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4930" r:id="rId3"/>
    <p:sldId id="4931" r:id="rId4"/>
    <p:sldId id="4932" r:id="rId5"/>
    <p:sldId id="4933" r:id="rId6"/>
    <p:sldId id="4934" r:id="rId7"/>
    <p:sldId id="4935" r:id="rId8"/>
    <p:sldId id="4936" r:id="rId9"/>
    <p:sldId id="4937" r:id="rId10"/>
    <p:sldId id="4938" r:id="rId11"/>
    <p:sldId id="4778" r:id="rId12"/>
    <p:sldId id="4781" r:id="rId13"/>
    <p:sldId id="4782" r:id="rId14"/>
    <p:sldId id="4783" r:id="rId15"/>
    <p:sldId id="4926" r:id="rId16"/>
    <p:sldId id="510" r:id="rId17"/>
    <p:sldId id="511" r:id="rId18"/>
    <p:sldId id="512" r:id="rId19"/>
    <p:sldId id="717" r:id="rId20"/>
    <p:sldId id="1759" r:id="rId21"/>
    <p:sldId id="4108" r:id="rId22"/>
    <p:sldId id="4266" r:id="rId23"/>
    <p:sldId id="4406" r:id="rId24"/>
    <p:sldId id="4269" r:id="rId25"/>
    <p:sldId id="4407" r:id="rId26"/>
    <p:sldId id="4899" r:id="rId27"/>
    <p:sldId id="4900" r:id="rId28"/>
    <p:sldId id="4901" r:id="rId29"/>
    <p:sldId id="4210" r:id="rId30"/>
    <p:sldId id="4902" r:id="rId31"/>
    <p:sldId id="4394" r:id="rId32"/>
    <p:sldId id="4396" r:id="rId33"/>
    <p:sldId id="4760" r:id="rId34"/>
    <p:sldId id="4759" r:id="rId35"/>
    <p:sldId id="4399" r:id="rId36"/>
    <p:sldId id="4398" r:id="rId37"/>
    <p:sldId id="3960" r:id="rId38"/>
    <p:sldId id="4785" r:id="rId39"/>
    <p:sldId id="3961" r:id="rId40"/>
    <p:sldId id="4395" r:id="rId41"/>
    <p:sldId id="4786" r:id="rId42"/>
    <p:sldId id="4787" r:id="rId43"/>
    <p:sldId id="2464" r:id="rId44"/>
    <p:sldId id="3577" r:id="rId45"/>
    <p:sldId id="4229" r:id="rId46"/>
    <p:sldId id="4293" r:id="rId47"/>
    <p:sldId id="4187" r:id="rId48"/>
    <p:sldId id="1265" r:id="rId49"/>
    <p:sldId id="4320" r:id="rId50"/>
    <p:sldId id="4870" r:id="rId51"/>
    <p:sldId id="4770" r:id="rId52"/>
    <p:sldId id="3927" r:id="rId53"/>
    <p:sldId id="4323" r:id="rId54"/>
    <p:sldId id="4915" r:id="rId55"/>
    <p:sldId id="4916" r:id="rId56"/>
    <p:sldId id="4917" r:id="rId57"/>
    <p:sldId id="4131" r:id="rId58"/>
    <p:sldId id="4834" r:id="rId59"/>
    <p:sldId id="4835" r:id="rId60"/>
    <p:sldId id="4918" r:id="rId61"/>
    <p:sldId id="4784" r:id="rId62"/>
    <p:sldId id="4771" r:id="rId63"/>
    <p:sldId id="477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67" autoAdjust="0"/>
    <p:restoredTop sz="93776"/>
  </p:normalViewPr>
  <p:slideViewPr>
    <p:cSldViewPr>
      <p:cViewPr varScale="1">
        <p:scale>
          <a:sx n="104" d="100"/>
          <a:sy n="104" d="100"/>
        </p:scale>
        <p:origin x="2166"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D0749-8908-49CC-BABD-C58F6E21FE0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F14036B2-5B63-4694-BF93-AA777EB8D986}">
      <dgm:prSet phldrT="[Κείμενο]" custT="1"/>
      <dgm:spPr/>
      <dgm:t>
        <a:bodyPr/>
        <a:lstStyle/>
        <a:p>
          <a:r>
            <a:rPr lang="el-GR" sz="1400" b="1" dirty="0"/>
            <a:t>ΔΕΞΙΟΤΗΤΕΣ ΗΓΕΣΙΑΣ</a:t>
          </a:r>
        </a:p>
      </dgm:t>
    </dgm:pt>
    <dgm:pt modelId="{F24CD024-A904-4B3C-95F0-33E8657CFA50}" type="parTrans" cxnId="{8C87673C-93B2-4165-88C0-80193314BC5C}">
      <dgm:prSet/>
      <dgm:spPr/>
      <dgm:t>
        <a:bodyPr/>
        <a:lstStyle/>
        <a:p>
          <a:endParaRPr lang="el-GR" sz="2000"/>
        </a:p>
      </dgm:t>
    </dgm:pt>
    <dgm:pt modelId="{760FC7FD-0E14-44AD-88A5-31DFDC32F994}" type="sibTrans" cxnId="{8C87673C-93B2-4165-88C0-80193314BC5C}">
      <dgm:prSet/>
      <dgm:spPr/>
      <dgm:t>
        <a:bodyPr/>
        <a:lstStyle/>
        <a:p>
          <a:endParaRPr lang="el-GR" sz="2000"/>
        </a:p>
      </dgm:t>
    </dgm:pt>
    <dgm:pt modelId="{1146BB05-704F-4CAA-9382-45556102ED47}">
      <dgm:prSet phldrT="[Κείμενο]" custT="1"/>
      <dgm:spPr/>
      <dgm:t>
        <a:bodyPr/>
        <a:lstStyle/>
        <a:p>
          <a:r>
            <a:rPr lang="el-GR" sz="1000" b="1" dirty="0"/>
            <a:t>ΟΡΑΜΑ </a:t>
          </a:r>
        </a:p>
        <a:p>
          <a:r>
            <a:rPr lang="el-GR" sz="1000" b="1" dirty="0"/>
            <a:t>ΣΤΟΧΟΙ</a:t>
          </a:r>
        </a:p>
        <a:p>
          <a:r>
            <a:rPr lang="el-GR" sz="1000" b="1" dirty="0"/>
            <a:t>ΚΙΝΔΥΝΟΙ</a:t>
          </a:r>
        </a:p>
        <a:p>
          <a:r>
            <a:rPr lang="el-GR" sz="1000" b="1" dirty="0"/>
            <a:t>ΔΙΕΡΓΑΣΙΕΣ</a:t>
          </a:r>
        </a:p>
        <a:p>
          <a:r>
            <a:rPr lang="el-GR" sz="1000" b="1" dirty="0"/>
            <a:t>ΕΡΓΑ</a:t>
          </a:r>
        </a:p>
      </dgm:t>
    </dgm:pt>
    <dgm:pt modelId="{DC79DBB0-57E7-4F52-A675-8A11889B6F30}" type="parTrans" cxnId="{E0FA8FAD-D3F8-466E-910E-D568CF58B42D}">
      <dgm:prSet custT="1"/>
      <dgm:spPr/>
      <dgm:t>
        <a:bodyPr/>
        <a:lstStyle/>
        <a:p>
          <a:endParaRPr lang="el-GR" sz="800"/>
        </a:p>
      </dgm:t>
    </dgm:pt>
    <dgm:pt modelId="{FC37AEF0-0642-4CB5-B40E-A6FB6522251B}" type="sibTrans" cxnId="{E0FA8FAD-D3F8-466E-910E-D568CF58B42D}">
      <dgm:prSet/>
      <dgm:spPr/>
      <dgm:t>
        <a:bodyPr/>
        <a:lstStyle/>
        <a:p>
          <a:endParaRPr lang="el-GR" sz="2000"/>
        </a:p>
      </dgm:t>
    </dgm:pt>
    <dgm:pt modelId="{8B7434AA-4206-47A6-9049-2086DDB9AEF8}">
      <dgm:prSet phldrT="[Κείμενο]" custT="1"/>
      <dgm:spPr>
        <a:solidFill>
          <a:srgbClr val="00B050"/>
        </a:solidFill>
      </dgm:spPr>
      <dgm:t>
        <a:bodyPr/>
        <a:lstStyle/>
        <a:p>
          <a:r>
            <a:rPr lang="el-GR" sz="1000" b="1" dirty="0"/>
            <a:t> ΛΗΨΗ    ΑΠΟΦΑΣΕΩΝ </a:t>
          </a:r>
        </a:p>
        <a:p>
          <a:r>
            <a:rPr lang="el-GR" sz="1000" b="1" dirty="0"/>
            <a:t>ΕΠΙΛΥΣΗ    ΠΡΟΒΛΗ-ΜΑΤΩΝ</a:t>
          </a:r>
        </a:p>
      </dgm:t>
    </dgm:pt>
    <dgm:pt modelId="{121B0CAE-5977-4CB1-B15D-668BD2F4CF82}" type="parTrans" cxnId="{1AF50316-C7B3-4A05-845B-F64E7C148B31}">
      <dgm:prSet custT="1"/>
      <dgm:spPr/>
      <dgm:t>
        <a:bodyPr/>
        <a:lstStyle/>
        <a:p>
          <a:endParaRPr lang="el-GR" sz="800"/>
        </a:p>
      </dgm:t>
    </dgm:pt>
    <dgm:pt modelId="{3E1A07B6-8251-4CB8-A673-1708116C1BEF}" type="sibTrans" cxnId="{1AF50316-C7B3-4A05-845B-F64E7C148B31}">
      <dgm:prSet/>
      <dgm:spPr/>
      <dgm:t>
        <a:bodyPr/>
        <a:lstStyle/>
        <a:p>
          <a:endParaRPr lang="el-GR" sz="2000"/>
        </a:p>
      </dgm:t>
    </dgm:pt>
    <dgm:pt modelId="{2EB5B3FC-CBDC-4C02-984D-4066EF475CD6}">
      <dgm:prSet phldrT="[Κείμενο]" custT="1"/>
      <dgm:spPr>
        <a:solidFill>
          <a:srgbClr val="00B050"/>
        </a:solidFill>
      </dgm:spPr>
      <dgm:t>
        <a:bodyPr/>
        <a:lstStyle/>
        <a:p>
          <a:r>
            <a:rPr lang="el-GR" sz="1000" b="1" dirty="0"/>
            <a:t> ΥΠΟΜΟΝΗ ΓΙΑ ΤΟ ΚΑΤΑΛΛΗΛΟ </a:t>
          </a:r>
          <a:r>
            <a:rPr lang="en-US" sz="1000" b="1" dirty="0"/>
            <a:t>TIMING</a:t>
          </a:r>
          <a:endParaRPr lang="el-GR" sz="1000" b="1" dirty="0"/>
        </a:p>
      </dgm:t>
    </dgm:pt>
    <dgm:pt modelId="{2A2E5097-70F0-4577-96F4-CA3539291D5C}" type="parTrans" cxnId="{5C2AE391-011B-4745-8508-F8E91188D332}">
      <dgm:prSet custT="1"/>
      <dgm:spPr/>
      <dgm:t>
        <a:bodyPr/>
        <a:lstStyle/>
        <a:p>
          <a:endParaRPr lang="el-GR" sz="800"/>
        </a:p>
      </dgm:t>
    </dgm:pt>
    <dgm:pt modelId="{691D696B-668E-44C0-B1D7-033B9EF74A54}" type="sibTrans" cxnId="{5C2AE391-011B-4745-8508-F8E91188D332}">
      <dgm:prSet/>
      <dgm:spPr/>
      <dgm:t>
        <a:bodyPr/>
        <a:lstStyle/>
        <a:p>
          <a:endParaRPr lang="el-GR" sz="2000"/>
        </a:p>
      </dgm:t>
    </dgm:pt>
    <dgm:pt modelId="{144C2F67-65C3-44FC-B6C5-EAB0CC1C8BA7}">
      <dgm:prSet phldrT="[Κείμενο]" custT="1"/>
      <dgm:spPr>
        <a:solidFill>
          <a:srgbClr val="00B050"/>
        </a:solidFill>
      </dgm:spPr>
      <dgm:t>
        <a:bodyPr/>
        <a:lstStyle/>
        <a:p>
          <a:r>
            <a:rPr lang="el-GR" sz="1000" b="1" dirty="0"/>
            <a:t>ΕΝΑ ΠΡΑΓΜΑ ΚΑΘΕ ΦΟΡΑ </a:t>
          </a:r>
        </a:p>
        <a:p>
          <a:r>
            <a:rPr lang="el-GR" sz="1000" b="1" dirty="0"/>
            <a:t>ΕΠΙΔΡΑΣΤΙΚ</a:t>
          </a:r>
          <a:r>
            <a:rPr lang="en-US" sz="1000" b="1" dirty="0"/>
            <a:t>O-</a:t>
          </a:r>
          <a:r>
            <a:rPr lang="el-GR" sz="1000" b="1" dirty="0"/>
            <a:t>ΤΗΤΑ</a:t>
          </a:r>
        </a:p>
      </dgm:t>
    </dgm:pt>
    <dgm:pt modelId="{8F7A6ECA-AC48-49FD-882E-D193BF7BEDE9}" type="parTrans" cxnId="{1A8979C1-2269-463E-8D91-F29BD144C605}">
      <dgm:prSet custT="1"/>
      <dgm:spPr/>
      <dgm:t>
        <a:bodyPr/>
        <a:lstStyle/>
        <a:p>
          <a:endParaRPr lang="el-GR" sz="800"/>
        </a:p>
      </dgm:t>
    </dgm:pt>
    <dgm:pt modelId="{623C1ED8-2DC5-4381-9DCA-5E3D1969C3C0}" type="sibTrans" cxnId="{1A8979C1-2269-463E-8D91-F29BD144C605}">
      <dgm:prSet/>
      <dgm:spPr/>
      <dgm:t>
        <a:bodyPr/>
        <a:lstStyle/>
        <a:p>
          <a:endParaRPr lang="el-GR" sz="2000"/>
        </a:p>
      </dgm:t>
    </dgm:pt>
    <dgm:pt modelId="{C992830A-CC75-40A7-B221-39A429791EC0}">
      <dgm:prSet phldrT="[Κείμενο]" custT="1"/>
      <dgm:spPr>
        <a:solidFill>
          <a:srgbClr val="00B050"/>
        </a:solidFill>
        <a:ln w="25400" cap="flat" cmpd="sng" algn="ctr">
          <a:solidFill>
            <a:prstClr val="white">
              <a:hueOff val="0"/>
              <a:satOff val="0"/>
              <a:lumOff val="0"/>
              <a:alphaOff val="0"/>
            </a:prstClr>
          </a:solidFill>
          <a:prstDash val="solid"/>
        </a:ln>
        <a:effectLst/>
      </dgm:spPr>
      <dgm:t>
        <a:bodyPr spcFirstLastPara="0" vert="horz" wrap="square" lIns="12700" tIns="12700" rIns="12700" bIns="12700" numCol="1" spcCol="1270" anchor="ctr" anchorCtr="0"/>
        <a:lstStyle/>
        <a:p>
          <a:r>
            <a:rPr lang="el-GR" sz="1000" b="1" dirty="0">
              <a:solidFill>
                <a:schemeClr val="bg1"/>
              </a:solidFill>
            </a:rPr>
            <a:t>ΠΡΟΤΕΡΑΙΟΤΗΤΕΣ ΠΡΟΓΡΑΜΜΑ- ΤΙΣΜΟΣ </a:t>
          </a:r>
        </a:p>
        <a:p>
          <a:r>
            <a:rPr lang="el-GR" sz="1000" b="1" dirty="0">
              <a:solidFill>
                <a:schemeClr val="bg1"/>
              </a:solidFill>
            </a:rPr>
            <a:t> ΔΙΑΧΕΙΡΙΣΗ ΠΟΡΩΝ </a:t>
          </a:r>
        </a:p>
      </dgm:t>
    </dgm:pt>
    <dgm:pt modelId="{7A1A62BF-5B70-4C0F-AA2A-D759F51DF2FD}" type="sibTrans" cxnId="{9B3DC35D-03AC-4B61-9029-A4883EEA5C3B}">
      <dgm:prSet/>
      <dgm:spPr/>
      <dgm:t>
        <a:bodyPr/>
        <a:lstStyle/>
        <a:p>
          <a:endParaRPr lang="el-GR" sz="2000"/>
        </a:p>
      </dgm:t>
    </dgm:pt>
    <dgm:pt modelId="{64580B76-46AE-4096-A533-D46955C7E2E2}" type="parTrans" cxnId="{9B3DC35D-03AC-4B61-9029-A4883EEA5C3B}">
      <dgm:prSet custT="1"/>
      <dgm:spPr/>
      <dgm:t>
        <a:bodyPr/>
        <a:lstStyle/>
        <a:p>
          <a:endParaRPr lang="el-GR" sz="800"/>
        </a:p>
      </dgm:t>
    </dgm:pt>
    <dgm:pt modelId="{5A3FCC45-E02B-4A56-A098-41BBBE3EB965}">
      <dgm:prSet phldrT="[Κείμενο]" custT="1"/>
      <dgm:spPr>
        <a:solidFill>
          <a:srgbClr val="00B050"/>
        </a:solidFill>
      </dgm:spPr>
      <dgm:t>
        <a:bodyPr/>
        <a:lstStyle/>
        <a:p>
          <a:r>
            <a:rPr lang="el-GR" sz="1000" b="1" dirty="0"/>
            <a:t> </a:t>
          </a:r>
          <a:r>
            <a:rPr lang="en-US" sz="1000" b="1" dirty="0"/>
            <a:t>STRESS</a:t>
          </a:r>
        </a:p>
        <a:p>
          <a:r>
            <a:rPr lang="el-GR" sz="1000" b="1" dirty="0"/>
            <a:t>ΑΠΛΟΤΗΤΑ </a:t>
          </a:r>
        </a:p>
      </dgm:t>
    </dgm:pt>
    <dgm:pt modelId="{DD865E57-C6FE-439D-B70D-CFAC1BD20144}" type="sibTrans" cxnId="{E0D775EF-E768-4C70-B9B4-C5C59EE95DC0}">
      <dgm:prSet/>
      <dgm:spPr/>
      <dgm:t>
        <a:bodyPr/>
        <a:lstStyle/>
        <a:p>
          <a:endParaRPr lang="el-GR" sz="2000"/>
        </a:p>
      </dgm:t>
    </dgm:pt>
    <dgm:pt modelId="{751AB5F5-DDDF-401D-880A-D61D4538D7D1}" type="parTrans" cxnId="{E0D775EF-E768-4C70-B9B4-C5C59EE95DC0}">
      <dgm:prSet custT="1"/>
      <dgm:spPr/>
      <dgm:t>
        <a:bodyPr/>
        <a:lstStyle/>
        <a:p>
          <a:endParaRPr lang="el-GR" sz="800"/>
        </a:p>
      </dgm:t>
    </dgm:pt>
    <dgm:pt modelId="{FC19989C-42D2-E64E-A901-E48B36A6A47A}">
      <dgm:prSet custT="1"/>
      <dgm:spPr>
        <a:solidFill>
          <a:srgbClr val="00B050"/>
        </a:solidFill>
      </dgm:spPr>
      <dgm:t>
        <a:bodyPr/>
        <a:lstStyle/>
        <a:p>
          <a:endParaRPr lang="el-GR" sz="1000" b="1" dirty="0"/>
        </a:p>
        <a:p>
          <a:r>
            <a:rPr lang="el-GR" sz="900" b="1" dirty="0"/>
            <a:t>ΣΥΝΑΙΣΘΗΜΑ-ΤΙΚΗ</a:t>
          </a:r>
        </a:p>
        <a:p>
          <a:r>
            <a:rPr lang="el-GR" sz="900" b="1" dirty="0"/>
            <a:t>ΝΟΗΜΟΣΥΝΗ</a:t>
          </a:r>
        </a:p>
        <a:p>
          <a:r>
            <a:rPr lang="el-GR" sz="900" b="1" dirty="0"/>
            <a:t>ΤΑΠΕΙΝΟΤΗΤΑ </a:t>
          </a:r>
        </a:p>
      </dgm:t>
    </dgm:pt>
    <dgm:pt modelId="{712B8777-C9B7-6049-B957-44B62EB749EC}" type="parTrans" cxnId="{557D9996-C6FF-0444-9925-8E1A0B25E442}">
      <dgm:prSet custT="1"/>
      <dgm:spPr/>
      <dgm:t>
        <a:bodyPr/>
        <a:lstStyle/>
        <a:p>
          <a:endParaRPr lang="el-GR" sz="800"/>
        </a:p>
      </dgm:t>
    </dgm:pt>
    <dgm:pt modelId="{AC98B74F-2443-6344-958C-825AFCAF1BD2}" type="sibTrans" cxnId="{557D9996-C6FF-0444-9925-8E1A0B25E442}">
      <dgm:prSet/>
      <dgm:spPr/>
      <dgm:t>
        <a:bodyPr/>
        <a:lstStyle/>
        <a:p>
          <a:endParaRPr lang="el-GR" sz="2000"/>
        </a:p>
      </dgm:t>
    </dgm:pt>
    <dgm:pt modelId="{068CA5AC-29AE-E04A-BEE1-423C366E76B5}">
      <dgm:prSet custT="1"/>
      <dgm:spPr>
        <a:solidFill>
          <a:srgbClr val="00B050"/>
        </a:solidFill>
      </dgm:spPr>
      <dgm:t>
        <a:bodyPr/>
        <a:lstStyle/>
        <a:p>
          <a:r>
            <a:rPr lang="el-GR" sz="1000" b="1" dirty="0"/>
            <a:t> ΜΗ ΑΝΟΧΗ ΚΟΥΛΤΟΥΡΑΣ ΧΑΜΗΛΗΣ ΑΠΟΔΟΣΗΣ </a:t>
          </a:r>
        </a:p>
      </dgm:t>
    </dgm:pt>
    <dgm:pt modelId="{8FF6A9AA-87DA-F94F-8A5A-7C20D30FB68E}" type="parTrans" cxnId="{CAF4FF85-06AC-8241-8D1D-0E4782D66620}">
      <dgm:prSet custT="1"/>
      <dgm:spPr/>
      <dgm:t>
        <a:bodyPr/>
        <a:lstStyle/>
        <a:p>
          <a:endParaRPr lang="el-GR" sz="800"/>
        </a:p>
      </dgm:t>
    </dgm:pt>
    <dgm:pt modelId="{C0AF1B96-2942-BC40-99C8-089A7D811C27}" type="sibTrans" cxnId="{CAF4FF85-06AC-8241-8D1D-0E4782D66620}">
      <dgm:prSet/>
      <dgm:spPr/>
      <dgm:t>
        <a:bodyPr/>
        <a:lstStyle/>
        <a:p>
          <a:endParaRPr lang="el-GR" sz="2000"/>
        </a:p>
      </dgm:t>
    </dgm:pt>
    <dgm:pt modelId="{7EC07898-4311-6942-B9AB-AC6974DB1859}">
      <dgm:prSet custT="1"/>
      <dgm:spPr/>
      <dgm:t>
        <a:bodyPr/>
        <a:lstStyle/>
        <a:p>
          <a:r>
            <a:rPr lang="el-GR" sz="1000" b="1" dirty="0"/>
            <a:t>ΠΝΕΥΜΑ ΟΜΑΔΟΣ </a:t>
          </a:r>
          <a:r>
            <a:rPr lang="en-US" sz="1000" b="1" dirty="0"/>
            <a:t>TEAM SPIRIT </a:t>
          </a:r>
          <a:endParaRPr lang="el-GR" sz="1000" b="1" dirty="0"/>
        </a:p>
      </dgm:t>
    </dgm:pt>
    <dgm:pt modelId="{719EAA42-275E-FA48-8285-2C071BB881D7}" type="sibTrans" cxnId="{063C0669-B66D-614F-A288-C330253EAD0A}">
      <dgm:prSet/>
      <dgm:spPr/>
      <dgm:t>
        <a:bodyPr/>
        <a:lstStyle/>
        <a:p>
          <a:endParaRPr lang="el-GR" sz="2000"/>
        </a:p>
      </dgm:t>
    </dgm:pt>
    <dgm:pt modelId="{803D7895-7B03-804F-B306-DCBDBD0F8F0A}" type="parTrans" cxnId="{063C0669-B66D-614F-A288-C330253EAD0A}">
      <dgm:prSet custT="1"/>
      <dgm:spPr/>
      <dgm:t>
        <a:bodyPr/>
        <a:lstStyle/>
        <a:p>
          <a:endParaRPr lang="el-GR" sz="800"/>
        </a:p>
      </dgm:t>
    </dgm:pt>
    <dgm:pt modelId="{582D1294-F9EB-4A12-919B-51FA58F3178B}">
      <dgm:prSet custT="1"/>
      <dgm:spPr/>
      <dgm:t>
        <a:bodyPr/>
        <a:lstStyle/>
        <a:p>
          <a:r>
            <a:rPr lang="el-GR" sz="1000" b="1"/>
            <a:t>ΕΠΙΚΟΙΝΩΝΙΑ</a:t>
          </a:r>
        </a:p>
      </dgm:t>
    </dgm:pt>
    <dgm:pt modelId="{52360D49-9448-4198-A160-3237609B724F}" type="parTrans" cxnId="{5E4A79B4-3E96-4BEA-8292-2835E40AA912}">
      <dgm:prSet custT="1"/>
      <dgm:spPr/>
      <dgm:t>
        <a:bodyPr/>
        <a:lstStyle/>
        <a:p>
          <a:endParaRPr lang="el-GR" sz="800"/>
        </a:p>
      </dgm:t>
    </dgm:pt>
    <dgm:pt modelId="{720CE411-74A6-4C3E-A837-98BD071C8C73}" type="sibTrans" cxnId="{5E4A79B4-3E96-4BEA-8292-2835E40AA912}">
      <dgm:prSet/>
      <dgm:spPr/>
      <dgm:t>
        <a:bodyPr/>
        <a:lstStyle/>
        <a:p>
          <a:endParaRPr lang="el-GR" sz="2000"/>
        </a:p>
      </dgm:t>
    </dgm:pt>
    <dgm:pt modelId="{2382A16C-E4D8-487B-AF33-06252997C812}">
      <dgm:prSet custT="1"/>
      <dgm:spPr/>
      <dgm:t>
        <a:bodyPr/>
        <a:lstStyle/>
        <a:p>
          <a:r>
            <a:rPr lang="el-GR" sz="1000" b="1" dirty="0"/>
            <a:t>ΣΧΕΔΙΑΣΜΟΣ ΑΝΑΠΤΥΞΗΣ ΠΡΟΣΩΠΙΚΟΥ </a:t>
          </a:r>
        </a:p>
      </dgm:t>
    </dgm:pt>
    <dgm:pt modelId="{DF8FC90B-B798-4646-BDD0-88581579A127}" type="parTrans" cxnId="{BB6D70D6-0C5C-4336-AEC7-16418A4F1D98}">
      <dgm:prSet custT="1"/>
      <dgm:spPr/>
      <dgm:t>
        <a:bodyPr/>
        <a:lstStyle/>
        <a:p>
          <a:endParaRPr lang="el-GR" sz="800"/>
        </a:p>
      </dgm:t>
    </dgm:pt>
    <dgm:pt modelId="{53C6341F-59C8-44A1-91F5-FED1C7833BA5}" type="sibTrans" cxnId="{BB6D70D6-0C5C-4336-AEC7-16418A4F1D98}">
      <dgm:prSet/>
      <dgm:spPr/>
      <dgm:t>
        <a:bodyPr/>
        <a:lstStyle/>
        <a:p>
          <a:endParaRPr lang="el-GR" sz="2000"/>
        </a:p>
      </dgm:t>
    </dgm:pt>
    <dgm:pt modelId="{D2D36750-DFC4-4ABD-83E6-F174C2113C01}">
      <dgm:prSet custT="1"/>
      <dgm:spPr/>
      <dgm:t>
        <a:bodyPr/>
        <a:lstStyle/>
        <a:p>
          <a:r>
            <a:rPr lang="el-GR" sz="1000" b="1"/>
            <a:t>ΙΣΧΥΡΟ ΑΞΙΑΚΟ ΣΥΣΤΗΜΑ</a:t>
          </a:r>
        </a:p>
      </dgm:t>
    </dgm:pt>
    <dgm:pt modelId="{E044C633-D320-49E8-811E-24F00EA95945}" type="parTrans" cxnId="{6971E323-CAB0-4150-8F16-299C32E773BC}">
      <dgm:prSet custT="1"/>
      <dgm:spPr/>
      <dgm:t>
        <a:bodyPr/>
        <a:lstStyle/>
        <a:p>
          <a:endParaRPr lang="el-GR" sz="800"/>
        </a:p>
      </dgm:t>
    </dgm:pt>
    <dgm:pt modelId="{9C3FA16C-E14C-47E7-91BF-9C2309BDF72E}" type="sibTrans" cxnId="{6971E323-CAB0-4150-8F16-299C32E773BC}">
      <dgm:prSet/>
      <dgm:spPr/>
      <dgm:t>
        <a:bodyPr/>
        <a:lstStyle/>
        <a:p>
          <a:endParaRPr lang="el-GR" sz="2000"/>
        </a:p>
      </dgm:t>
    </dgm:pt>
    <dgm:pt modelId="{4D8ED7E5-C57D-4054-B296-DF413A0440E5}">
      <dgm:prSet custT="1"/>
      <dgm:spPr/>
      <dgm:t>
        <a:bodyPr/>
        <a:lstStyle/>
        <a:p>
          <a:r>
            <a:rPr lang="el-GR" sz="900" b="1" dirty="0"/>
            <a:t>ΔΙΑΧΕΙΡΙΣΗ ΑΛΛΑΓΗΣ ΚΑΙΝΟΤΟΜΙΑΣ </a:t>
          </a:r>
        </a:p>
      </dgm:t>
    </dgm:pt>
    <dgm:pt modelId="{DB574997-9E47-4019-96BA-D809CDB84C1D}" type="parTrans" cxnId="{DB80B063-849D-4256-B727-0715AE4EF003}">
      <dgm:prSet custT="1"/>
      <dgm:spPr/>
      <dgm:t>
        <a:bodyPr/>
        <a:lstStyle/>
        <a:p>
          <a:endParaRPr lang="en-US" sz="800"/>
        </a:p>
      </dgm:t>
    </dgm:pt>
    <dgm:pt modelId="{05E33099-755E-4279-B5A4-8858E85A65AA}" type="sibTrans" cxnId="{DB80B063-849D-4256-B727-0715AE4EF003}">
      <dgm:prSet/>
      <dgm:spPr/>
      <dgm:t>
        <a:bodyPr/>
        <a:lstStyle/>
        <a:p>
          <a:endParaRPr lang="en-US" sz="2000"/>
        </a:p>
      </dgm:t>
    </dgm:pt>
    <dgm:pt modelId="{96C8A8C3-9790-4623-A436-8E8D5BE87CA1}">
      <dgm:prSet custT="1"/>
      <dgm:spPr/>
      <dgm:t>
        <a:bodyPr/>
        <a:lstStyle/>
        <a:p>
          <a:r>
            <a:rPr lang="el-GR" sz="1000" b="1"/>
            <a:t>ΕΡΓΑΣΙΑΚΟ ΚΛΙΜΑ</a:t>
          </a:r>
        </a:p>
      </dgm:t>
    </dgm:pt>
    <dgm:pt modelId="{11285E91-C782-4534-B892-079DEE0E29C0}" type="parTrans" cxnId="{EE97A18B-67A1-4A12-A003-1EC8958A5E83}">
      <dgm:prSet custT="1"/>
      <dgm:spPr/>
      <dgm:t>
        <a:bodyPr/>
        <a:lstStyle/>
        <a:p>
          <a:endParaRPr lang="en-US" sz="800"/>
        </a:p>
      </dgm:t>
    </dgm:pt>
    <dgm:pt modelId="{341493DC-FC82-452C-A8A7-C784D7C2B911}" type="sibTrans" cxnId="{EE97A18B-67A1-4A12-A003-1EC8958A5E83}">
      <dgm:prSet/>
      <dgm:spPr/>
      <dgm:t>
        <a:bodyPr/>
        <a:lstStyle/>
        <a:p>
          <a:endParaRPr lang="en-US" sz="2000"/>
        </a:p>
      </dgm:t>
    </dgm:pt>
    <dgm:pt modelId="{4B14C190-B1B6-4C42-8B2F-6FF48892D9FB}" type="pres">
      <dgm:prSet presAssocID="{161D0749-8908-49CC-BABD-C58F6E21FE00}" presName="Name0" presStyleCnt="0">
        <dgm:presLayoutVars>
          <dgm:chMax val="1"/>
          <dgm:dir/>
          <dgm:animLvl val="ctr"/>
          <dgm:resizeHandles val="exact"/>
        </dgm:presLayoutVars>
      </dgm:prSet>
      <dgm:spPr/>
    </dgm:pt>
    <dgm:pt modelId="{98095B76-27E7-468F-96D1-94BA32D8DB0C}" type="pres">
      <dgm:prSet presAssocID="{F14036B2-5B63-4694-BF93-AA777EB8D986}" presName="centerShape" presStyleLbl="node0" presStyleIdx="0" presStyleCnt="1" custScaleX="194732" custScaleY="149833" custLinFactNeighborX="173" custLinFactNeighborY="0"/>
      <dgm:spPr/>
    </dgm:pt>
    <dgm:pt modelId="{20D4BC48-55DD-46EB-96B7-1905C31D14CC}" type="pres">
      <dgm:prSet presAssocID="{DC79DBB0-57E7-4F52-A675-8A11889B6F30}" presName="parTrans" presStyleLbl="sibTrans2D1" presStyleIdx="0" presStyleCnt="14"/>
      <dgm:spPr/>
    </dgm:pt>
    <dgm:pt modelId="{FABAAFC2-10FF-4452-AEF1-31555F4553A2}" type="pres">
      <dgm:prSet presAssocID="{DC79DBB0-57E7-4F52-A675-8A11889B6F30}" presName="connectorText" presStyleLbl="sibTrans2D1" presStyleIdx="0" presStyleCnt="14"/>
      <dgm:spPr/>
    </dgm:pt>
    <dgm:pt modelId="{101971F3-035C-4F3C-93FD-173FBBC3FE53}" type="pres">
      <dgm:prSet presAssocID="{1146BB05-704F-4CAA-9382-45556102ED47}" presName="node" presStyleLbl="node1" presStyleIdx="0" presStyleCnt="14" custScaleX="129323" custScaleY="129323" custRadScaleRad="99052" custRadScaleInc="15483">
        <dgm:presLayoutVars>
          <dgm:bulletEnabled val="1"/>
        </dgm:presLayoutVars>
      </dgm:prSet>
      <dgm:spPr/>
    </dgm:pt>
    <dgm:pt modelId="{20FE0436-E8D4-4E29-8E4B-BD28D1B4AA99}" type="pres">
      <dgm:prSet presAssocID="{8F7A6ECA-AC48-49FD-882E-D193BF7BEDE9}" presName="parTrans" presStyleLbl="sibTrans2D1" presStyleIdx="1" presStyleCnt="14"/>
      <dgm:spPr/>
    </dgm:pt>
    <dgm:pt modelId="{8B2CD6F9-D7B5-48DB-9843-B854027746CE}" type="pres">
      <dgm:prSet presAssocID="{8F7A6ECA-AC48-49FD-882E-D193BF7BEDE9}" presName="connectorText" presStyleLbl="sibTrans2D1" presStyleIdx="1" presStyleCnt="14"/>
      <dgm:spPr/>
    </dgm:pt>
    <dgm:pt modelId="{D96EA7AA-AC07-489B-85C7-0053D04B8928}" type="pres">
      <dgm:prSet presAssocID="{144C2F67-65C3-44FC-B6C5-EAB0CC1C8BA7}" presName="node" presStyleLbl="node1" presStyleIdx="1" presStyleCnt="14" custScaleX="129323" custScaleY="129323">
        <dgm:presLayoutVars>
          <dgm:bulletEnabled val="1"/>
        </dgm:presLayoutVars>
      </dgm:prSet>
      <dgm:spPr/>
    </dgm:pt>
    <dgm:pt modelId="{BB3AFC58-1DDA-4B6B-A97F-6338DDF06608}" type="pres">
      <dgm:prSet presAssocID="{751AB5F5-DDDF-401D-880A-D61D4538D7D1}" presName="parTrans" presStyleLbl="sibTrans2D1" presStyleIdx="2" presStyleCnt="14"/>
      <dgm:spPr/>
    </dgm:pt>
    <dgm:pt modelId="{5EAADADD-9A87-4D80-8B80-81E47738E535}" type="pres">
      <dgm:prSet presAssocID="{751AB5F5-DDDF-401D-880A-D61D4538D7D1}" presName="connectorText" presStyleLbl="sibTrans2D1" presStyleIdx="2" presStyleCnt="14"/>
      <dgm:spPr/>
    </dgm:pt>
    <dgm:pt modelId="{B30126F6-5181-49F1-8973-AFCE56721C5E}" type="pres">
      <dgm:prSet presAssocID="{5A3FCC45-E02B-4A56-A098-41BBBE3EB965}" presName="node" presStyleLbl="node1" presStyleIdx="2" presStyleCnt="14" custScaleX="129323" custScaleY="129323">
        <dgm:presLayoutVars>
          <dgm:bulletEnabled val="1"/>
        </dgm:presLayoutVars>
      </dgm:prSet>
      <dgm:spPr/>
    </dgm:pt>
    <dgm:pt modelId="{8DCB36F2-A309-4949-A920-DB8EE3F413C1}" type="pres">
      <dgm:prSet presAssocID="{64580B76-46AE-4096-A533-D46955C7E2E2}" presName="parTrans" presStyleLbl="sibTrans2D1" presStyleIdx="3" presStyleCnt="14"/>
      <dgm:spPr/>
    </dgm:pt>
    <dgm:pt modelId="{899F70C1-F5F7-458B-94BD-C72118864F15}" type="pres">
      <dgm:prSet presAssocID="{64580B76-46AE-4096-A533-D46955C7E2E2}" presName="connectorText" presStyleLbl="sibTrans2D1" presStyleIdx="3" presStyleCnt="14"/>
      <dgm:spPr/>
    </dgm:pt>
    <dgm:pt modelId="{0EE830DC-92B9-422A-8E62-B477BF800F4D}" type="pres">
      <dgm:prSet presAssocID="{C992830A-CC75-40A7-B221-39A429791EC0}" presName="node" presStyleLbl="node1" presStyleIdx="3" presStyleCnt="14" custScaleX="129323" custScaleY="129323">
        <dgm:presLayoutVars>
          <dgm:bulletEnabled val="1"/>
        </dgm:presLayoutVars>
      </dgm:prSet>
      <dgm:spPr>
        <a:xfrm>
          <a:off x="5814343" y="1779547"/>
          <a:ext cx="1080001" cy="1080001"/>
        </a:xfrm>
        <a:prstGeom prst="ellipse">
          <a:avLst/>
        </a:prstGeom>
      </dgm:spPr>
    </dgm:pt>
    <dgm:pt modelId="{2F7EEEA0-9264-40CC-8277-F29707E8B796}" type="pres">
      <dgm:prSet presAssocID="{121B0CAE-5977-4CB1-B15D-668BD2F4CF82}" presName="parTrans" presStyleLbl="sibTrans2D1" presStyleIdx="4" presStyleCnt="14"/>
      <dgm:spPr/>
    </dgm:pt>
    <dgm:pt modelId="{9EBAAEDD-5690-4B23-9E19-5D55F7967542}" type="pres">
      <dgm:prSet presAssocID="{121B0CAE-5977-4CB1-B15D-668BD2F4CF82}" presName="connectorText" presStyleLbl="sibTrans2D1" presStyleIdx="4" presStyleCnt="14"/>
      <dgm:spPr/>
    </dgm:pt>
    <dgm:pt modelId="{1F25BD1C-769A-4510-A614-9E3A3A822D62}" type="pres">
      <dgm:prSet presAssocID="{8B7434AA-4206-47A6-9049-2086DDB9AEF8}" presName="node" presStyleLbl="node1" presStyleIdx="4" presStyleCnt="14" custScaleX="129323" custScaleY="129323">
        <dgm:presLayoutVars>
          <dgm:bulletEnabled val="1"/>
        </dgm:presLayoutVars>
      </dgm:prSet>
      <dgm:spPr/>
    </dgm:pt>
    <dgm:pt modelId="{7F7F7040-B11D-4D55-BE40-C17339D4D19B}" type="pres">
      <dgm:prSet presAssocID="{2A2E5097-70F0-4577-96F4-CA3539291D5C}" presName="parTrans" presStyleLbl="sibTrans2D1" presStyleIdx="5" presStyleCnt="14"/>
      <dgm:spPr/>
    </dgm:pt>
    <dgm:pt modelId="{AF52F842-227A-4451-BEA4-1F219B829857}" type="pres">
      <dgm:prSet presAssocID="{2A2E5097-70F0-4577-96F4-CA3539291D5C}" presName="connectorText" presStyleLbl="sibTrans2D1" presStyleIdx="5" presStyleCnt="14"/>
      <dgm:spPr/>
    </dgm:pt>
    <dgm:pt modelId="{BD6E1A67-B325-4F8D-83DC-9FF1B44735D8}" type="pres">
      <dgm:prSet presAssocID="{2EB5B3FC-CBDC-4C02-984D-4066EF475CD6}" presName="node" presStyleLbl="node1" presStyleIdx="5" presStyleCnt="14" custScaleX="129323" custScaleY="129323">
        <dgm:presLayoutVars>
          <dgm:bulletEnabled val="1"/>
        </dgm:presLayoutVars>
      </dgm:prSet>
      <dgm:spPr/>
    </dgm:pt>
    <dgm:pt modelId="{D7E80870-CA1B-6345-B904-057B9244657D}" type="pres">
      <dgm:prSet presAssocID="{712B8777-C9B7-6049-B957-44B62EB749EC}" presName="parTrans" presStyleLbl="sibTrans2D1" presStyleIdx="6" presStyleCnt="14"/>
      <dgm:spPr/>
    </dgm:pt>
    <dgm:pt modelId="{563F560A-F238-A546-B75F-7BE1ED917352}" type="pres">
      <dgm:prSet presAssocID="{712B8777-C9B7-6049-B957-44B62EB749EC}" presName="connectorText" presStyleLbl="sibTrans2D1" presStyleIdx="6" presStyleCnt="14"/>
      <dgm:spPr/>
    </dgm:pt>
    <dgm:pt modelId="{8712891E-82A1-3C43-B14B-3F6CF219B813}" type="pres">
      <dgm:prSet presAssocID="{FC19989C-42D2-E64E-A901-E48B36A6A47A}" presName="node" presStyleLbl="node1" presStyleIdx="6" presStyleCnt="14" custScaleX="129323" custScaleY="129323" custRadScaleRad="102435" custRadScaleInc="-11586">
        <dgm:presLayoutVars>
          <dgm:bulletEnabled val="1"/>
        </dgm:presLayoutVars>
      </dgm:prSet>
      <dgm:spPr/>
    </dgm:pt>
    <dgm:pt modelId="{87B9B216-4F7C-6D47-BCC6-C671C5B4CB54}" type="pres">
      <dgm:prSet presAssocID="{8FF6A9AA-87DA-F94F-8A5A-7C20D30FB68E}" presName="parTrans" presStyleLbl="sibTrans2D1" presStyleIdx="7" presStyleCnt="14"/>
      <dgm:spPr/>
    </dgm:pt>
    <dgm:pt modelId="{CA134ABD-E7A5-EB40-A981-2623C3B7A9C4}" type="pres">
      <dgm:prSet presAssocID="{8FF6A9AA-87DA-F94F-8A5A-7C20D30FB68E}" presName="connectorText" presStyleLbl="sibTrans2D1" presStyleIdx="7" presStyleCnt="14"/>
      <dgm:spPr/>
    </dgm:pt>
    <dgm:pt modelId="{90EC0B01-73F9-244A-9A87-5272F1DEC4FF}" type="pres">
      <dgm:prSet presAssocID="{068CA5AC-29AE-E04A-BEE1-423C366E76B5}" presName="node" presStyleLbl="node1" presStyleIdx="7" presStyleCnt="14" custScaleX="129323" custScaleY="129323" custRadScaleRad="101066" custRadScaleInc="-15174">
        <dgm:presLayoutVars>
          <dgm:bulletEnabled val="1"/>
        </dgm:presLayoutVars>
      </dgm:prSet>
      <dgm:spPr/>
    </dgm:pt>
    <dgm:pt modelId="{1E4884AC-E849-4CDE-A99A-23B092F85B6E}" type="pres">
      <dgm:prSet presAssocID="{52360D49-9448-4198-A160-3237609B724F}" presName="parTrans" presStyleLbl="sibTrans2D1" presStyleIdx="8" presStyleCnt="14"/>
      <dgm:spPr/>
    </dgm:pt>
    <dgm:pt modelId="{FF6C8597-1916-46FB-88F5-ADEFD813266A}" type="pres">
      <dgm:prSet presAssocID="{52360D49-9448-4198-A160-3237609B724F}" presName="connectorText" presStyleLbl="sibTrans2D1" presStyleIdx="8" presStyleCnt="14"/>
      <dgm:spPr/>
    </dgm:pt>
    <dgm:pt modelId="{F7BF3C07-6C0E-4306-BCFD-72EBD8F8838A}" type="pres">
      <dgm:prSet presAssocID="{582D1294-F9EB-4A12-919B-51FA58F3178B}" presName="node" presStyleLbl="node1" presStyleIdx="8" presStyleCnt="14" custScaleX="129323" custScaleY="129323" custRadScaleRad="100812" custRadScaleInc="-20391">
        <dgm:presLayoutVars>
          <dgm:bulletEnabled val="1"/>
        </dgm:presLayoutVars>
      </dgm:prSet>
      <dgm:spPr/>
    </dgm:pt>
    <dgm:pt modelId="{0D746F70-B0E7-4A11-9F50-F88D701C738E}" type="pres">
      <dgm:prSet presAssocID="{DF8FC90B-B798-4646-BDD0-88581579A127}" presName="parTrans" presStyleLbl="sibTrans2D1" presStyleIdx="9" presStyleCnt="14"/>
      <dgm:spPr/>
    </dgm:pt>
    <dgm:pt modelId="{1DBD4A17-0968-4DA6-A84F-9AE423C193DA}" type="pres">
      <dgm:prSet presAssocID="{DF8FC90B-B798-4646-BDD0-88581579A127}" presName="connectorText" presStyleLbl="sibTrans2D1" presStyleIdx="9" presStyleCnt="14"/>
      <dgm:spPr/>
    </dgm:pt>
    <dgm:pt modelId="{4621CF55-FA99-451D-94A3-79DE207EF208}" type="pres">
      <dgm:prSet presAssocID="{2382A16C-E4D8-487B-AF33-06252997C812}" presName="node" presStyleLbl="node1" presStyleIdx="9" presStyleCnt="14" custScaleX="129323" custScaleY="129323" custRadScaleRad="98736" custRadScaleInc="-20140">
        <dgm:presLayoutVars>
          <dgm:bulletEnabled val="1"/>
        </dgm:presLayoutVars>
      </dgm:prSet>
      <dgm:spPr/>
    </dgm:pt>
    <dgm:pt modelId="{4797E1C8-7489-43DB-B820-6FC980F04C87}" type="pres">
      <dgm:prSet presAssocID="{E044C633-D320-49E8-811E-24F00EA95945}" presName="parTrans" presStyleLbl="sibTrans2D1" presStyleIdx="10" presStyleCnt="14"/>
      <dgm:spPr/>
    </dgm:pt>
    <dgm:pt modelId="{6019E8B2-1831-4D6C-BB86-9A4ABE90E17B}" type="pres">
      <dgm:prSet presAssocID="{E044C633-D320-49E8-811E-24F00EA95945}" presName="connectorText" presStyleLbl="sibTrans2D1" presStyleIdx="10" presStyleCnt="14"/>
      <dgm:spPr/>
    </dgm:pt>
    <dgm:pt modelId="{13176CE2-C8AA-4A0E-9E32-94191699C357}" type="pres">
      <dgm:prSet presAssocID="{D2D36750-DFC4-4ABD-83E6-F174C2113C01}" presName="node" presStyleLbl="node1" presStyleIdx="10" presStyleCnt="14" custScaleX="129323" custScaleY="129323" custRadScaleRad="96895" custRadScaleInc="-15764">
        <dgm:presLayoutVars>
          <dgm:bulletEnabled val="1"/>
        </dgm:presLayoutVars>
      </dgm:prSet>
      <dgm:spPr/>
    </dgm:pt>
    <dgm:pt modelId="{7BF2F2BD-D83E-F646-BB8A-DDBCB0BEE51D}" type="pres">
      <dgm:prSet presAssocID="{803D7895-7B03-804F-B306-DCBDBD0F8F0A}" presName="parTrans" presStyleLbl="sibTrans2D1" presStyleIdx="11" presStyleCnt="14"/>
      <dgm:spPr/>
    </dgm:pt>
    <dgm:pt modelId="{9DBC2587-E0C0-EF4C-92AD-19125371418B}" type="pres">
      <dgm:prSet presAssocID="{803D7895-7B03-804F-B306-DCBDBD0F8F0A}" presName="connectorText" presStyleLbl="sibTrans2D1" presStyleIdx="11" presStyleCnt="14"/>
      <dgm:spPr/>
    </dgm:pt>
    <dgm:pt modelId="{DC242299-BA16-0048-9C24-EB63BA615E38}" type="pres">
      <dgm:prSet presAssocID="{7EC07898-4311-6942-B9AB-AC6974DB1859}" presName="node" presStyleLbl="node1" presStyleIdx="11" presStyleCnt="14" custScaleX="129323" custScaleY="129323" custRadScaleRad="95677" custRadScaleInc="-7986">
        <dgm:presLayoutVars>
          <dgm:bulletEnabled val="1"/>
        </dgm:presLayoutVars>
      </dgm:prSet>
      <dgm:spPr/>
    </dgm:pt>
    <dgm:pt modelId="{B76AB8BF-2CE9-49E6-BE19-24FAC6B55E98}" type="pres">
      <dgm:prSet presAssocID="{DB574997-9E47-4019-96BA-D809CDB84C1D}" presName="parTrans" presStyleLbl="sibTrans2D1" presStyleIdx="12" presStyleCnt="14"/>
      <dgm:spPr/>
    </dgm:pt>
    <dgm:pt modelId="{2228298B-020C-4D7D-8188-E133692600B8}" type="pres">
      <dgm:prSet presAssocID="{DB574997-9E47-4019-96BA-D809CDB84C1D}" presName="connectorText" presStyleLbl="sibTrans2D1" presStyleIdx="12" presStyleCnt="14"/>
      <dgm:spPr/>
    </dgm:pt>
    <dgm:pt modelId="{A70EF551-6822-4051-BCB8-5237AE94B652}" type="pres">
      <dgm:prSet presAssocID="{4D8ED7E5-C57D-4054-B296-DF413A0440E5}" presName="node" presStyleLbl="node1" presStyleIdx="12" presStyleCnt="14" custScaleX="129323" custScaleY="129323" custRadScaleRad="96691" custRadScaleInc="6258">
        <dgm:presLayoutVars>
          <dgm:bulletEnabled val="1"/>
        </dgm:presLayoutVars>
      </dgm:prSet>
      <dgm:spPr/>
    </dgm:pt>
    <dgm:pt modelId="{D4A8690F-F597-48B6-AFC3-275CF6525CD0}" type="pres">
      <dgm:prSet presAssocID="{11285E91-C782-4534-B892-079DEE0E29C0}" presName="parTrans" presStyleLbl="sibTrans2D1" presStyleIdx="13" presStyleCnt="14"/>
      <dgm:spPr/>
    </dgm:pt>
    <dgm:pt modelId="{07FB23E5-61FB-4607-BFF7-EC138256F1AE}" type="pres">
      <dgm:prSet presAssocID="{11285E91-C782-4534-B892-079DEE0E29C0}" presName="connectorText" presStyleLbl="sibTrans2D1" presStyleIdx="13" presStyleCnt="14"/>
      <dgm:spPr/>
    </dgm:pt>
    <dgm:pt modelId="{E3D97E66-D510-46E0-BC09-7343A580D3BB}" type="pres">
      <dgm:prSet presAssocID="{96C8A8C3-9790-4623-A436-8E8D5BE87CA1}" presName="node" presStyleLbl="node1" presStyleIdx="13" presStyleCnt="14" custScaleX="129323" custScaleY="129323" custRadScaleRad="97636" custRadScaleInc="12156">
        <dgm:presLayoutVars>
          <dgm:bulletEnabled val="1"/>
        </dgm:presLayoutVars>
      </dgm:prSet>
      <dgm:spPr/>
    </dgm:pt>
  </dgm:ptLst>
  <dgm:cxnLst>
    <dgm:cxn modelId="{5CF15101-0E53-4CE6-AA70-10367A0EC377}" type="presOf" srcId="{8FF6A9AA-87DA-F94F-8A5A-7C20D30FB68E}" destId="{CA134ABD-E7A5-EB40-A981-2623C3B7A9C4}" srcOrd="1" destOrd="0" presId="urn:microsoft.com/office/officeart/2005/8/layout/radial5"/>
    <dgm:cxn modelId="{7F75D906-C630-4FAB-9F17-47DD66808FF3}" type="presOf" srcId="{11285E91-C782-4534-B892-079DEE0E29C0}" destId="{D4A8690F-F597-48B6-AFC3-275CF6525CD0}" srcOrd="0" destOrd="0" presId="urn:microsoft.com/office/officeart/2005/8/layout/radial5"/>
    <dgm:cxn modelId="{7DC8250D-4D51-41BF-8F4D-998DE9A2751F}" type="presOf" srcId="{52360D49-9448-4198-A160-3237609B724F}" destId="{1E4884AC-E849-4CDE-A99A-23B092F85B6E}" srcOrd="0" destOrd="0" presId="urn:microsoft.com/office/officeart/2005/8/layout/radial5"/>
    <dgm:cxn modelId="{81135A0D-72F3-46A8-BDB7-1097F0CDE486}" type="presOf" srcId="{11285E91-C782-4534-B892-079DEE0E29C0}" destId="{07FB23E5-61FB-4607-BFF7-EC138256F1AE}" srcOrd="1" destOrd="0" presId="urn:microsoft.com/office/officeart/2005/8/layout/radial5"/>
    <dgm:cxn modelId="{1AF50316-C7B3-4A05-845B-F64E7C148B31}" srcId="{F14036B2-5B63-4694-BF93-AA777EB8D986}" destId="{8B7434AA-4206-47A6-9049-2086DDB9AEF8}" srcOrd="4" destOrd="0" parTransId="{121B0CAE-5977-4CB1-B15D-668BD2F4CF82}" sibTransId="{3E1A07B6-8251-4CB8-A673-1708116C1BEF}"/>
    <dgm:cxn modelId="{6971E323-CAB0-4150-8F16-299C32E773BC}" srcId="{F14036B2-5B63-4694-BF93-AA777EB8D986}" destId="{D2D36750-DFC4-4ABD-83E6-F174C2113C01}" srcOrd="10" destOrd="0" parTransId="{E044C633-D320-49E8-811E-24F00EA95945}" sibTransId="{9C3FA16C-E14C-47E7-91BF-9C2309BDF72E}"/>
    <dgm:cxn modelId="{AE33B02A-92AD-4B74-8DFA-9216F0B3E3D4}" type="presOf" srcId="{712B8777-C9B7-6049-B957-44B62EB749EC}" destId="{563F560A-F238-A546-B75F-7BE1ED917352}" srcOrd="1" destOrd="0" presId="urn:microsoft.com/office/officeart/2005/8/layout/radial5"/>
    <dgm:cxn modelId="{24C0202E-8DDB-43B0-B580-54195477BC0D}" type="presOf" srcId="{4D8ED7E5-C57D-4054-B296-DF413A0440E5}" destId="{A70EF551-6822-4051-BCB8-5237AE94B652}" srcOrd="0" destOrd="0" presId="urn:microsoft.com/office/officeart/2005/8/layout/radial5"/>
    <dgm:cxn modelId="{4FB30D31-24BF-4462-B491-24DB0F57D4B0}" type="presOf" srcId="{DB574997-9E47-4019-96BA-D809CDB84C1D}" destId="{B76AB8BF-2CE9-49E6-BE19-24FAC6B55E98}" srcOrd="0" destOrd="0" presId="urn:microsoft.com/office/officeart/2005/8/layout/radial5"/>
    <dgm:cxn modelId="{94775137-7C85-4998-8755-1B0B7C72C06A}" type="presOf" srcId="{96C8A8C3-9790-4623-A436-8E8D5BE87CA1}" destId="{E3D97E66-D510-46E0-BC09-7343A580D3BB}" srcOrd="0" destOrd="0" presId="urn:microsoft.com/office/officeart/2005/8/layout/radial5"/>
    <dgm:cxn modelId="{8C87673C-93B2-4165-88C0-80193314BC5C}" srcId="{161D0749-8908-49CC-BABD-C58F6E21FE00}" destId="{F14036B2-5B63-4694-BF93-AA777EB8D986}" srcOrd="0" destOrd="0" parTransId="{F24CD024-A904-4B3C-95F0-33E8657CFA50}" sibTransId="{760FC7FD-0E14-44AD-88A5-31DFDC32F994}"/>
    <dgm:cxn modelId="{1EFF7A40-A0E5-4C18-A827-C17CE1973ED4}" type="presOf" srcId="{52360D49-9448-4198-A160-3237609B724F}" destId="{FF6C8597-1916-46FB-88F5-ADEFD813266A}" srcOrd="1" destOrd="0" presId="urn:microsoft.com/office/officeart/2005/8/layout/radial5"/>
    <dgm:cxn modelId="{9B3DC35D-03AC-4B61-9029-A4883EEA5C3B}" srcId="{F14036B2-5B63-4694-BF93-AA777EB8D986}" destId="{C992830A-CC75-40A7-B221-39A429791EC0}" srcOrd="3" destOrd="0" parTransId="{64580B76-46AE-4096-A533-D46955C7E2E2}" sibTransId="{7A1A62BF-5B70-4C0F-AA2A-D759F51DF2FD}"/>
    <dgm:cxn modelId="{CE6BE65D-7AAF-47CE-B2FA-F373C548F8F0}" type="presOf" srcId="{582D1294-F9EB-4A12-919B-51FA58F3178B}" destId="{F7BF3C07-6C0E-4306-BCFD-72EBD8F8838A}" srcOrd="0" destOrd="0" presId="urn:microsoft.com/office/officeart/2005/8/layout/radial5"/>
    <dgm:cxn modelId="{FB61DC62-05C5-413B-8BAB-4FD357295724}" type="presOf" srcId="{1146BB05-704F-4CAA-9382-45556102ED47}" destId="{101971F3-035C-4F3C-93FD-173FBBC3FE53}" srcOrd="0" destOrd="0" presId="urn:microsoft.com/office/officeart/2005/8/layout/radial5"/>
    <dgm:cxn modelId="{DB80B063-849D-4256-B727-0715AE4EF003}" srcId="{F14036B2-5B63-4694-BF93-AA777EB8D986}" destId="{4D8ED7E5-C57D-4054-B296-DF413A0440E5}" srcOrd="12" destOrd="0" parTransId="{DB574997-9E47-4019-96BA-D809CDB84C1D}" sibTransId="{05E33099-755E-4279-B5A4-8858E85A65AA}"/>
    <dgm:cxn modelId="{7F488B64-8E2A-49C9-913C-536C6D810F03}" type="presOf" srcId="{7EC07898-4311-6942-B9AB-AC6974DB1859}" destId="{DC242299-BA16-0048-9C24-EB63BA615E38}" srcOrd="0" destOrd="0" presId="urn:microsoft.com/office/officeart/2005/8/layout/radial5"/>
    <dgm:cxn modelId="{3426D344-71DA-4CD5-B3FA-B001233E9F61}" type="presOf" srcId="{DF8FC90B-B798-4646-BDD0-88581579A127}" destId="{1DBD4A17-0968-4DA6-A84F-9AE423C193DA}" srcOrd="1" destOrd="0" presId="urn:microsoft.com/office/officeart/2005/8/layout/radial5"/>
    <dgm:cxn modelId="{D33AAE65-7A4B-4679-A4E3-26E7F5C7E415}" type="presOf" srcId="{2382A16C-E4D8-487B-AF33-06252997C812}" destId="{4621CF55-FA99-451D-94A3-79DE207EF208}" srcOrd="0" destOrd="0" presId="urn:microsoft.com/office/officeart/2005/8/layout/radial5"/>
    <dgm:cxn modelId="{164FC365-239D-41EC-A02F-015FC27C2772}" type="presOf" srcId="{F14036B2-5B63-4694-BF93-AA777EB8D986}" destId="{98095B76-27E7-468F-96D1-94BA32D8DB0C}" srcOrd="0" destOrd="0" presId="urn:microsoft.com/office/officeart/2005/8/layout/radial5"/>
    <dgm:cxn modelId="{063C0669-B66D-614F-A288-C330253EAD0A}" srcId="{F14036B2-5B63-4694-BF93-AA777EB8D986}" destId="{7EC07898-4311-6942-B9AB-AC6974DB1859}" srcOrd="11" destOrd="0" parTransId="{803D7895-7B03-804F-B306-DCBDBD0F8F0A}" sibTransId="{719EAA42-275E-FA48-8285-2C071BB881D7}"/>
    <dgm:cxn modelId="{9A84946A-DEB6-43D0-8CCF-0F328936B931}" type="presOf" srcId="{DF8FC90B-B798-4646-BDD0-88581579A127}" destId="{0D746F70-B0E7-4A11-9F50-F88D701C738E}" srcOrd="0" destOrd="0" presId="urn:microsoft.com/office/officeart/2005/8/layout/radial5"/>
    <dgm:cxn modelId="{51A6C56A-090B-474F-A9E7-3FA4438AC14B}" type="presOf" srcId="{64580B76-46AE-4096-A533-D46955C7E2E2}" destId="{899F70C1-F5F7-458B-94BD-C72118864F15}" srcOrd="1" destOrd="0" presId="urn:microsoft.com/office/officeart/2005/8/layout/radial5"/>
    <dgm:cxn modelId="{53BE664D-398B-443A-AE61-B61D31836BDC}" type="presOf" srcId="{5A3FCC45-E02B-4A56-A098-41BBBE3EB965}" destId="{B30126F6-5181-49F1-8973-AFCE56721C5E}" srcOrd="0" destOrd="0" presId="urn:microsoft.com/office/officeart/2005/8/layout/radial5"/>
    <dgm:cxn modelId="{06571C4E-03C8-43A8-9BFB-8BB297EB76F7}" type="presOf" srcId="{C992830A-CC75-40A7-B221-39A429791EC0}" destId="{0EE830DC-92B9-422A-8E62-B477BF800F4D}" srcOrd="0" destOrd="0" presId="urn:microsoft.com/office/officeart/2005/8/layout/radial5"/>
    <dgm:cxn modelId="{F13B6971-31FA-407B-986A-7ECE08FAE559}" type="presOf" srcId="{D2D36750-DFC4-4ABD-83E6-F174C2113C01}" destId="{13176CE2-C8AA-4A0E-9E32-94191699C357}" srcOrd="0" destOrd="0" presId="urn:microsoft.com/office/officeart/2005/8/layout/radial5"/>
    <dgm:cxn modelId="{1790E378-3452-4D34-BF51-09DD0071D47E}" type="presOf" srcId="{803D7895-7B03-804F-B306-DCBDBD0F8F0A}" destId="{7BF2F2BD-D83E-F646-BB8A-DDBCB0BEE51D}" srcOrd="0" destOrd="0" presId="urn:microsoft.com/office/officeart/2005/8/layout/radial5"/>
    <dgm:cxn modelId="{DAF7E679-DFE9-45BC-8428-E44847690E38}" type="presOf" srcId="{64580B76-46AE-4096-A533-D46955C7E2E2}" destId="{8DCB36F2-A309-4949-A920-DB8EE3F413C1}" srcOrd="0" destOrd="0" presId="urn:microsoft.com/office/officeart/2005/8/layout/radial5"/>
    <dgm:cxn modelId="{E4D9B57A-489D-48B9-A31D-40BF9EE617EF}" type="presOf" srcId="{803D7895-7B03-804F-B306-DCBDBD0F8F0A}" destId="{9DBC2587-E0C0-EF4C-92AD-19125371418B}" srcOrd="1" destOrd="0" presId="urn:microsoft.com/office/officeart/2005/8/layout/radial5"/>
    <dgm:cxn modelId="{65EBD87E-5639-4E37-AA33-5E9ECF491A3A}" type="presOf" srcId="{751AB5F5-DDDF-401D-880A-D61D4538D7D1}" destId="{BB3AFC58-1DDA-4B6B-A97F-6338DDF06608}" srcOrd="0" destOrd="0" presId="urn:microsoft.com/office/officeart/2005/8/layout/radial5"/>
    <dgm:cxn modelId="{89636E81-FC94-447B-B551-B5B7FB6FE9A5}" type="presOf" srcId="{161D0749-8908-49CC-BABD-C58F6E21FE00}" destId="{4B14C190-B1B6-4C42-8B2F-6FF48892D9FB}" srcOrd="0" destOrd="0" presId="urn:microsoft.com/office/officeart/2005/8/layout/radial5"/>
    <dgm:cxn modelId="{CAF4FF85-06AC-8241-8D1D-0E4782D66620}" srcId="{F14036B2-5B63-4694-BF93-AA777EB8D986}" destId="{068CA5AC-29AE-E04A-BEE1-423C366E76B5}" srcOrd="7" destOrd="0" parTransId="{8FF6A9AA-87DA-F94F-8A5A-7C20D30FB68E}" sibTransId="{C0AF1B96-2942-BC40-99C8-089A7D811C27}"/>
    <dgm:cxn modelId="{ACFE5888-AC9E-4DB0-964E-54E60F5057E3}" type="presOf" srcId="{8F7A6ECA-AC48-49FD-882E-D193BF7BEDE9}" destId="{20FE0436-E8D4-4E29-8E4B-BD28D1B4AA99}" srcOrd="0" destOrd="0" presId="urn:microsoft.com/office/officeart/2005/8/layout/radial5"/>
    <dgm:cxn modelId="{AB62708B-6C3A-4838-BF5F-0BE30FFB487A}" type="presOf" srcId="{2A2E5097-70F0-4577-96F4-CA3539291D5C}" destId="{AF52F842-227A-4451-BEA4-1F219B829857}" srcOrd="1" destOrd="0" presId="urn:microsoft.com/office/officeart/2005/8/layout/radial5"/>
    <dgm:cxn modelId="{EE97A18B-67A1-4A12-A003-1EC8958A5E83}" srcId="{F14036B2-5B63-4694-BF93-AA777EB8D986}" destId="{96C8A8C3-9790-4623-A436-8E8D5BE87CA1}" srcOrd="13" destOrd="0" parTransId="{11285E91-C782-4534-B892-079DEE0E29C0}" sibTransId="{341493DC-FC82-452C-A8A7-C784D7C2B911}"/>
    <dgm:cxn modelId="{CD226890-9984-42A2-AB8D-CF818F2D0064}" type="presOf" srcId="{121B0CAE-5977-4CB1-B15D-668BD2F4CF82}" destId="{9EBAAEDD-5690-4B23-9E19-5D55F7967542}" srcOrd="1" destOrd="0" presId="urn:microsoft.com/office/officeart/2005/8/layout/radial5"/>
    <dgm:cxn modelId="{5C2AE391-011B-4745-8508-F8E91188D332}" srcId="{F14036B2-5B63-4694-BF93-AA777EB8D986}" destId="{2EB5B3FC-CBDC-4C02-984D-4066EF475CD6}" srcOrd="5" destOrd="0" parTransId="{2A2E5097-70F0-4577-96F4-CA3539291D5C}" sibTransId="{691D696B-668E-44C0-B1D7-033B9EF74A54}"/>
    <dgm:cxn modelId="{557D9996-C6FF-0444-9925-8E1A0B25E442}" srcId="{F14036B2-5B63-4694-BF93-AA777EB8D986}" destId="{FC19989C-42D2-E64E-A901-E48B36A6A47A}" srcOrd="6" destOrd="0" parTransId="{712B8777-C9B7-6049-B957-44B62EB749EC}" sibTransId="{AC98B74F-2443-6344-958C-825AFCAF1BD2}"/>
    <dgm:cxn modelId="{FFF4179C-1BF4-4134-9B55-204A3D2B8403}" type="presOf" srcId="{DC79DBB0-57E7-4F52-A675-8A11889B6F30}" destId="{20D4BC48-55DD-46EB-96B7-1905C31D14CC}" srcOrd="0" destOrd="0" presId="urn:microsoft.com/office/officeart/2005/8/layout/radial5"/>
    <dgm:cxn modelId="{400FEE9C-67AC-43F3-A46A-75A52360CA98}" type="presOf" srcId="{8F7A6ECA-AC48-49FD-882E-D193BF7BEDE9}" destId="{8B2CD6F9-D7B5-48DB-9843-B854027746CE}" srcOrd="1" destOrd="0" presId="urn:microsoft.com/office/officeart/2005/8/layout/radial5"/>
    <dgm:cxn modelId="{D62689A6-2976-4D68-9A28-8D37FF193E9A}" type="presOf" srcId="{751AB5F5-DDDF-401D-880A-D61D4538D7D1}" destId="{5EAADADD-9A87-4D80-8B80-81E47738E535}" srcOrd="1" destOrd="0" presId="urn:microsoft.com/office/officeart/2005/8/layout/radial5"/>
    <dgm:cxn modelId="{232125A9-7531-4B73-94A0-A8186AB3C25E}" type="presOf" srcId="{712B8777-C9B7-6049-B957-44B62EB749EC}" destId="{D7E80870-CA1B-6345-B904-057B9244657D}" srcOrd="0" destOrd="0" presId="urn:microsoft.com/office/officeart/2005/8/layout/radial5"/>
    <dgm:cxn modelId="{29163AA9-6A9F-4F51-97CA-931BB93654AD}" type="presOf" srcId="{8FF6A9AA-87DA-F94F-8A5A-7C20D30FB68E}" destId="{87B9B216-4F7C-6D47-BCC6-C671C5B4CB54}" srcOrd="0" destOrd="0" presId="urn:microsoft.com/office/officeart/2005/8/layout/radial5"/>
    <dgm:cxn modelId="{E0FA8FAD-D3F8-466E-910E-D568CF58B42D}" srcId="{F14036B2-5B63-4694-BF93-AA777EB8D986}" destId="{1146BB05-704F-4CAA-9382-45556102ED47}" srcOrd="0" destOrd="0" parTransId="{DC79DBB0-57E7-4F52-A675-8A11889B6F30}" sibTransId="{FC37AEF0-0642-4CB5-B40E-A6FB6522251B}"/>
    <dgm:cxn modelId="{9ADC08AE-0BCB-4173-9F43-93512C9D59E0}" type="presOf" srcId="{FC19989C-42D2-E64E-A901-E48B36A6A47A}" destId="{8712891E-82A1-3C43-B14B-3F6CF219B813}" srcOrd="0" destOrd="0" presId="urn:microsoft.com/office/officeart/2005/8/layout/radial5"/>
    <dgm:cxn modelId="{1556BAB0-126B-4711-A65F-50DB3636CC5A}" type="presOf" srcId="{8B7434AA-4206-47A6-9049-2086DDB9AEF8}" destId="{1F25BD1C-769A-4510-A614-9E3A3A822D62}" srcOrd="0" destOrd="0" presId="urn:microsoft.com/office/officeart/2005/8/layout/radial5"/>
    <dgm:cxn modelId="{5E4A79B4-3E96-4BEA-8292-2835E40AA912}" srcId="{F14036B2-5B63-4694-BF93-AA777EB8D986}" destId="{582D1294-F9EB-4A12-919B-51FA58F3178B}" srcOrd="8" destOrd="0" parTransId="{52360D49-9448-4198-A160-3237609B724F}" sibTransId="{720CE411-74A6-4C3E-A837-98BD071C8C73}"/>
    <dgm:cxn modelId="{8738DCBD-E812-4FCF-9B6F-1157265FBE5A}" type="presOf" srcId="{068CA5AC-29AE-E04A-BEE1-423C366E76B5}" destId="{90EC0B01-73F9-244A-9A87-5272F1DEC4FF}" srcOrd="0" destOrd="0" presId="urn:microsoft.com/office/officeart/2005/8/layout/radial5"/>
    <dgm:cxn modelId="{1A8979C1-2269-463E-8D91-F29BD144C605}" srcId="{F14036B2-5B63-4694-BF93-AA777EB8D986}" destId="{144C2F67-65C3-44FC-B6C5-EAB0CC1C8BA7}" srcOrd="1" destOrd="0" parTransId="{8F7A6ECA-AC48-49FD-882E-D193BF7BEDE9}" sibTransId="{623C1ED8-2DC5-4381-9DCA-5E3D1969C3C0}"/>
    <dgm:cxn modelId="{2EB21FC4-DF16-48D8-B409-6211D499B7FA}" type="presOf" srcId="{E044C633-D320-49E8-811E-24F00EA95945}" destId="{4797E1C8-7489-43DB-B820-6FC980F04C87}" srcOrd="0" destOrd="0" presId="urn:microsoft.com/office/officeart/2005/8/layout/radial5"/>
    <dgm:cxn modelId="{BB6D70D6-0C5C-4336-AEC7-16418A4F1D98}" srcId="{F14036B2-5B63-4694-BF93-AA777EB8D986}" destId="{2382A16C-E4D8-487B-AF33-06252997C812}" srcOrd="9" destOrd="0" parTransId="{DF8FC90B-B798-4646-BDD0-88581579A127}" sibTransId="{53C6341F-59C8-44A1-91F5-FED1C7833BA5}"/>
    <dgm:cxn modelId="{C65A08E2-A8B5-408E-8190-41EB357CEEEF}" type="presOf" srcId="{DB574997-9E47-4019-96BA-D809CDB84C1D}" destId="{2228298B-020C-4D7D-8188-E133692600B8}" srcOrd="1" destOrd="0" presId="urn:microsoft.com/office/officeart/2005/8/layout/radial5"/>
    <dgm:cxn modelId="{E0D775EF-E768-4C70-B9B4-C5C59EE95DC0}" srcId="{F14036B2-5B63-4694-BF93-AA777EB8D986}" destId="{5A3FCC45-E02B-4A56-A098-41BBBE3EB965}" srcOrd="2" destOrd="0" parTransId="{751AB5F5-DDDF-401D-880A-D61D4538D7D1}" sibTransId="{DD865E57-C6FE-439D-B70D-CFAC1BD20144}"/>
    <dgm:cxn modelId="{B4D440F3-39AA-46F6-93FF-2549176BD7C1}" type="presOf" srcId="{121B0CAE-5977-4CB1-B15D-668BD2F4CF82}" destId="{2F7EEEA0-9264-40CC-8277-F29707E8B796}" srcOrd="0" destOrd="0" presId="urn:microsoft.com/office/officeart/2005/8/layout/radial5"/>
    <dgm:cxn modelId="{E57CBBF5-8047-4CDF-8300-BB5C71CE8F35}" type="presOf" srcId="{2A2E5097-70F0-4577-96F4-CA3539291D5C}" destId="{7F7F7040-B11D-4D55-BE40-C17339D4D19B}" srcOrd="0" destOrd="0" presId="urn:microsoft.com/office/officeart/2005/8/layout/radial5"/>
    <dgm:cxn modelId="{B2BD20F7-A377-4B62-8325-D9C826B68F13}" type="presOf" srcId="{2EB5B3FC-CBDC-4C02-984D-4066EF475CD6}" destId="{BD6E1A67-B325-4F8D-83DC-9FF1B44735D8}" srcOrd="0" destOrd="0" presId="urn:microsoft.com/office/officeart/2005/8/layout/radial5"/>
    <dgm:cxn modelId="{693FEBFB-F69F-4593-8DE0-A76B29ED549F}" type="presOf" srcId="{DC79DBB0-57E7-4F52-A675-8A11889B6F30}" destId="{FABAAFC2-10FF-4452-AEF1-31555F4553A2}" srcOrd="1" destOrd="0" presId="urn:microsoft.com/office/officeart/2005/8/layout/radial5"/>
    <dgm:cxn modelId="{E4E437FF-9E45-4C69-A573-A9F4680126DD}" type="presOf" srcId="{144C2F67-65C3-44FC-B6C5-EAB0CC1C8BA7}" destId="{D96EA7AA-AC07-489B-85C7-0053D04B8928}" srcOrd="0" destOrd="0" presId="urn:microsoft.com/office/officeart/2005/8/layout/radial5"/>
    <dgm:cxn modelId="{44F5F7FF-AE08-40A6-83B8-DBCB13ED8A33}" type="presOf" srcId="{E044C633-D320-49E8-811E-24F00EA95945}" destId="{6019E8B2-1831-4D6C-BB86-9A4ABE90E17B}" srcOrd="1" destOrd="0" presId="urn:microsoft.com/office/officeart/2005/8/layout/radial5"/>
    <dgm:cxn modelId="{5925CE01-BAA7-4343-855E-3F453ABDFD87}" type="presParOf" srcId="{4B14C190-B1B6-4C42-8B2F-6FF48892D9FB}" destId="{98095B76-27E7-468F-96D1-94BA32D8DB0C}" srcOrd="0" destOrd="0" presId="urn:microsoft.com/office/officeart/2005/8/layout/radial5"/>
    <dgm:cxn modelId="{6672C681-9B6B-41DE-B7AA-5C55CFF8D65B}" type="presParOf" srcId="{4B14C190-B1B6-4C42-8B2F-6FF48892D9FB}" destId="{20D4BC48-55DD-46EB-96B7-1905C31D14CC}" srcOrd="1" destOrd="0" presId="urn:microsoft.com/office/officeart/2005/8/layout/radial5"/>
    <dgm:cxn modelId="{09D6E15B-09CE-494A-8F94-9E60F29A8DE1}" type="presParOf" srcId="{20D4BC48-55DD-46EB-96B7-1905C31D14CC}" destId="{FABAAFC2-10FF-4452-AEF1-31555F4553A2}" srcOrd="0" destOrd="0" presId="urn:microsoft.com/office/officeart/2005/8/layout/radial5"/>
    <dgm:cxn modelId="{26EBF906-7B2D-4F90-96D4-5A5CF81EDF91}" type="presParOf" srcId="{4B14C190-B1B6-4C42-8B2F-6FF48892D9FB}" destId="{101971F3-035C-4F3C-93FD-173FBBC3FE53}" srcOrd="2" destOrd="0" presId="urn:microsoft.com/office/officeart/2005/8/layout/radial5"/>
    <dgm:cxn modelId="{404361C1-4D4C-44D6-9F54-1CE13971565C}" type="presParOf" srcId="{4B14C190-B1B6-4C42-8B2F-6FF48892D9FB}" destId="{20FE0436-E8D4-4E29-8E4B-BD28D1B4AA99}" srcOrd="3" destOrd="0" presId="urn:microsoft.com/office/officeart/2005/8/layout/radial5"/>
    <dgm:cxn modelId="{F33216F6-B33E-4073-AE0B-A7D324A128E1}" type="presParOf" srcId="{20FE0436-E8D4-4E29-8E4B-BD28D1B4AA99}" destId="{8B2CD6F9-D7B5-48DB-9843-B854027746CE}" srcOrd="0" destOrd="0" presId="urn:microsoft.com/office/officeart/2005/8/layout/radial5"/>
    <dgm:cxn modelId="{04B887C9-BDD7-4272-8475-3EA363F507B4}" type="presParOf" srcId="{4B14C190-B1B6-4C42-8B2F-6FF48892D9FB}" destId="{D96EA7AA-AC07-489B-85C7-0053D04B8928}" srcOrd="4" destOrd="0" presId="urn:microsoft.com/office/officeart/2005/8/layout/radial5"/>
    <dgm:cxn modelId="{158002DF-CD95-4B0F-8065-9EC12EBABFB6}" type="presParOf" srcId="{4B14C190-B1B6-4C42-8B2F-6FF48892D9FB}" destId="{BB3AFC58-1DDA-4B6B-A97F-6338DDF06608}" srcOrd="5" destOrd="0" presId="urn:microsoft.com/office/officeart/2005/8/layout/radial5"/>
    <dgm:cxn modelId="{DAE4709F-47EC-4F44-9B10-ABC079909102}" type="presParOf" srcId="{BB3AFC58-1DDA-4B6B-A97F-6338DDF06608}" destId="{5EAADADD-9A87-4D80-8B80-81E47738E535}" srcOrd="0" destOrd="0" presId="urn:microsoft.com/office/officeart/2005/8/layout/radial5"/>
    <dgm:cxn modelId="{80BAB87A-F789-4B17-B284-963D9457F989}" type="presParOf" srcId="{4B14C190-B1B6-4C42-8B2F-6FF48892D9FB}" destId="{B30126F6-5181-49F1-8973-AFCE56721C5E}" srcOrd="6" destOrd="0" presId="urn:microsoft.com/office/officeart/2005/8/layout/radial5"/>
    <dgm:cxn modelId="{D3D1ED1E-76DD-4205-A2FA-1E0AEC34BDDA}" type="presParOf" srcId="{4B14C190-B1B6-4C42-8B2F-6FF48892D9FB}" destId="{8DCB36F2-A309-4949-A920-DB8EE3F413C1}" srcOrd="7" destOrd="0" presId="urn:microsoft.com/office/officeart/2005/8/layout/radial5"/>
    <dgm:cxn modelId="{2C71072B-8616-4E10-97A2-736DA4076AA1}" type="presParOf" srcId="{8DCB36F2-A309-4949-A920-DB8EE3F413C1}" destId="{899F70C1-F5F7-458B-94BD-C72118864F15}" srcOrd="0" destOrd="0" presId="urn:microsoft.com/office/officeart/2005/8/layout/radial5"/>
    <dgm:cxn modelId="{C1C7847C-D19F-47CD-BFE3-E9DB482E10BD}" type="presParOf" srcId="{4B14C190-B1B6-4C42-8B2F-6FF48892D9FB}" destId="{0EE830DC-92B9-422A-8E62-B477BF800F4D}" srcOrd="8" destOrd="0" presId="urn:microsoft.com/office/officeart/2005/8/layout/radial5"/>
    <dgm:cxn modelId="{BB15355C-AFB2-4973-A77C-6A50BBE9D992}" type="presParOf" srcId="{4B14C190-B1B6-4C42-8B2F-6FF48892D9FB}" destId="{2F7EEEA0-9264-40CC-8277-F29707E8B796}" srcOrd="9" destOrd="0" presId="urn:microsoft.com/office/officeart/2005/8/layout/radial5"/>
    <dgm:cxn modelId="{9F8E3D14-3737-4BD8-A900-C5CCC3FC36B9}" type="presParOf" srcId="{2F7EEEA0-9264-40CC-8277-F29707E8B796}" destId="{9EBAAEDD-5690-4B23-9E19-5D55F7967542}" srcOrd="0" destOrd="0" presId="urn:microsoft.com/office/officeart/2005/8/layout/radial5"/>
    <dgm:cxn modelId="{393C1962-8780-48C7-AB28-E258034EC2F2}" type="presParOf" srcId="{4B14C190-B1B6-4C42-8B2F-6FF48892D9FB}" destId="{1F25BD1C-769A-4510-A614-9E3A3A822D62}" srcOrd="10" destOrd="0" presId="urn:microsoft.com/office/officeart/2005/8/layout/radial5"/>
    <dgm:cxn modelId="{EDFD4B93-E9BD-4076-938C-EFA7D71B2784}" type="presParOf" srcId="{4B14C190-B1B6-4C42-8B2F-6FF48892D9FB}" destId="{7F7F7040-B11D-4D55-BE40-C17339D4D19B}" srcOrd="11" destOrd="0" presId="urn:microsoft.com/office/officeart/2005/8/layout/radial5"/>
    <dgm:cxn modelId="{55012B02-7DF1-4796-B017-20E852F8C715}" type="presParOf" srcId="{7F7F7040-B11D-4D55-BE40-C17339D4D19B}" destId="{AF52F842-227A-4451-BEA4-1F219B829857}" srcOrd="0" destOrd="0" presId="urn:microsoft.com/office/officeart/2005/8/layout/radial5"/>
    <dgm:cxn modelId="{2C8369AD-B3E5-46D6-BD68-047389B8AD8B}" type="presParOf" srcId="{4B14C190-B1B6-4C42-8B2F-6FF48892D9FB}" destId="{BD6E1A67-B325-4F8D-83DC-9FF1B44735D8}" srcOrd="12" destOrd="0" presId="urn:microsoft.com/office/officeart/2005/8/layout/radial5"/>
    <dgm:cxn modelId="{5836BA9F-CB2F-4ED8-831E-F11465F45051}" type="presParOf" srcId="{4B14C190-B1B6-4C42-8B2F-6FF48892D9FB}" destId="{D7E80870-CA1B-6345-B904-057B9244657D}" srcOrd="13" destOrd="0" presId="urn:microsoft.com/office/officeart/2005/8/layout/radial5"/>
    <dgm:cxn modelId="{73FA9B3B-BAF4-4F15-BA4F-35F54C2819AD}" type="presParOf" srcId="{D7E80870-CA1B-6345-B904-057B9244657D}" destId="{563F560A-F238-A546-B75F-7BE1ED917352}" srcOrd="0" destOrd="0" presId="urn:microsoft.com/office/officeart/2005/8/layout/radial5"/>
    <dgm:cxn modelId="{F7EB06F7-0E7B-4DB1-B5ED-8A70418356AD}" type="presParOf" srcId="{4B14C190-B1B6-4C42-8B2F-6FF48892D9FB}" destId="{8712891E-82A1-3C43-B14B-3F6CF219B813}" srcOrd="14" destOrd="0" presId="urn:microsoft.com/office/officeart/2005/8/layout/radial5"/>
    <dgm:cxn modelId="{1C5E1EFF-004A-46AB-A193-34A7C995E628}" type="presParOf" srcId="{4B14C190-B1B6-4C42-8B2F-6FF48892D9FB}" destId="{87B9B216-4F7C-6D47-BCC6-C671C5B4CB54}" srcOrd="15" destOrd="0" presId="urn:microsoft.com/office/officeart/2005/8/layout/radial5"/>
    <dgm:cxn modelId="{E07458A4-E3CE-41B7-9529-7E94E3582472}" type="presParOf" srcId="{87B9B216-4F7C-6D47-BCC6-C671C5B4CB54}" destId="{CA134ABD-E7A5-EB40-A981-2623C3B7A9C4}" srcOrd="0" destOrd="0" presId="urn:microsoft.com/office/officeart/2005/8/layout/radial5"/>
    <dgm:cxn modelId="{A5207040-CA78-444F-AE44-551763B12891}" type="presParOf" srcId="{4B14C190-B1B6-4C42-8B2F-6FF48892D9FB}" destId="{90EC0B01-73F9-244A-9A87-5272F1DEC4FF}" srcOrd="16" destOrd="0" presId="urn:microsoft.com/office/officeart/2005/8/layout/radial5"/>
    <dgm:cxn modelId="{B473DE9F-01BB-4B2D-BB33-6583E678ADCE}" type="presParOf" srcId="{4B14C190-B1B6-4C42-8B2F-6FF48892D9FB}" destId="{1E4884AC-E849-4CDE-A99A-23B092F85B6E}" srcOrd="17" destOrd="0" presId="urn:microsoft.com/office/officeart/2005/8/layout/radial5"/>
    <dgm:cxn modelId="{5EF94509-BB20-4A05-903E-16BBFACAD1EC}" type="presParOf" srcId="{1E4884AC-E849-4CDE-A99A-23B092F85B6E}" destId="{FF6C8597-1916-46FB-88F5-ADEFD813266A}" srcOrd="0" destOrd="0" presId="urn:microsoft.com/office/officeart/2005/8/layout/radial5"/>
    <dgm:cxn modelId="{B5C4B9DE-2FBC-4757-B0E8-E7962329C8DF}" type="presParOf" srcId="{4B14C190-B1B6-4C42-8B2F-6FF48892D9FB}" destId="{F7BF3C07-6C0E-4306-BCFD-72EBD8F8838A}" srcOrd="18" destOrd="0" presId="urn:microsoft.com/office/officeart/2005/8/layout/radial5"/>
    <dgm:cxn modelId="{5DEA2718-73C8-4966-9CD4-E46C575916D4}" type="presParOf" srcId="{4B14C190-B1B6-4C42-8B2F-6FF48892D9FB}" destId="{0D746F70-B0E7-4A11-9F50-F88D701C738E}" srcOrd="19" destOrd="0" presId="urn:microsoft.com/office/officeart/2005/8/layout/radial5"/>
    <dgm:cxn modelId="{BC2ADF00-6CC1-4A48-9769-AAED41A98596}" type="presParOf" srcId="{0D746F70-B0E7-4A11-9F50-F88D701C738E}" destId="{1DBD4A17-0968-4DA6-A84F-9AE423C193DA}" srcOrd="0" destOrd="0" presId="urn:microsoft.com/office/officeart/2005/8/layout/radial5"/>
    <dgm:cxn modelId="{081BB937-005C-4126-8E8E-9D3CD8E680D8}" type="presParOf" srcId="{4B14C190-B1B6-4C42-8B2F-6FF48892D9FB}" destId="{4621CF55-FA99-451D-94A3-79DE207EF208}" srcOrd="20" destOrd="0" presId="urn:microsoft.com/office/officeart/2005/8/layout/radial5"/>
    <dgm:cxn modelId="{DF329B51-5DDE-4115-A8AD-FA567FC8ADB0}" type="presParOf" srcId="{4B14C190-B1B6-4C42-8B2F-6FF48892D9FB}" destId="{4797E1C8-7489-43DB-B820-6FC980F04C87}" srcOrd="21" destOrd="0" presId="urn:microsoft.com/office/officeart/2005/8/layout/radial5"/>
    <dgm:cxn modelId="{881873CB-1661-498F-BA47-B9BFD01C9F77}" type="presParOf" srcId="{4797E1C8-7489-43DB-B820-6FC980F04C87}" destId="{6019E8B2-1831-4D6C-BB86-9A4ABE90E17B}" srcOrd="0" destOrd="0" presId="urn:microsoft.com/office/officeart/2005/8/layout/radial5"/>
    <dgm:cxn modelId="{187E1427-8D3F-4609-B092-DF3F2DC1A260}" type="presParOf" srcId="{4B14C190-B1B6-4C42-8B2F-6FF48892D9FB}" destId="{13176CE2-C8AA-4A0E-9E32-94191699C357}" srcOrd="22" destOrd="0" presId="urn:microsoft.com/office/officeart/2005/8/layout/radial5"/>
    <dgm:cxn modelId="{9A58C003-4708-4E0D-A86E-1E55D4D769CE}" type="presParOf" srcId="{4B14C190-B1B6-4C42-8B2F-6FF48892D9FB}" destId="{7BF2F2BD-D83E-F646-BB8A-DDBCB0BEE51D}" srcOrd="23" destOrd="0" presId="urn:microsoft.com/office/officeart/2005/8/layout/radial5"/>
    <dgm:cxn modelId="{6496A46D-3BA2-4B8A-9B7B-A4813549C2A7}" type="presParOf" srcId="{7BF2F2BD-D83E-F646-BB8A-DDBCB0BEE51D}" destId="{9DBC2587-E0C0-EF4C-92AD-19125371418B}" srcOrd="0" destOrd="0" presId="urn:microsoft.com/office/officeart/2005/8/layout/radial5"/>
    <dgm:cxn modelId="{6BBB0DF8-3926-484F-B06C-EC276E5EA64E}" type="presParOf" srcId="{4B14C190-B1B6-4C42-8B2F-6FF48892D9FB}" destId="{DC242299-BA16-0048-9C24-EB63BA615E38}" srcOrd="24" destOrd="0" presId="urn:microsoft.com/office/officeart/2005/8/layout/radial5"/>
    <dgm:cxn modelId="{E4402E49-8C2C-48CA-94B6-565A07A0A95E}" type="presParOf" srcId="{4B14C190-B1B6-4C42-8B2F-6FF48892D9FB}" destId="{B76AB8BF-2CE9-49E6-BE19-24FAC6B55E98}" srcOrd="25" destOrd="0" presId="urn:microsoft.com/office/officeart/2005/8/layout/radial5"/>
    <dgm:cxn modelId="{D8F373D5-E848-4A89-86C6-AED3845F17AC}" type="presParOf" srcId="{B76AB8BF-2CE9-49E6-BE19-24FAC6B55E98}" destId="{2228298B-020C-4D7D-8188-E133692600B8}" srcOrd="0" destOrd="0" presId="urn:microsoft.com/office/officeart/2005/8/layout/radial5"/>
    <dgm:cxn modelId="{BEB85890-ED52-4E43-9011-A7B339AC7221}" type="presParOf" srcId="{4B14C190-B1B6-4C42-8B2F-6FF48892D9FB}" destId="{A70EF551-6822-4051-BCB8-5237AE94B652}" srcOrd="26" destOrd="0" presId="urn:microsoft.com/office/officeart/2005/8/layout/radial5"/>
    <dgm:cxn modelId="{EFA67A6A-95AF-4AC3-9360-55EF517BA310}" type="presParOf" srcId="{4B14C190-B1B6-4C42-8B2F-6FF48892D9FB}" destId="{D4A8690F-F597-48B6-AFC3-275CF6525CD0}" srcOrd="27" destOrd="0" presId="urn:microsoft.com/office/officeart/2005/8/layout/radial5"/>
    <dgm:cxn modelId="{AC953479-BF5D-48FA-84AB-8461A2508E8E}" type="presParOf" srcId="{D4A8690F-F597-48B6-AFC3-275CF6525CD0}" destId="{07FB23E5-61FB-4607-BFF7-EC138256F1AE}" srcOrd="0" destOrd="0" presId="urn:microsoft.com/office/officeart/2005/8/layout/radial5"/>
    <dgm:cxn modelId="{E95D481B-616D-4EB5-AF4C-3594A2CB2D7C}" type="presParOf" srcId="{4B14C190-B1B6-4C42-8B2F-6FF48892D9FB}" destId="{E3D97E66-D510-46E0-BC09-7343A580D3BB}" srcOrd="2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95B76-27E7-468F-96D1-94BA32D8DB0C}">
      <dsp:nvSpPr>
        <dsp:cNvPr id="0" name=""/>
        <dsp:cNvSpPr/>
      </dsp:nvSpPr>
      <dsp:spPr>
        <a:xfrm>
          <a:off x="3309752" y="2343609"/>
          <a:ext cx="1348682" cy="1037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ΔΕΞΙΟΤΗΤΕΣ ΗΓΕΣΙΑΣ</a:t>
          </a:r>
        </a:p>
      </dsp:txBody>
      <dsp:txXfrm>
        <a:off x="3507262" y="2495579"/>
        <a:ext cx="953662" cy="733779"/>
      </dsp:txXfrm>
    </dsp:sp>
    <dsp:sp modelId="{20D4BC48-55DD-46EB-96B7-1905C31D14CC}">
      <dsp:nvSpPr>
        <dsp:cNvPr id="0" name=""/>
        <dsp:cNvSpPr/>
      </dsp:nvSpPr>
      <dsp:spPr>
        <a:xfrm rot="16307438">
          <a:off x="3661146" y="1449080"/>
          <a:ext cx="719471"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3729913" y="1614677"/>
        <a:ext cx="577501" cy="283940"/>
      </dsp:txXfrm>
    </dsp:sp>
    <dsp:sp modelId="{101971F3-035C-4F3C-93FD-173FBBC3FE53}">
      <dsp:nvSpPr>
        <dsp:cNvPr id="0" name=""/>
        <dsp:cNvSpPr/>
      </dsp:nvSpPr>
      <dsp:spPr>
        <a:xfrm>
          <a:off x="3519600" y="-92808"/>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ΟΡΑΜΑ </a:t>
          </a:r>
        </a:p>
        <a:p>
          <a:pPr marL="0" lvl="0" indent="0" algn="ctr" defTabSz="444500">
            <a:lnSpc>
              <a:spcPct val="90000"/>
            </a:lnSpc>
            <a:spcBef>
              <a:spcPct val="0"/>
            </a:spcBef>
            <a:spcAft>
              <a:spcPct val="35000"/>
            </a:spcAft>
            <a:buNone/>
          </a:pPr>
          <a:r>
            <a:rPr lang="el-GR" sz="1000" b="1" kern="1200" dirty="0"/>
            <a:t>ΣΤΟΧΟΙ</a:t>
          </a:r>
        </a:p>
        <a:p>
          <a:pPr marL="0" lvl="0" indent="0" algn="ctr" defTabSz="444500">
            <a:lnSpc>
              <a:spcPct val="90000"/>
            </a:lnSpc>
            <a:spcBef>
              <a:spcPct val="0"/>
            </a:spcBef>
            <a:spcAft>
              <a:spcPct val="35000"/>
            </a:spcAft>
            <a:buNone/>
          </a:pPr>
          <a:r>
            <a:rPr lang="el-GR" sz="1000" b="1" kern="1200" dirty="0"/>
            <a:t>ΚΙΝΔΥΝΟΙ</a:t>
          </a:r>
        </a:p>
        <a:p>
          <a:pPr marL="0" lvl="0" indent="0" algn="ctr" defTabSz="444500">
            <a:lnSpc>
              <a:spcPct val="90000"/>
            </a:lnSpc>
            <a:spcBef>
              <a:spcPct val="0"/>
            </a:spcBef>
            <a:spcAft>
              <a:spcPct val="35000"/>
            </a:spcAft>
            <a:buNone/>
          </a:pPr>
          <a:r>
            <a:rPr lang="el-GR" sz="1000" b="1" kern="1200" dirty="0"/>
            <a:t>ΔΙΕΡΓΑΣΙΕΣ</a:t>
          </a:r>
        </a:p>
        <a:p>
          <a:pPr marL="0" lvl="0" indent="0" algn="ctr" defTabSz="444500">
            <a:lnSpc>
              <a:spcPct val="90000"/>
            </a:lnSpc>
            <a:spcBef>
              <a:spcPct val="0"/>
            </a:spcBef>
            <a:spcAft>
              <a:spcPct val="35000"/>
            </a:spcAft>
            <a:buNone/>
          </a:pPr>
          <a:r>
            <a:rPr lang="el-GR" sz="1000" b="1" kern="1200" dirty="0"/>
            <a:t>ΕΡΓΑ</a:t>
          </a:r>
        </a:p>
      </dsp:txBody>
      <dsp:txXfrm>
        <a:off x="3677762" y="65354"/>
        <a:ext cx="763677" cy="763677"/>
      </dsp:txXfrm>
    </dsp:sp>
    <dsp:sp modelId="{20FE0436-E8D4-4E29-8E4B-BD28D1B4AA99}">
      <dsp:nvSpPr>
        <dsp:cNvPr id="0" name=""/>
        <dsp:cNvSpPr/>
      </dsp:nvSpPr>
      <dsp:spPr>
        <a:xfrm rot="17732124">
          <a:off x="4140879" y="1545217"/>
          <a:ext cx="718940"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181265" y="1703915"/>
        <a:ext cx="576970" cy="283940"/>
      </dsp:txXfrm>
    </dsp:sp>
    <dsp:sp modelId="{D96EA7AA-AC07-489B-85C7-0053D04B8928}">
      <dsp:nvSpPr>
        <dsp:cNvPr id="0" name=""/>
        <dsp:cNvSpPr/>
      </dsp:nvSpPr>
      <dsp:spPr>
        <a:xfrm>
          <a:off x="4494268" y="124225"/>
          <a:ext cx="1080001" cy="108000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ΕΝΑ ΠΡΑΓΜΑ ΚΑΘΕ ΦΟΡΑ </a:t>
          </a:r>
        </a:p>
        <a:p>
          <a:pPr marL="0" lvl="0" indent="0" algn="ctr" defTabSz="444500">
            <a:lnSpc>
              <a:spcPct val="90000"/>
            </a:lnSpc>
            <a:spcBef>
              <a:spcPct val="0"/>
            </a:spcBef>
            <a:spcAft>
              <a:spcPct val="35000"/>
            </a:spcAft>
            <a:buNone/>
          </a:pPr>
          <a:r>
            <a:rPr lang="el-GR" sz="1000" b="1" kern="1200" dirty="0"/>
            <a:t>ΕΠΙΔΡΑΣΤΙΚ</a:t>
          </a:r>
          <a:r>
            <a:rPr lang="en-US" sz="1000" b="1" kern="1200" dirty="0"/>
            <a:t>O-</a:t>
          </a:r>
          <a:r>
            <a:rPr lang="el-GR" sz="1000" b="1" kern="1200" dirty="0"/>
            <a:t>ΤΗΤΑ</a:t>
          </a:r>
        </a:p>
      </dsp:txBody>
      <dsp:txXfrm>
        <a:off x="4652430" y="282387"/>
        <a:ext cx="763677" cy="763677"/>
      </dsp:txXfrm>
    </dsp:sp>
    <dsp:sp modelId="{BB3AFC58-1DDA-4B6B-A97F-6338DDF06608}">
      <dsp:nvSpPr>
        <dsp:cNvPr id="0" name=""/>
        <dsp:cNvSpPr/>
      </dsp:nvSpPr>
      <dsp:spPr>
        <a:xfrm rot="19278278">
          <a:off x="4598235" y="1859080"/>
          <a:ext cx="686208"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613818" y="1998105"/>
        <a:ext cx="544238" cy="283940"/>
      </dsp:txXfrm>
    </dsp:sp>
    <dsp:sp modelId="{B30126F6-5181-49F1-8973-AFCE56721C5E}">
      <dsp:nvSpPr>
        <dsp:cNvPr id="0" name=""/>
        <dsp:cNvSpPr/>
      </dsp:nvSpPr>
      <dsp:spPr>
        <a:xfrm>
          <a:off x="5343214" y="801237"/>
          <a:ext cx="1080001" cy="108000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 </a:t>
          </a:r>
          <a:r>
            <a:rPr lang="en-US" sz="1000" b="1" kern="1200" dirty="0"/>
            <a:t>STRESS</a:t>
          </a:r>
        </a:p>
        <a:p>
          <a:pPr marL="0" lvl="0" indent="0" algn="ctr" defTabSz="444500">
            <a:lnSpc>
              <a:spcPct val="90000"/>
            </a:lnSpc>
            <a:spcBef>
              <a:spcPct val="0"/>
            </a:spcBef>
            <a:spcAft>
              <a:spcPct val="35000"/>
            </a:spcAft>
            <a:buNone/>
          </a:pPr>
          <a:r>
            <a:rPr lang="el-GR" sz="1000" b="1" kern="1200" dirty="0"/>
            <a:t>ΑΠΛΟΤΗΤΑ </a:t>
          </a:r>
        </a:p>
      </dsp:txBody>
      <dsp:txXfrm>
        <a:off x="5501376" y="959399"/>
        <a:ext cx="763677" cy="763677"/>
      </dsp:txXfrm>
    </dsp:sp>
    <dsp:sp modelId="{8DCB36F2-A309-4949-A920-DB8EE3F413C1}">
      <dsp:nvSpPr>
        <dsp:cNvPr id="0" name=""/>
        <dsp:cNvSpPr/>
      </dsp:nvSpPr>
      <dsp:spPr>
        <a:xfrm rot="20825916">
          <a:off x="4885650" y="2344769"/>
          <a:ext cx="651150"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887442" y="2455265"/>
        <a:ext cx="509180" cy="283940"/>
      </dsp:txXfrm>
    </dsp:sp>
    <dsp:sp modelId="{0EE830DC-92B9-422A-8E62-B477BF800F4D}">
      <dsp:nvSpPr>
        <dsp:cNvPr id="0" name=""/>
        <dsp:cNvSpPr/>
      </dsp:nvSpPr>
      <dsp:spPr>
        <a:xfrm>
          <a:off x="5814343" y="1779547"/>
          <a:ext cx="1080001" cy="1080001"/>
        </a:xfrm>
        <a:prstGeom prst="ellipse">
          <a:avLst/>
        </a:prstGeom>
        <a:solidFill>
          <a:srgbClr val="00B05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solidFill>
                <a:schemeClr val="bg1"/>
              </a:solidFill>
            </a:rPr>
            <a:t>ΠΡΟΤΕΡΑΙΟΤΗΤΕΣ ΠΡΟΓΡΑΜΜΑ- ΤΙΣΜΟΣ </a:t>
          </a:r>
        </a:p>
        <a:p>
          <a:pPr marL="0" lvl="0" indent="0" algn="ctr" defTabSz="444500">
            <a:lnSpc>
              <a:spcPct val="90000"/>
            </a:lnSpc>
            <a:spcBef>
              <a:spcPct val="0"/>
            </a:spcBef>
            <a:spcAft>
              <a:spcPct val="35000"/>
            </a:spcAft>
            <a:buNone/>
          </a:pPr>
          <a:r>
            <a:rPr lang="el-GR" sz="1000" b="1" kern="1200" dirty="0">
              <a:solidFill>
                <a:schemeClr val="bg1"/>
              </a:solidFill>
            </a:rPr>
            <a:t> ΔΙΑΧΕΙΡΙΣΗ ΠΟΡΩΝ </a:t>
          </a:r>
        </a:p>
      </dsp:txBody>
      <dsp:txXfrm>
        <a:off x="5972505" y="1937709"/>
        <a:ext cx="763677" cy="763677"/>
      </dsp:txXfrm>
    </dsp:sp>
    <dsp:sp modelId="{2F7EEEA0-9264-40CC-8277-F29707E8B796}">
      <dsp:nvSpPr>
        <dsp:cNvPr id="0" name=""/>
        <dsp:cNvSpPr/>
      </dsp:nvSpPr>
      <dsp:spPr>
        <a:xfrm rot="774084">
          <a:off x="4885650" y="2906934"/>
          <a:ext cx="651150"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887442" y="2985732"/>
        <a:ext cx="509180" cy="283940"/>
      </dsp:txXfrm>
    </dsp:sp>
    <dsp:sp modelId="{1F25BD1C-769A-4510-A614-9E3A3A822D62}">
      <dsp:nvSpPr>
        <dsp:cNvPr id="0" name=""/>
        <dsp:cNvSpPr/>
      </dsp:nvSpPr>
      <dsp:spPr>
        <a:xfrm>
          <a:off x="5814343" y="2865389"/>
          <a:ext cx="1080001" cy="108000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 ΛΗΨΗ    ΑΠΟΦΑΣΕΩΝ </a:t>
          </a:r>
        </a:p>
        <a:p>
          <a:pPr marL="0" lvl="0" indent="0" algn="ctr" defTabSz="444500">
            <a:lnSpc>
              <a:spcPct val="90000"/>
            </a:lnSpc>
            <a:spcBef>
              <a:spcPct val="0"/>
            </a:spcBef>
            <a:spcAft>
              <a:spcPct val="35000"/>
            </a:spcAft>
            <a:buNone/>
          </a:pPr>
          <a:r>
            <a:rPr lang="el-GR" sz="1000" b="1" kern="1200" dirty="0"/>
            <a:t>ΕΠΙΛΥΣΗ    ΠΡΟΒΛΗ-ΜΑΤΩΝ</a:t>
          </a:r>
        </a:p>
      </dsp:txBody>
      <dsp:txXfrm>
        <a:off x="5972505" y="3023551"/>
        <a:ext cx="763677" cy="763677"/>
      </dsp:txXfrm>
    </dsp:sp>
    <dsp:sp modelId="{7F7F7040-B11D-4D55-BE40-C17339D4D19B}">
      <dsp:nvSpPr>
        <dsp:cNvPr id="0" name=""/>
        <dsp:cNvSpPr/>
      </dsp:nvSpPr>
      <dsp:spPr>
        <a:xfrm rot="2321722">
          <a:off x="4598235" y="3392623"/>
          <a:ext cx="686208"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613818" y="3442892"/>
        <a:ext cx="544238" cy="283940"/>
      </dsp:txXfrm>
    </dsp:sp>
    <dsp:sp modelId="{BD6E1A67-B325-4F8D-83DC-9FF1B44735D8}">
      <dsp:nvSpPr>
        <dsp:cNvPr id="0" name=""/>
        <dsp:cNvSpPr/>
      </dsp:nvSpPr>
      <dsp:spPr>
        <a:xfrm>
          <a:off x="5343214" y="3843699"/>
          <a:ext cx="1080001" cy="108000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 ΥΠΟΜΟΝΗ ΓΙΑ ΤΟ ΚΑΤΑΛΛΗΛΟ </a:t>
          </a:r>
          <a:r>
            <a:rPr lang="en-US" sz="1000" b="1" kern="1200" dirty="0"/>
            <a:t>TIMING</a:t>
          </a:r>
          <a:endParaRPr lang="el-GR" sz="1000" b="1" kern="1200" dirty="0"/>
        </a:p>
      </dsp:txBody>
      <dsp:txXfrm>
        <a:off x="5501376" y="4001861"/>
        <a:ext cx="763677" cy="763677"/>
      </dsp:txXfrm>
    </dsp:sp>
    <dsp:sp modelId="{D7E80870-CA1B-6345-B904-057B9244657D}">
      <dsp:nvSpPr>
        <dsp:cNvPr id="0" name=""/>
        <dsp:cNvSpPr/>
      </dsp:nvSpPr>
      <dsp:spPr>
        <a:xfrm rot="3778108">
          <a:off x="4167519" y="3719362"/>
          <a:ext cx="749006"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4206243" y="3750779"/>
        <a:ext cx="607036" cy="283940"/>
      </dsp:txXfrm>
    </dsp:sp>
    <dsp:sp modelId="{8712891E-82A1-3C43-B14B-3F6CF219B813}">
      <dsp:nvSpPr>
        <dsp:cNvPr id="0" name=""/>
        <dsp:cNvSpPr/>
      </dsp:nvSpPr>
      <dsp:spPr>
        <a:xfrm>
          <a:off x="4578216" y="4545287"/>
          <a:ext cx="1080001" cy="108000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l-GR" sz="1000" b="1" kern="1200" dirty="0"/>
        </a:p>
        <a:p>
          <a:pPr marL="0" lvl="0" indent="0" algn="ctr" defTabSz="444500">
            <a:lnSpc>
              <a:spcPct val="90000"/>
            </a:lnSpc>
            <a:spcBef>
              <a:spcPct val="0"/>
            </a:spcBef>
            <a:spcAft>
              <a:spcPct val="35000"/>
            </a:spcAft>
            <a:buNone/>
          </a:pPr>
          <a:r>
            <a:rPr lang="el-GR" sz="900" b="1" kern="1200" dirty="0"/>
            <a:t>ΣΥΝΑΙΣΘΗΜΑ-ΤΙΚΗ</a:t>
          </a:r>
        </a:p>
        <a:p>
          <a:pPr marL="0" lvl="0" indent="0" algn="ctr" defTabSz="444500">
            <a:lnSpc>
              <a:spcPct val="90000"/>
            </a:lnSpc>
            <a:spcBef>
              <a:spcPct val="0"/>
            </a:spcBef>
            <a:spcAft>
              <a:spcPct val="35000"/>
            </a:spcAft>
            <a:buNone/>
          </a:pPr>
          <a:r>
            <a:rPr lang="el-GR" sz="900" b="1" kern="1200" dirty="0"/>
            <a:t>ΝΟΗΜΟΣΥΝΗ</a:t>
          </a:r>
        </a:p>
        <a:p>
          <a:pPr marL="0" lvl="0" indent="0" algn="ctr" defTabSz="444500">
            <a:lnSpc>
              <a:spcPct val="90000"/>
            </a:lnSpc>
            <a:spcBef>
              <a:spcPct val="0"/>
            </a:spcBef>
            <a:spcAft>
              <a:spcPct val="35000"/>
            </a:spcAft>
            <a:buNone/>
          </a:pPr>
          <a:r>
            <a:rPr lang="el-GR" sz="900" b="1" kern="1200" dirty="0"/>
            <a:t>ΤΑΠΕΙΝΟΤΗΤΑ </a:t>
          </a:r>
        </a:p>
      </dsp:txBody>
      <dsp:txXfrm>
        <a:off x="4736378" y="4703449"/>
        <a:ext cx="763677" cy="763677"/>
      </dsp:txXfrm>
    </dsp:sp>
    <dsp:sp modelId="{87B9B216-4F7C-6D47-BCC6-C671C5B4CB54}">
      <dsp:nvSpPr>
        <dsp:cNvPr id="0" name=""/>
        <dsp:cNvSpPr/>
      </dsp:nvSpPr>
      <dsp:spPr>
        <a:xfrm rot="5293647">
          <a:off x="3654630" y="3814548"/>
          <a:ext cx="732497"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3723419" y="3838244"/>
        <a:ext cx="590527" cy="283940"/>
      </dsp:txXfrm>
    </dsp:sp>
    <dsp:sp modelId="{90EC0B01-73F9-244A-9A87-5272F1DEC4FF}">
      <dsp:nvSpPr>
        <dsp:cNvPr id="0" name=""/>
        <dsp:cNvSpPr/>
      </dsp:nvSpPr>
      <dsp:spPr>
        <a:xfrm>
          <a:off x="3519598" y="4762333"/>
          <a:ext cx="1080001" cy="108000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 ΜΗ ΑΝΟΧΗ ΚΟΥΛΤΟΥΡΑΣ ΧΑΜΗΛΗΣ ΑΠΟΔΟΣΗΣ </a:t>
          </a:r>
        </a:p>
      </dsp:txBody>
      <dsp:txXfrm>
        <a:off x="3677760" y="4920495"/>
        <a:ext cx="763677" cy="763677"/>
      </dsp:txXfrm>
    </dsp:sp>
    <dsp:sp modelId="{1E4884AC-E849-4CDE-A99A-23B092F85B6E}">
      <dsp:nvSpPr>
        <dsp:cNvPr id="0" name=""/>
        <dsp:cNvSpPr/>
      </dsp:nvSpPr>
      <dsp:spPr>
        <a:xfrm rot="6796394">
          <a:off x="3138976" y="3736299"/>
          <a:ext cx="734994"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3238008" y="3765737"/>
        <a:ext cx="593024" cy="283940"/>
      </dsp:txXfrm>
    </dsp:sp>
    <dsp:sp modelId="{F7BF3C07-6C0E-4306-BCFD-72EBD8F8838A}">
      <dsp:nvSpPr>
        <dsp:cNvPr id="0" name=""/>
        <dsp:cNvSpPr/>
      </dsp:nvSpPr>
      <dsp:spPr>
        <a:xfrm>
          <a:off x="2470920" y="4585057"/>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t>ΕΠΙΚΟΙΝΩΝΙΑ</a:t>
          </a:r>
        </a:p>
      </dsp:txBody>
      <dsp:txXfrm>
        <a:off x="2629082" y="4743219"/>
        <a:ext cx="763677" cy="763677"/>
      </dsp:txXfrm>
    </dsp:sp>
    <dsp:sp modelId="{0D746F70-B0E7-4A11-9F50-F88D701C738E}">
      <dsp:nvSpPr>
        <dsp:cNvPr id="0" name=""/>
        <dsp:cNvSpPr/>
      </dsp:nvSpPr>
      <dsp:spPr>
        <a:xfrm rot="8338257">
          <a:off x="2727832" y="3423107"/>
          <a:ext cx="680125"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2852366" y="3471156"/>
        <a:ext cx="538155" cy="283940"/>
      </dsp:txXfrm>
    </dsp:sp>
    <dsp:sp modelId="{4621CF55-FA99-451D-94A3-79DE207EF208}">
      <dsp:nvSpPr>
        <dsp:cNvPr id="0" name=""/>
        <dsp:cNvSpPr/>
      </dsp:nvSpPr>
      <dsp:spPr>
        <a:xfrm>
          <a:off x="1621980" y="3908029"/>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ΣΧΕΔΙΑΣΜΟΣ ΑΝΑΠΤΥΞΗΣ ΠΡΟΣΩΠΙΚΟΥ </a:t>
          </a:r>
        </a:p>
      </dsp:txBody>
      <dsp:txXfrm>
        <a:off x="1780142" y="4066191"/>
        <a:ext cx="763677" cy="763677"/>
      </dsp:txXfrm>
    </dsp:sp>
    <dsp:sp modelId="{4797E1C8-7489-43DB-B820-6FC980F04C87}">
      <dsp:nvSpPr>
        <dsp:cNvPr id="0" name=""/>
        <dsp:cNvSpPr/>
      </dsp:nvSpPr>
      <dsp:spPr>
        <a:xfrm rot="9910106">
          <a:off x="2485915" y="2940283"/>
          <a:ext cx="621505"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2625520" y="3016759"/>
        <a:ext cx="479535" cy="283940"/>
      </dsp:txXfrm>
    </dsp:sp>
    <dsp:sp modelId="{13176CE2-C8AA-4A0E-9E32-94191699C357}">
      <dsp:nvSpPr>
        <dsp:cNvPr id="0" name=""/>
        <dsp:cNvSpPr/>
      </dsp:nvSpPr>
      <dsp:spPr>
        <a:xfrm>
          <a:off x="1150863" y="2929717"/>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t>ΙΣΧΥΡΟ ΑΞΙΑΚΟ ΣΥΣΤΗΜΑ</a:t>
          </a:r>
        </a:p>
      </dsp:txBody>
      <dsp:txXfrm>
        <a:off x="1309025" y="3087879"/>
        <a:ext cx="763677" cy="763677"/>
      </dsp:txXfrm>
    </dsp:sp>
    <dsp:sp modelId="{7BF2F2BD-D83E-F646-BB8A-DDBCB0BEE51D}">
      <dsp:nvSpPr>
        <dsp:cNvPr id="0" name=""/>
        <dsp:cNvSpPr/>
      </dsp:nvSpPr>
      <dsp:spPr>
        <a:xfrm rot="11507283">
          <a:off x="2491551" y="2377293"/>
          <a:ext cx="603035"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rot="10800000">
        <a:off x="2632024" y="2486442"/>
        <a:ext cx="461065" cy="283940"/>
      </dsp:txXfrm>
    </dsp:sp>
    <dsp:sp modelId="{DC242299-BA16-0048-9C24-EB63BA615E38}">
      <dsp:nvSpPr>
        <dsp:cNvPr id="0" name=""/>
        <dsp:cNvSpPr/>
      </dsp:nvSpPr>
      <dsp:spPr>
        <a:xfrm>
          <a:off x="1150845" y="1843883"/>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ΠΝΕΥΜΑ ΟΜΑΔΟΣ </a:t>
          </a:r>
          <a:r>
            <a:rPr lang="en-US" sz="1000" b="1" kern="1200" dirty="0"/>
            <a:t>TEAM SPIRIT </a:t>
          </a:r>
          <a:endParaRPr lang="el-GR" sz="1000" b="1" kern="1200" dirty="0"/>
        </a:p>
      </dsp:txBody>
      <dsp:txXfrm>
        <a:off x="1309007" y="2002045"/>
        <a:ext cx="763677" cy="763677"/>
      </dsp:txXfrm>
    </dsp:sp>
    <dsp:sp modelId="{B76AB8BF-2CE9-49E6-BE19-24FAC6B55E98}">
      <dsp:nvSpPr>
        <dsp:cNvPr id="0" name=""/>
        <dsp:cNvSpPr/>
      </dsp:nvSpPr>
      <dsp:spPr>
        <a:xfrm rot="13154779">
          <a:off x="2734674" y="1871152"/>
          <a:ext cx="651182"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860632" y="2010708"/>
        <a:ext cx="509212" cy="283940"/>
      </dsp:txXfrm>
    </dsp:sp>
    <dsp:sp modelId="{A70EF551-6822-4051-BCB8-5237AE94B652}">
      <dsp:nvSpPr>
        <dsp:cNvPr id="0" name=""/>
        <dsp:cNvSpPr/>
      </dsp:nvSpPr>
      <dsp:spPr>
        <a:xfrm>
          <a:off x="1612045" y="825819"/>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b="1" kern="1200" dirty="0"/>
            <a:t>ΔΙΑΧΕΙΡΙΣΗ ΑΛΛΑΓΗΣ ΚΑΙΝΟΤΟΜΙΑΣ </a:t>
          </a:r>
        </a:p>
      </dsp:txBody>
      <dsp:txXfrm>
        <a:off x="1770207" y="983981"/>
        <a:ext cx="763677" cy="763677"/>
      </dsp:txXfrm>
    </dsp:sp>
    <dsp:sp modelId="{D4A8690F-F597-48B6-AFC3-275CF6525CD0}">
      <dsp:nvSpPr>
        <dsp:cNvPr id="0" name=""/>
        <dsp:cNvSpPr/>
      </dsp:nvSpPr>
      <dsp:spPr>
        <a:xfrm rot="14739818">
          <a:off x="3154496" y="1557883"/>
          <a:ext cx="693148" cy="473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254733" y="1717207"/>
        <a:ext cx="551178" cy="283940"/>
      </dsp:txXfrm>
    </dsp:sp>
    <dsp:sp modelId="{E3D97E66-D510-46E0-BC09-7343A580D3BB}">
      <dsp:nvSpPr>
        <dsp:cNvPr id="0" name=""/>
        <dsp:cNvSpPr/>
      </dsp:nvSpPr>
      <dsp:spPr>
        <a:xfrm>
          <a:off x="2460981" y="148799"/>
          <a:ext cx="1080001" cy="10800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t>ΕΡΓΑΣΙΑΚΟ ΚΛΙΜΑ</a:t>
          </a:r>
        </a:p>
      </dsp:txBody>
      <dsp:txXfrm>
        <a:off x="2619143" y="306961"/>
        <a:ext cx="763677" cy="7636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14:15:10.212"/>
    </inkml:context>
    <inkml:brush xml:id="br0">
      <inkml:brushProperty name="width" value="0.05" units="cm"/>
      <inkml:brushProperty name="height" value="0.05" units="cm"/>
      <inkml:brushProperty name="color" value="#F6630D"/>
    </inkml:brush>
  </inkml:definitions>
  <inkml:trace contextRef="#ctx0" brushRef="#br0">32 0 24575,'-8'0'0,"0"0"0,1 0 0,3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14:15:17.518"/>
    </inkml:context>
    <inkml:brush xml:id="br0">
      <inkml:brushProperty name="width" value="0.05" units="cm"/>
      <inkml:brushProperty name="height" value="0.05" units="cm"/>
      <inkml:brushProperty name="color" value="#F6630D"/>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E319C-7ADE-4577-8D0A-C4561FC6B165}" type="datetimeFigureOut">
              <a:rPr lang="en-US" smtClean="0"/>
              <a:pPr/>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E982C-8E0B-414C-B382-A40319EB6E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6332" tIns="48170" rIns="96332" bIns="48170" anchor="b"/>
          <a:lstStyle/>
          <a:p>
            <a:pPr algn="r" defTabSz="962025"/>
            <a:fld id="{64D11A51-BAB5-4EF8-8794-A9859B31DBF3}" type="slidenum">
              <a:rPr lang="en-GB" sz="1300">
                <a:solidFill>
                  <a:srgbClr val="000000"/>
                </a:solidFill>
              </a:rPr>
              <a:pPr algn="r" defTabSz="962025"/>
              <a:t>1</a:t>
            </a:fld>
            <a:endParaRPr lang="en-GB" sz="1300">
              <a:solidFill>
                <a:srgbClr val="000000"/>
              </a:solidFill>
            </a:endParaRPr>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a:ln/>
        </p:spPr>
        <p:txBody>
          <a:bodyPr lIns="96332" tIns="48170" rIns="96332" bIns="48170"/>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70778-0F16-44EA-9A7E-8E8408FC1286}" type="slidenum">
              <a:rPr kumimoji="0" 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79" name="Rectangle 2"/>
          <p:cNvSpPr>
            <a:spLocks noGrp="1" noRot="1" noChangeAspect="1" noChangeArrowheads="1" noTextEdit="1"/>
          </p:cNvSpPr>
          <p:nvPr>
            <p:ph type="sldImg"/>
          </p:nvPr>
        </p:nvSpPr>
        <p:spPr>
          <a:xfrm>
            <a:off x="1247775" y="1277938"/>
            <a:ext cx="4608513" cy="3455987"/>
          </a:xfrm>
          <a:ln/>
        </p:spPr>
      </p:sp>
      <p:sp>
        <p:nvSpPr>
          <p:cNvPr id="50180" name="Rectangle 3"/>
          <p:cNvSpPr>
            <a:spLocks noGrp="1" noChangeArrowheads="1"/>
          </p:cNvSpPr>
          <p:nvPr>
            <p:ph type="body" idx="1"/>
          </p:nvPr>
        </p:nvSpPr>
        <p:spPr>
          <a:noFill/>
          <a:ln/>
        </p:spPr>
        <p:txBody>
          <a:bodyPr/>
          <a:lstStyle/>
          <a:p>
            <a:r>
              <a:rPr lang="el-GR" dirty="0"/>
              <a:t>Στο παράδειγμα αυτό, σε μία πολύ απλή διεργασία όπως είναι η φωτοτυπία εγγράφου, παρατηρούμε ότι πάντοτε έχουμε: τους προμηθευτές,  τα εισερχόμενα (</a:t>
            </a:r>
            <a:r>
              <a:rPr lang="en-US" dirty="0"/>
              <a:t>inputs</a:t>
            </a:r>
            <a:r>
              <a:rPr lang="el-GR" dirty="0"/>
              <a:t>),  τα βήματα της διεργασίας,  τα αποτελέσματα και τους πελάτες δηλαδή τους αποδέκτες του προϊόντος. Παρατηρούμε παραδείγματος χάρη, ότι αν το πρωτότυπο δεν είναι σε καλή κατάσταση, ούτε το αντίγραφο θα είναι σε καλή κατάσταση, επομένως γίνεται εμφανής η βαρύτητα που έχει το να έχουμε σωστό</a:t>
            </a:r>
            <a:r>
              <a:rPr lang="en-US" dirty="0"/>
              <a:t> input,</a:t>
            </a:r>
            <a:r>
              <a:rPr lang="el-GR" dirty="0"/>
              <a:t> δηλαδή τα εισερχόμενα τα οποία λαμβάνει υπόψη της η διεργασία προκειμένου να τα μετατρέψει σε αποτελέσματα. Γι’ αυτό, το βάρος δίνεται στο να έχουμε στην ώρα τους ολοκληρωμένα και σωστά όλα τα δεδομένα.</a:t>
            </a:r>
          </a:p>
        </p:txBody>
      </p:sp>
    </p:spTree>
    <p:extLst>
      <p:ext uri="{BB962C8B-B14F-4D97-AF65-F5344CB8AC3E}">
        <p14:creationId xmlns:p14="http://schemas.microsoft.com/office/powerpoint/2010/main" val="338685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1 - Θέση εικόνας διαφάνειας"/>
          <p:cNvSpPr>
            <a:spLocks noGrp="1" noRot="1" noChangeAspect="1" noTextEdit="1"/>
          </p:cNvSpPr>
          <p:nvPr>
            <p:ph type="sldImg"/>
          </p:nvPr>
        </p:nvSpPr>
        <p:spPr>
          <a:xfrm>
            <a:off x="1247775" y="1277938"/>
            <a:ext cx="4608513" cy="3455987"/>
          </a:xfrm>
          <a:ln/>
        </p:spPr>
      </p:sp>
      <p:sp>
        <p:nvSpPr>
          <p:cNvPr id="600067" name="2 - Θέση σημειώσεων"/>
          <p:cNvSpPr>
            <a:spLocks noGrp="1"/>
          </p:cNvSpPr>
          <p:nvPr>
            <p:ph type="body" idx="1"/>
          </p:nvPr>
        </p:nvSpPr>
        <p:spPr>
          <a:noFill/>
          <a:ln/>
        </p:spPr>
        <p:txBody>
          <a:bodyPr/>
          <a:lstStyle/>
          <a:p>
            <a:endParaRPr lang="el-GR" dirty="0"/>
          </a:p>
        </p:txBody>
      </p:sp>
      <p:sp>
        <p:nvSpPr>
          <p:cNvPr id="600068" name="3 - Θέση αριθμού διαφάνειας"/>
          <p:cNvSpPr>
            <a:spLocks noGrp="1"/>
          </p:cNvSpPr>
          <p:nvPr>
            <p:ph type="sldNum" sz="quarter" idx="5"/>
          </p:nvPr>
        </p:nvSpPr>
        <p:spPr>
          <a:xfrm>
            <a:off x="4023992" y="9721107"/>
            <a:ext cx="3078427" cy="513507"/>
          </a:xfrm>
          <a:prstGeom prst="rect">
            <a:avLst/>
          </a:prstGeom>
          <a:noFill/>
        </p:spPr>
        <p:txBody>
          <a:bodyPr/>
          <a:lstStyle/>
          <a:p>
            <a:fld id="{1E354CBC-0CC6-451F-94EE-9675D9470F37}" type="slidenum">
              <a:rPr lang="el-GR" smtClean="0">
                <a:solidFill>
                  <a:srgbClr val="000000"/>
                </a:solidFill>
              </a:rPr>
              <a:pPr/>
              <a:t>20</a:t>
            </a:fld>
            <a:endParaRPr lang="el-GR" dirty="0">
              <a:solidFill>
                <a:srgbClr val="000000"/>
              </a:solidFill>
            </a:endParaRPr>
          </a:p>
        </p:txBody>
      </p:sp>
    </p:spTree>
    <p:extLst>
      <p:ext uri="{BB962C8B-B14F-4D97-AF65-F5344CB8AC3E}">
        <p14:creationId xmlns:p14="http://schemas.microsoft.com/office/powerpoint/2010/main" val="14756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CB33F1-40B4-351D-2733-C25B4FB5C081}"/>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A41A1-AA42-495E-A065-141FD8D58490}" type="slidenum">
              <a:rPr kumimoji="0" lang="en-US"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3362" name="Rectangle 2">
            <a:extLst>
              <a:ext uri="{FF2B5EF4-FFF2-40B4-BE49-F238E27FC236}">
                <a16:creationId xmlns:a16="http://schemas.microsoft.com/office/drawing/2014/main" id="{6FE32BD1-4C4B-71F5-D1F9-4FD9D8A2237E}"/>
              </a:ext>
            </a:extLst>
          </p:cNvPr>
          <p:cNvSpPr>
            <a:spLocks noGrp="1" noRot="1" noChangeAspect="1" noChangeArrowheads="1" noTextEdit="1"/>
          </p:cNvSpPr>
          <p:nvPr>
            <p:ph type="sldImg"/>
          </p:nvPr>
        </p:nvSpPr>
        <p:spPr>
          <a:xfrm>
            <a:off x="1143000" y="685800"/>
            <a:ext cx="4572000" cy="3429000"/>
          </a:xfrm>
          <a:ln/>
        </p:spPr>
      </p:sp>
      <p:sp>
        <p:nvSpPr>
          <p:cNvPr id="783363" name="Rectangle 3">
            <a:extLst>
              <a:ext uri="{FF2B5EF4-FFF2-40B4-BE49-F238E27FC236}">
                <a16:creationId xmlns:a16="http://schemas.microsoft.com/office/drawing/2014/main" id="{5716BC8F-6639-73C9-8E01-31BF3A387D51}"/>
              </a:ext>
            </a:extLst>
          </p:cNvPr>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85850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C34BF6-13DA-40EB-AEB6-9B0A5EAD4A75}"/>
              </a:ext>
            </a:extLst>
          </p:cNvPr>
          <p:cNvSpPr>
            <a:spLocks noGrp="1" noChangeArrowheads="1"/>
          </p:cNvSpPr>
          <p:nvPr>
            <p:ph type="sldNum" sz="quarter" idx="5"/>
          </p:nvPr>
        </p:nvSpPr>
        <p:spPr/>
        <p:txBody>
          <a:bodyPr/>
          <a:lstStyle>
            <a:lvl1pPr eaLnBrk="0" hangingPunct="0">
              <a:defRPr sz="2400" b="1">
                <a:solidFill>
                  <a:schemeClr val="tx1"/>
                </a:solidFill>
                <a:latin typeface="Arial Black" panose="020B0A04020102020204" pitchFamily="34" charset="0"/>
              </a:defRPr>
            </a:lvl1pPr>
            <a:lvl2pPr marL="742950" indent="-285750" eaLnBrk="0" hangingPunct="0">
              <a:defRPr sz="2400" b="1">
                <a:solidFill>
                  <a:schemeClr val="tx1"/>
                </a:solidFill>
                <a:latin typeface="Arial Black" panose="020B0A04020102020204" pitchFamily="34" charset="0"/>
              </a:defRPr>
            </a:lvl2pPr>
            <a:lvl3pPr marL="1143000" indent="-228600" eaLnBrk="0" hangingPunct="0">
              <a:defRPr sz="2400" b="1">
                <a:solidFill>
                  <a:schemeClr val="tx1"/>
                </a:solidFill>
                <a:latin typeface="Arial Black" panose="020B0A04020102020204" pitchFamily="34" charset="0"/>
              </a:defRPr>
            </a:lvl3pPr>
            <a:lvl4pPr marL="1600200" indent="-228600" eaLnBrk="0" hangingPunct="0">
              <a:defRPr sz="2400" b="1">
                <a:solidFill>
                  <a:schemeClr val="tx1"/>
                </a:solidFill>
                <a:latin typeface="Arial Black" panose="020B0A04020102020204" pitchFamily="34" charset="0"/>
              </a:defRPr>
            </a:lvl4pPr>
            <a:lvl5pPr marL="2057400" indent="-228600" eaLnBrk="0" hangingPunct="0">
              <a:defRPr sz="2400" b="1">
                <a:solidFill>
                  <a:schemeClr val="tx1"/>
                </a:solidFill>
                <a:latin typeface="Arial Black" panose="020B0A04020102020204" pitchFamily="34" charset="0"/>
              </a:defRPr>
            </a:lvl5pPr>
            <a:lvl6pPr marL="25146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6pPr>
            <a:lvl7pPr marL="29718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7pPr>
            <a:lvl8pPr marL="34290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8pPr>
            <a:lvl9pPr marL="38862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F95FF9-D871-44EF-A489-1DF26051801E}" type="slidenum">
              <a:rPr kumimoji="0" lang="el-GR" altLang="en-US" sz="1200" b="1"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altLang="en-US" sz="12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60419" name="Rectangle 2">
            <a:extLst>
              <a:ext uri="{FF2B5EF4-FFF2-40B4-BE49-F238E27FC236}">
                <a16:creationId xmlns:a16="http://schemas.microsoft.com/office/drawing/2014/main" id="{346802B8-95C1-410A-AB4A-EDB77CE6C3FB}"/>
              </a:ext>
            </a:extLst>
          </p:cNvPr>
          <p:cNvSpPr>
            <a:spLocks noGrp="1" noRot="1" noChangeAspect="1" noChangeArrowheads="1" noTextEdit="1"/>
          </p:cNvSpPr>
          <p:nvPr>
            <p:ph type="sldImg"/>
          </p:nvPr>
        </p:nvSpPr>
        <p:spPr>
          <a:xfrm>
            <a:off x="1143000" y="685800"/>
            <a:ext cx="4572000" cy="3429000"/>
          </a:xfrm>
          <a:ln/>
        </p:spPr>
      </p:sp>
      <p:sp>
        <p:nvSpPr>
          <p:cNvPr id="60420" name="Rectangle 3">
            <a:extLst>
              <a:ext uri="{FF2B5EF4-FFF2-40B4-BE49-F238E27FC236}">
                <a16:creationId xmlns:a16="http://schemas.microsoft.com/office/drawing/2014/main" id="{C843A726-3B76-4EFD-B62E-9FDB65837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1300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C34BF6-13DA-40EB-AEB6-9B0A5EAD4A75}"/>
              </a:ext>
            </a:extLst>
          </p:cNvPr>
          <p:cNvSpPr>
            <a:spLocks noGrp="1" noChangeArrowheads="1"/>
          </p:cNvSpPr>
          <p:nvPr>
            <p:ph type="sldNum" sz="quarter" idx="5"/>
          </p:nvPr>
        </p:nvSpPr>
        <p:spPr/>
        <p:txBody>
          <a:bodyPr/>
          <a:lstStyle>
            <a:lvl1pPr eaLnBrk="0" hangingPunct="0">
              <a:defRPr sz="2400" b="1">
                <a:solidFill>
                  <a:schemeClr val="tx1"/>
                </a:solidFill>
                <a:latin typeface="Arial Black" panose="020B0A04020102020204" pitchFamily="34" charset="0"/>
              </a:defRPr>
            </a:lvl1pPr>
            <a:lvl2pPr marL="742950" indent="-285750" eaLnBrk="0" hangingPunct="0">
              <a:defRPr sz="2400" b="1">
                <a:solidFill>
                  <a:schemeClr val="tx1"/>
                </a:solidFill>
                <a:latin typeface="Arial Black" panose="020B0A04020102020204" pitchFamily="34" charset="0"/>
              </a:defRPr>
            </a:lvl2pPr>
            <a:lvl3pPr marL="1143000" indent="-228600" eaLnBrk="0" hangingPunct="0">
              <a:defRPr sz="2400" b="1">
                <a:solidFill>
                  <a:schemeClr val="tx1"/>
                </a:solidFill>
                <a:latin typeface="Arial Black" panose="020B0A04020102020204" pitchFamily="34" charset="0"/>
              </a:defRPr>
            </a:lvl3pPr>
            <a:lvl4pPr marL="1600200" indent="-228600" eaLnBrk="0" hangingPunct="0">
              <a:defRPr sz="2400" b="1">
                <a:solidFill>
                  <a:schemeClr val="tx1"/>
                </a:solidFill>
                <a:latin typeface="Arial Black" panose="020B0A04020102020204" pitchFamily="34" charset="0"/>
              </a:defRPr>
            </a:lvl4pPr>
            <a:lvl5pPr marL="2057400" indent="-228600" eaLnBrk="0" hangingPunct="0">
              <a:defRPr sz="2400" b="1">
                <a:solidFill>
                  <a:schemeClr val="tx1"/>
                </a:solidFill>
                <a:latin typeface="Arial Black" panose="020B0A04020102020204" pitchFamily="34" charset="0"/>
              </a:defRPr>
            </a:lvl5pPr>
            <a:lvl6pPr marL="25146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6pPr>
            <a:lvl7pPr marL="29718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7pPr>
            <a:lvl8pPr marL="34290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8pPr>
            <a:lvl9pPr marL="3886200" indent="-228600" algn="ctr" eaLnBrk="0" fontAlgn="base" hangingPunct="0">
              <a:lnSpc>
                <a:spcPct val="110000"/>
              </a:lnSpc>
              <a:spcBef>
                <a:spcPct val="10000"/>
              </a:spcBef>
              <a:spcAft>
                <a:spcPct val="10000"/>
              </a:spcAft>
              <a:defRPr sz="2400" b="1">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F95FF9-D871-44EF-A489-1DF26051801E}" type="slidenum">
              <a:rPr kumimoji="0" lang="el-GR" altLang="en-US" sz="1200" b="1"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altLang="en-US" sz="12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60419" name="Rectangle 2">
            <a:extLst>
              <a:ext uri="{FF2B5EF4-FFF2-40B4-BE49-F238E27FC236}">
                <a16:creationId xmlns:a16="http://schemas.microsoft.com/office/drawing/2014/main" id="{346802B8-95C1-410A-AB4A-EDB77CE6C3FB}"/>
              </a:ext>
            </a:extLst>
          </p:cNvPr>
          <p:cNvSpPr>
            <a:spLocks noGrp="1" noRot="1" noChangeAspect="1" noChangeArrowheads="1" noTextEdit="1"/>
          </p:cNvSpPr>
          <p:nvPr>
            <p:ph type="sldImg"/>
          </p:nvPr>
        </p:nvSpPr>
        <p:spPr>
          <a:xfrm>
            <a:off x="1143000" y="685800"/>
            <a:ext cx="4572000" cy="3429000"/>
          </a:xfrm>
          <a:ln/>
        </p:spPr>
      </p:sp>
      <p:sp>
        <p:nvSpPr>
          <p:cNvPr id="60420" name="Rectangle 3">
            <a:extLst>
              <a:ext uri="{FF2B5EF4-FFF2-40B4-BE49-F238E27FC236}">
                <a16:creationId xmlns:a16="http://schemas.microsoft.com/office/drawing/2014/main" id="{C843A726-3B76-4EFD-B62E-9FDB65837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664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C956ABB-557C-4170-8D07-D95E8A0B8FAE}" type="slidenum">
              <a:rPr lang="el-GR" smtClean="0"/>
              <a:pPr/>
              <a:t>32</a:t>
            </a:fld>
            <a:endParaRPr lang="el-GR"/>
          </a:p>
        </p:txBody>
      </p:sp>
    </p:spTree>
    <p:extLst>
      <p:ext uri="{BB962C8B-B14F-4D97-AF65-F5344CB8AC3E}">
        <p14:creationId xmlns:p14="http://schemas.microsoft.com/office/powerpoint/2010/main" val="95707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56ABB-557C-4170-8D07-D95E8A0B8FAE}" type="slidenum">
              <a:rPr kumimoji="0" lang="el-G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l-G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4096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1 - Θέση εικόνας διαφάνειας"/>
          <p:cNvSpPr>
            <a:spLocks noGrp="1" noRot="1" noChangeAspect="1" noTextEdit="1"/>
          </p:cNvSpPr>
          <p:nvPr>
            <p:ph type="sldImg"/>
          </p:nvPr>
        </p:nvSpPr>
        <p:spPr>
          <a:xfrm>
            <a:off x="1143000" y="685800"/>
            <a:ext cx="4572000" cy="3429000"/>
          </a:xfrm>
          <a:ln/>
        </p:spPr>
      </p:sp>
      <p:sp>
        <p:nvSpPr>
          <p:cNvPr id="399363" name="2 - Θέση σημειώσεων"/>
          <p:cNvSpPr>
            <a:spLocks noGrp="1"/>
          </p:cNvSpPr>
          <p:nvPr>
            <p:ph type="body" idx="1"/>
          </p:nvPr>
        </p:nvSpPr>
        <p:spPr>
          <a:noFill/>
          <a:ln/>
        </p:spPr>
        <p:txBody>
          <a:bodyPr/>
          <a:lstStyle/>
          <a:p>
            <a:endParaRPr lang="el-GR"/>
          </a:p>
        </p:txBody>
      </p:sp>
      <p:sp>
        <p:nvSpPr>
          <p:cNvPr id="399364" name="3 - Θέση αριθμού διαφάνειας"/>
          <p:cNvSpPr>
            <a:spLocks noGrp="1"/>
          </p:cNvSpPr>
          <p:nvPr>
            <p:ph type="sldNum" sz="quarter" idx="5"/>
          </p:nvPr>
        </p:nvSpPr>
        <p:spPr>
          <a:xfrm>
            <a:off x="3723152" y="8435986"/>
            <a:ext cx="2848279" cy="444080"/>
          </a:xfrm>
          <a:prstGeom prst="rect">
            <a:avLst/>
          </a:prstGeom>
          <a:noFill/>
        </p:spPr>
        <p:txBody>
          <a:bodyPr lIns="88331" tIns="44166" rIns="88331" bIns="44166"/>
          <a:lstStyle/>
          <a:p>
            <a:pPr marL="0" marR="0" lvl="0" indent="0" algn="l" defTabSz="914400" rtl="0" eaLnBrk="1" fontAlgn="auto" latinLnBrk="0" hangingPunct="1">
              <a:lnSpc>
                <a:spcPct val="100000"/>
              </a:lnSpc>
              <a:spcBef>
                <a:spcPts val="0"/>
              </a:spcBef>
              <a:spcAft>
                <a:spcPts val="0"/>
              </a:spcAft>
              <a:buClrTx/>
              <a:buSzTx/>
              <a:buFontTx/>
              <a:buNone/>
              <a:tabLst/>
              <a:defRPr/>
            </a:pPr>
            <a:fld id="{67B87A84-EFE1-4C30-A8C0-A0594D4B677B}" type="slidenum">
              <a:rPr kumimoji="0" lang="el-GR" sz="1800" b="0" i="0" u="none" strike="noStrike" kern="1200" cap="none" spc="0" normalizeH="0" baseline="0" noProof="0" smtClean="0">
                <a:ln>
                  <a:noFill/>
                </a:ln>
                <a:solidFill>
                  <a:srgbClr val="514A40"/>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l-GR" sz="18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60457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56ABB-557C-4170-8D07-D95E8A0B8FAE}" type="slidenum">
              <a:rPr kumimoji="0" lang="el-G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l-G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968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A21D79-36C0-8F8B-1B0C-6CD31B3A218C}"/>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41C8-F018-4ECF-846D-CCF9C7A70F1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1618" name="Rectangle 2">
            <a:extLst>
              <a:ext uri="{FF2B5EF4-FFF2-40B4-BE49-F238E27FC236}">
                <a16:creationId xmlns:a16="http://schemas.microsoft.com/office/drawing/2014/main" id="{5AFCF954-4355-544D-958C-848DD141A71A}"/>
              </a:ext>
            </a:extLst>
          </p:cNvPr>
          <p:cNvSpPr>
            <a:spLocks noGrp="1" noRot="1" noChangeAspect="1" noChangeArrowheads="1" noTextEdit="1"/>
          </p:cNvSpPr>
          <p:nvPr>
            <p:ph type="sldImg"/>
          </p:nvPr>
        </p:nvSpPr>
        <p:spPr bwMode="auto">
          <a:xfrm>
            <a:off x="873125" y="736600"/>
            <a:ext cx="4916488" cy="3687763"/>
          </a:xfrm>
          <a:prstGeom prst="rect">
            <a:avLst/>
          </a:prstGeom>
          <a:solidFill>
            <a:srgbClr val="FFFFFF"/>
          </a:solidFill>
          <a:ln>
            <a:solidFill>
              <a:srgbClr val="000000"/>
            </a:solidFill>
            <a:miter lim="800000"/>
            <a:headEnd/>
            <a:tailEnd/>
          </a:ln>
        </p:spPr>
      </p:sp>
      <p:sp>
        <p:nvSpPr>
          <p:cNvPr id="2031619" name="Rectangle 3">
            <a:extLst>
              <a:ext uri="{FF2B5EF4-FFF2-40B4-BE49-F238E27FC236}">
                <a16:creationId xmlns:a16="http://schemas.microsoft.com/office/drawing/2014/main" id="{24CD579C-4A89-0321-534A-7B481A24C4DC}"/>
              </a:ext>
            </a:extLst>
          </p:cNvPr>
          <p:cNvSpPr>
            <a:spLocks noGrp="1" noChangeArrowheads="1"/>
          </p:cNvSpPr>
          <p:nvPr>
            <p:ph type="body" idx="1"/>
          </p:nvPr>
        </p:nvSpPr>
        <p:spPr bwMode="auto">
          <a:xfrm>
            <a:off x="282575" y="4672013"/>
            <a:ext cx="6024563" cy="4767262"/>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r>
              <a:rPr lang="en-US" altLang="en-US"/>
              <a:t>The SOP system consists of 3 stages: Implementation, Maintenance and Control. Lets look at each of the steps.</a:t>
            </a:r>
          </a:p>
          <a:p>
            <a:endParaRPr lang="en-US" altLang="en-US" sz="600"/>
          </a:p>
          <a:p>
            <a:r>
              <a:rPr lang="en-US" altLang="en-US"/>
              <a:t>When we </a:t>
            </a:r>
            <a:r>
              <a:rPr lang="en-US" altLang="en-US" b="1"/>
              <a:t>generate</a:t>
            </a:r>
            <a:r>
              <a:rPr lang="en-US" altLang="en-US"/>
              <a:t> an SOP, we want to make sure that it is sufficiently detailed to ensure consistent performance by all colleagues following it. </a:t>
            </a:r>
            <a:endParaRPr lang="en-US" altLang="en-US" sz="600"/>
          </a:p>
          <a:p>
            <a:r>
              <a:rPr lang="en-US" altLang="en-US"/>
              <a:t>When the SOP is </a:t>
            </a:r>
            <a:r>
              <a:rPr lang="en-US" altLang="en-US" b="1"/>
              <a:t>implemented</a:t>
            </a:r>
            <a:r>
              <a:rPr lang="en-US" altLang="en-US"/>
              <a:t>, we properly train/qualify the colleagues, and document that the training has taken place.  We then continually ensure that the procedures are followed.</a:t>
            </a:r>
          </a:p>
          <a:p>
            <a:endParaRPr lang="en-US" altLang="en-US" sz="600"/>
          </a:p>
          <a:p>
            <a:r>
              <a:rPr lang="en-US" altLang="en-US"/>
              <a:t>The final stage is </a:t>
            </a:r>
            <a:r>
              <a:rPr lang="en-US" altLang="en-US" b="1"/>
              <a:t>Maintenance and Control</a:t>
            </a:r>
            <a:r>
              <a:rPr lang="en-US" altLang="en-US"/>
              <a:t>.  It is our responsibility that ensure that procedures are updated as needed and that they are properly version controlled to ensure the proper procedure is being followed.  After each revision, we again need to make sure all affected colleagues are properly trained/qualified on the procedure.</a:t>
            </a:r>
          </a:p>
          <a:p>
            <a:endParaRPr lang="en-US" altLang="en-US"/>
          </a:p>
          <a:p>
            <a:r>
              <a:rPr lang="en-US" altLang="en-US"/>
              <a:t>It is important to emphasize that all the stages are equally important, because carelessness in one stage will compromise </a:t>
            </a:r>
            <a:r>
              <a:rPr lang="en-US" altLang="en-US" b="1"/>
              <a:t>the entire system</a:t>
            </a:r>
            <a:r>
              <a:rPr lang="en-US" altLang="en-US"/>
              <a:t>.  </a:t>
            </a:r>
          </a:p>
          <a:p>
            <a:endParaRPr lang="en-US" altLang="en-US" sz="600"/>
          </a:p>
          <a:p>
            <a:r>
              <a:rPr lang="en-US" altLang="en-US"/>
              <a:t>As an example, many colleagues think that the implementation stage is completed on completing the training. This </a:t>
            </a:r>
            <a:r>
              <a:rPr lang="en-US" altLang="en-US" b="1"/>
              <a:t>is not correct</a:t>
            </a:r>
            <a:r>
              <a:rPr lang="en-US" altLang="en-US"/>
              <a:t>!! The implementation stage is completed when, one or two weeks after the training period, we verify whether the procedure can be followed and whether our colleagues are actually following it. </a:t>
            </a:r>
          </a:p>
          <a:p>
            <a:endParaRPr lang="en-US" altLang="en-US"/>
          </a:p>
          <a:p>
            <a:r>
              <a:rPr lang="en-US" altLang="en-US"/>
              <a:t>Today we are going to walk through the first step of this process, Generation of an SOP</a:t>
            </a:r>
          </a:p>
        </p:txBody>
      </p:sp>
    </p:spTree>
    <p:extLst>
      <p:ext uri="{BB962C8B-B14F-4D97-AF65-F5344CB8AC3E}">
        <p14:creationId xmlns:p14="http://schemas.microsoft.com/office/powerpoint/2010/main" val="289257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2894" tIns="46447" rIns="92894" bIns="46447" anchor="b"/>
          <a:lstStyle/>
          <a:p>
            <a:pPr algn="r"/>
            <a:fld id="{57BE7350-DE20-40AE-8499-CB8526E6454A}" type="slidenum">
              <a:rPr lang="el-GR" sz="1200">
                <a:solidFill>
                  <a:prstClr val="black"/>
                </a:solidFill>
                <a:latin typeface="Calibri" pitchFamily="34" charset="0"/>
                <a:cs typeface="+mn-cs"/>
              </a:rPr>
              <a:pPr algn="r"/>
              <a:t>2</a:t>
            </a:fld>
            <a:endParaRPr lang="el-GR" sz="1200">
              <a:solidFill>
                <a:prstClr val="black"/>
              </a:solidFill>
              <a:latin typeface="Calibri" pitchFamily="34" charset="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341813"/>
            <a:ext cx="5486400" cy="4116387"/>
          </a:xfrm>
          <a:noFill/>
          <a:ln/>
        </p:spPr>
        <p:txBody>
          <a:bodyPr/>
          <a:lstStyle/>
          <a:p>
            <a:pPr>
              <a:spcBef>
                <a:spcPct val="0"/>
              </a:spcBef>
            </a:pPr>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CB33F1-40B4-351D-2733-C25B4FB5C081}"/>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A41A1-AA42-495E-A065-141FD8D58490}" type="slidenum">
              <a:rPr kumimoji="0" lang="en-US"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3362" name="Rectangle 2">
            <a:extLst>
              <a:ext uri="{FF2B5EF4-FFF2-40B4-BE49-F238E27FC236}">
                <a16:creationId xmlns:a16="http://schemas.microsoft.com/office/drawing/2014/main" id="{6FE32BD1-4C4B-71F5-D1F9-4FD9D8A2237E}"/>
              </a:ext>
            </a:extLst>
          </p:cNvPr>
          <p:cNvSpPr>
            <a:spLocks noGrp="1" noRot="1" noChangeAspect="1" noChangeArrowheads="1" noTextEdit="1"/>
          </p:cNvSpPr>
          <p:nvPr>
            <p:ph type="sldImg"/>
          </p:nvPr>
        </p:nvSpPr>
        <p:spPr>
          <a:xfrm>
            <a:off x="1247775" y="1277938"/>
            <a:ext cx="4608513" cy="3455987"/>
          </a:xfrm>
          <a:ln/>
        </p:spPr>
      </p:sp>
      <p:sp>
        <p:nvSpPr>
          <p:cNvPr id="783363" name="Rectangle 3">
            <a:extLst>
              <a:ext uri="{FF2B5EF4-FFF2-40B4-BE49-F238E27FC236}">
                <a16:creationId xmlns:a16="http://schemas.microsoft.com/office/drawing/2014/main" id="{5716BC8F-6639-73C9-8E01-31BF3A387D51}"/>
              </a:ext>
            </a:extLst>
          </p:cNvPr>
          <p:cNvSpPr>
            <a:spLocks noGrp="1" noChangeArrowheads="1"/>
          </p:cNvSpPr>
          <p:nvPr>
            <p:ph type="body" idx="1"/>
          </p:nvPr>
        </p:nvSpPr>
        <p:spPr/>
        <p:txBody>
          <a:bodyPr/>
          <a:lstStyle/>
          <a:p>
            <a:endParaRPr lang="en-GB" altLang="el-GR" dirty="0"/>
          </a:p>
        </p:txBody>
      </p:sp>
    </p:spTree>
    <p:extLst>
      <p:ext uri="{BB962C8B-B14F-4D97-AF65-F5344CB8AC3E}">
        <p14:creationId xmlns:p14="http://schemas.microsoft.com/office/powerpoint/2010/main" val="306901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723152" y="8435986"/>
            <a:ext cx="2848279" cy="444080"/>
          </a:xfrm>
          <a:prstGeom prst="rect">
            <a:avLst/>
          </a:prstGeom>
        </p:spPr>
        <p:txBody>
          <a:bodyPr lIns="88331" tIns="44166" rIns="88331" bIns="44166"/>
          <a:lstStyle/>
          <a:p>
            <a:pPr marL="0" marR="0" lvl="0" indent="0" algn="r" defTabSz="883310" rtl="0" eaLnBrk="1" fontAlgn="auto" latinLnBrk="0" hangingPunct="1">
              <a:lnSpc>
                <a:spcPct val="100000"/>
              </a:lnSpc>
              <a:spcBef>
                <a:spcPts val="0"/>
              </a:spcBef>
              <a:spcAft>
                <a:spcPts val="0"/>
              </a:spcAft>
              <a:buClrTx/>
              <a:buSzTx/>
              <a:buFontTx/>
              <a:buNone/>
              <a:tabLst/>
              <a:defRPr/>
            </a:pPr>
            <a:fld id="{4BE0CA30-E01A-4E46-B621-7D3C455921C1}" type="slidenum">
              <a:rPr kumimoji="0" lang="fr-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883310" rtl="0" eaLnBrk="1" fontAlgn="auto" latinLnBrk="0" hangingPunct="1">
                <a:lnSpc>
                  <a:spcPct val="100000"/>
                </a:lnSpc>
                <a:spcBef>
                  <a:spcPts val="0"/>
                </a:spcBef>
                <a:spcAft>
                  <a:spcPts val="0"/>
                </a:spcAft>
                <a:buClrTx/>
                <a:buSzTx/>
                <a:buFontTx/>
                <a:buNone/>
                <a:tabLst/>
                <a:defRPr/>
              </a:pPr>
              <a:t>51</a:t>
            </a:fld>
            <a:endParaRPr kumimoji="0" lang="fr-CA"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6131" name="Rectangle 2"/>
          <p:cNvSpPr>
            <a:spLocks noGrp="1" noRot="1" noChangeAspect="1" noChangeArrowheads="1" noTextEdit="1"/>
          </p:cNvSpPr>
          <p:nvPr>
            <p:ph type="sldImg"/>
          </p:nvPr>
        </p:nvSpPr>
        <p:spPr>
          <a:xfrm>
            <a:off x="1143000" y="685800"/>
            <a:ext cx="4572000" cy="3429000"/>
          </a:xfrm>
          <a:ln/>
        </p:spPr>
      </p:sp>
      <p:sp>
        <p:nvSpPr>
          <p:cNvPr id="176132" name="Rectangle 3"/>
          <p:cNvSpPr>
            <a:spLocks noGrp="1" noChangeArrowheads="1"/>
          </p:cNvSpPr>
          <p:nvPr>
            <p:ph type="body" idx="1"/>
          </p:nvPr>
        </p:nvSpPr>
        <p:spPr>
          <a:noFill/>
          <a:ln/>
        </p:spPr>
        <p:txBody>
          <a:bodyPr/>
          <a:lstStyle/>
          <a:p>
            <a:pPr eaLnBrk="1" hangingPunct="1"/>
            <a:endParaRPr lang="el-GR" dirty="0"/>
          </a:p>
        </p:txBody>
      </p:sp>
    </p:spTree>
    <p:extLst>
      <p:ext uri="{BB962C8B-B14F-4D97-AF65-F5344CB8AC3E}">
        <p14:creationId xmlns:p14="http://schemas.microsoft.com/office/powerpoint/2010/main" val="359201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723152" y="8435986"/>
            <a:ext cx="2848279" cy="444080"/>
          </a:xfrm>
          <a:prstGeom prst="rect">
            <a:avLst/>
          </a:prstGeom>
        </p:spPr>
        <p:txBody>
          <a:bodyPr lIns="88331" tIns="44166" rIns="88331" bIns="44166"/>
          <a:lstStyle/>
          <a:p>
            <a:pPr marL="0" marR="0" lvl="0" indent="0" algn="r" defTabSz="883310" rtl="0" eaLnBrk="1" fontAlgn="auto" latinLnBrk="0" hangingPunct="1">
              <a:lnSpc>
                <a:spcPct val="100000"/>
              </a:lnSpc>
              <a:spcBef>
                <a:spcPts val="0"/>
              </a:spcBef>
              <a:spcAft>
                <a:spcPts val="0"/>
              </a:spcAft>
              <a:buClrTx/>
              <a:buSzTx/>
              <a:buFontTx/>
              <a:buNone/>
              <a:tabLst/>
              <a:defRPr/>
            </a:pPr>
            <a:fld id="{4BE0CA30-E01A-4E46-B621-7D3C455921C1}" type="slidenum">
              <a:rPr kumimoji="0" lang="fr-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883310" rtl="0" eaLnBrk="1" fontAlgn="auto" latinLnBrk="0" hangingPunct="1">
                <a:lnSpc>
                  <a:spcPct val="100000"/>
                </a:lnSpc>
                <a:spcBef>
                  <a:spcPts val="0"/>
                </a:spcBef>
                <a:spcAft>
                  <a:spcPts val="0"/>
                </a:spcAft>
                <a:buClrTx/>
                <a:buSzTx/>
                <a:buFontTx/>
                <a:buNone/>
                <a:tabLst/>
                <a:defRPr/>
              </a:pPr>
              <a:t>52</a:t>
            </a:fld>
            <a:endParaRPr kumimoji="0" lang="fr-CA"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6131" name="Rectangle 2"/>
          <p:cNvSpPr>
            <a:spLocks noGrp="1" noRot="1" noChangeAspect="1" noChangeArrowheads="1" noTextEdit="1"/>
          </p:cNvSpPr>
          <p:nvPr>
            <p:ph type="sldImg"/>
          </p:nvPr>
        </p:nvSpPr>
        <p:spPr>
          <a:xfrm>
            <a:off x="1143000" y="685800"/>
            <a:ext cx="4572000" cy="3429000"/>
          </a:xfrm>
          <a:ln/>
        </p:spPr>
      </p:sp>
      <p:sp>
        <p:nvSpPr>
          <p:cNvPr id="176132" name="Rectangle 3"/>
          <p:cNvSpPr>
            <a:spLocks noGrp="1" noChangeArrowheads="1"/>
          </p:cNvSpPr>
          <p:nvPr>
            <p:ph type="body" idx="1"/>
          </p:nvPr>
        </p:nvSpPr>
        <p:spPr>
          <a:noFill/>
          <a:ln/>
        </p:spPr>
        <p:txBody>
          <a:bodyPr/>
          <a:lstStyle/>
          <a:p>
            <a:pPr eaLnBrk="1" hangingPunct="1"/>
            <a:endParaRPr lang="el-GR" dirty="0"/>
          </a:p>
        </p:txBody>
      </p:sp>
    </p:spTree>
    <p:extLst>
      <p:ext uri="{BB962C8B-B14F-4D97-AF65-F5344CB8AC3E}">
        <p14:creationId xmlns:p14="http://schemas.microsoft.com/office/powerpoint/2010/main" val="2491763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247775" y="1277938"/>
            <a:ext cx="4608513" cy="3455987"/>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170998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3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2610879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4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3467562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1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178688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xfrm>
            <a:off x="1247775" y="1277938"/>
            <a:ext cx="4608513" cy="3455987"/>
          </a:xfrm>
          <a:ln/>
        </p:spPr>
      </p:sp>
      <p:sp>
        <p:nvSpPr>
          <p:cNvPr id="35843" name="2 - Θέση σημειώσεων"/>
          <p:cNvSpPr>
            <a:spLocks noGrp="1"/>
          </p:cNvSpPr>
          <p:nvPr>
            <p:ph type="body" idx="1"/>
          </p:nvPr>
        </p:nvSpPr>
        <p:spPr>
          <a:noFill/>
          <a:ln/>
        </p:spPr>
        <p:txBody>
          <a:bodyPr/>
          <a:lstStyle/>
          <a:p>
            <a:endParaRPr lang="el-GR"/>
          </a:p>
        </p:txBody>
      </p:sp>
      <p:sp>
        <p:nvSpPr>
          <p:cNvPr id="358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90600" rtl="0" eaLnBrk="0" fontAlgn="base" latinLnBrk="0" hangingPunct="0">
              <a:lnSpc>
                <a:spcPct val="100000"/>
              </a:lnSpc>
              <a:spcBef>
                <a:spcPct val="0"/>
              </a:spcBef>
              <a:spcAft>
                <a:spcPct val="0"/>
              </a:spcAft>
              <a:buClrTx/>
              <a:buSzTx/>
              <a:buFontTx/>
              <a:buNone/>
              <a:tabLst/>
              <a:defRPr/>
            </a:pPr>
            <a:fld id="{ECED0604-7618-418C-A7F2-374FD39507B7}" type="slidenum">
              <a:rPr kumimoji="0" lang="el-GR" sz="13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990600" rtl="0" eaLnBrk="0" fontAlgn="base" latinLnBrk="0" hangingPunct="0">
                <a:lnSpc>
                  <a:spcPct val="100000"/>
                </a:lnSpc>
                <a:spcBef>
                  <a:spcPct val="0"/>
                </a:spcBef>
                <a:spcAft>
                  <a:spcPct val="0"/>
                </a:spcAft>
                <a:buClrTx/>
                <a:buSzTx/>
                <a:buFontTx/>
                <a:buNone/>
                <a:tabLst/>
                <a:defRPr/>
              </a:pPr>
              <a:t>57</a:t>
            </a:fld>
            <a:endParaRPr kumimoji="0" lang="el-GR" sz="13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12764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2894" tIns="46447" rIns="92894" bIns="46447" anchor="b"/>
          <a:lstStyle/>
          <a:p>
            <a:pPr algn="r" eaLnBrk="1" hangingPunct="1"/>
            <a:fld id="{CEFC0A66-6A22-412F-A540-EAFB8E3B2312}" type="slidenum">
              <a:rPr lang="el-GR" sz="1200">
                <a:solidFill>
                  <a:prstClr val="black"/>
                </a:solidFill>
                <a:latin typeface="Calibri" pitchFamily="34" charset="0"/>
              </a:rPr>
              <a:pPr algn="r" eaLnBrk="1" hangingPunct="1"/>
              <a:t>3</a:t>
            </a:fld>
            <a:endParaRPr lang="el-GR" sz="1200">
              <a:solidFill>
                <a:prstClr val="black"/>
              </a:solidFill>
              <a:latin typeface="Calibri"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5800" y="4341813"/>
            <a:ext cx="5486400" cy="4116387"/>
          </a:xfrm>
          <a:noFill/>
          <a:ln/>
        </p:spPr>
        <p:txBody>
          <a:bodyPr/>
          <a:lstStyle/>
          <a:p>
            <a:pPr>
              <a:spcBef>
                <a:spcPct val="0"/>
              </a:spcBef>
            </a:pPr>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2894" tIns="46447" rIns="92894" bIns="46447" anchor="b"/>
          <a:lstStyle/>
          <a:p>
            <a:pPr algn="r">
              <a:defRPr/>
            </a:pPr>
            <a:fld id="{6C035FAA-292C-4331-8CFF-4D379599DFEA}" type="slidenum">
              <a:rPr lang="el-GR" sz="1200">
                <a:solidFill>
                  <a:prstClr val="black"/>
                </a:solidFill>
                <a:latin typeface="Calibri" pitchFamily="34" charset="0"/>
                <a:cs typeface="Arial" charset="0"/>
              </a:rPr>
              <a:pPr algn="r">
                <a:defRPr/>
              </a:pPr>
              <a:t>4</a:t>
            </a:fld>
            <a:endParaRPr lang="el-GR" sz="1200">
              <a:solidFill>
                <a:prstClr val="black"/>
              </a:solidFill>
              <a:latin typeface="Calibri" pitchFamily="34"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341813"/>
            <a:ext cx="5486400" cy="4116387"/>
          </a:xfrm>
          <a:noFill/>
          <a:ln/>
        </p:spPr>
        <p:txBody>
          <a:bodyPr/>
          <a:lstStyle/>
          <a:p>
            <a:pPr>
              <a:spcBef>
                <a:spcPct val="0"/>
              </a:spcBef>
            </a:pPr>
            <a:endParaRPr lang="el-GR"/>
          </a:p>
        </p:txBody>
      </p:sp>
    </p:spTree>
    <p:extLst>
      <p:ext uri="{BB962C8B-B14F-4D97-AF65-F5344CB8AC3E}">
        <p14:creationId xmlns:p14="http://schemas.microsoft.com/office/powerpoint/2010/main" val="298079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2894" tIns="46447" rIns="92894" bIns="46447" anchor="b"/>
          <a:lstStyle/>
          <a:p>
            <a:pPr algn="r" eaLnBrk="1" hangingPunct="1"/>
            <a:fld id="{08772C7E-6978-41BB-B229-946AE699B6D8}" type="slidenum">
              <a:rPr lang="el-GR" sz="1200">
                <a:solidFill>
                  <a:prstClr val="black"/>
                </a:solidFill>
                <a:latin typeface="Calibri" pitchFamily="34" charset="0"/>
              </a:rPr>
              <a:pPr algn="r" eaLnBrk="1" hangingPunct="1"/>
              <a:t>6</a:t>
            </a:fld>
            <a:endParaRPr lang="el-GR" sz="1200">
              <a:solidFill>
                <a:prstClr val="black"/>
              </a:solidFill>
              <a:latin typeface="Calibri"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1813"/>
            <a:ext cx="5486400" cy="4116387"/>
          </a:xfrm>
          <a:noFill/>
          <a:ln/>
        </p:spPr>
        <p:txBody>
          <a:bodyPr/>
          <a:lstStyle/>
          <a:p>
            <a:pPr>
              <a:spcBef>
                <a:spcPct val="0"/>
              </a:spcBef>
            </a:pPr>
            <a:endParaRPr lang="el-GR" dirty="0"/>
          </a:p>
        </p:txBody>
      </p:sp>
    </p:spTree>
    <p:extLst>
      <p:ext uri="{BB962C8B-B14F-4D97-AF65-F5344CB8AC3E}">
        <p14:creationId xmlns:p14="http://schemas.microsoft.com/office/powerpoint/2010/main" val="390087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2894" tIns="46447" rIns="92894" bIns="46447" anchor="b"/>
          <a:lstStyle/>
          <a:p>
            <a:pPr algn="r" eaLnBrk="1" hangingPunct="1"/>
            <a:fld id="{A9FF4E32-2CCE-43AA-98F4-10BCA2897D49}" type="slidenum">
              <a:rPr lang="el-GR" sz="1200">
                <a:solidFill>
                  <a:prstClr val="black"/>
                </a:solidFill>
                <a:latin typeface="Calibri" pitchFamily="34" charset="0"/>
              </a:rPr>
              <a:pPr algn="r" eaLnBrk="1" hangingPunct="1"/>
              <a:t>7</a:t>
            </a:fld>
            <a:endParaRPr lang="el-GR" sz="1200">
              <a:solidFill>
                <a:prstClr val="black"/>
              </a:solidFill>
              <a:latin typeface="Calibri"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1813"/>
            <a:ext cx="5486400" cy="4116387"/>
          </a:xfrm>
          <a:noFill/>
          <a:ln/>
        </p:spPr>
        <p:txBody>
          <a:bodyPr/>
          <a:lstStyle/>
          <a:p>
            <a:pPr>
              <a:spcBef>
                <a:spcPct val="0"/>
              </a:spcBef>
            </a:pPr>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53E982C-8E0B-414C-B382-A40319EB6E77}" type="slidenum">
              <a:rPr lang="en-US" smtClean="0"/>
              <a:pPr/>
              <a:t>8</a:t>
            </a:fld>
            <a:endParaRPr lang="en-US"/>
          </a:p>
        </p:txBody>
      </p:sp>
    </p:spTree>
    <p:extLst>
      <p:ext uri="{BB962C8B-B14F-4D97-AF65-F5344CB8AC3E}">
        <p14:creationId xmlns:p14="http://schemas.microsoft.com/office/powerpoint/2010/main" val="165104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53E982C-8E0B-414C-B382-A40319EB6E77}" type="slidenum">
              <a:rPr lang="en-US" smtClean="0"/>
              <a:pPr/>
              <a:t>10</a:t>
            </a:fld>
            <a:endParaRPr lang="en-US"/>
          </a:p>
        </p:txBody>
      </p:sp>
    </p:spTree>
    <p:extLst>
      <p:ext uri="{BB962C8B-B14F-4D97-AF65-F5344CB8AC3E}">
        <p14:creationId xmlns:p14="http://schemas.microsoft.com/office/powerpoint/2010/main" val="361633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53E982C-8E0B-414C-B382-A40319EB6E77}" type="slidenum">
              <a:rPr lang="en-US" smtClean="0"/>
              <a:pPr/>
              <a:t>15</a:t>
            </a:fld>
            <a:endParaRPr lang="en-US"/>
          </a:p>
        </p:txBody>
      </p:sp>
    </p:spTree>
    <p:extLst>
      <p:ext uri="{BB962C8B-B14F-4D97-AF65-F5344CB8AC3E}">
        <p14:creationId xmlns:p14="http://schemas.microsoft.com/office/powerpoint/2010/main" val="2186137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5715000" y="5000625"/>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9" tIns="45714" rIns="91429" bIns="45714">
            <a:spAutoFit/>
          </a:bodyPr>
          <a:lstStyle/>
          <a:p>
            <a:pPr algn="ctr"/>
            <a:r>
              <a:rPr kumimoji="1" lang="en-US" sz="7200" b="1">
                <a:solidFill>
                  <a:srgbClr val="FFFFFF"/>
                </a:solidFill>
                <a:latin typeface="Georgia" charset="0"/>
                <a:ea typeface="ＭＳ Ｐゴシック" charset="0"/>
              </a:rPr>
              <a:t>A Q S</a:t>
            </a:r>
          </a:p>
          <a:p>
            <a:pPr algn="ctr"/>
            <a:r>
              <a:rPr kumimoji="1" lang="en-US" sz="1200" b="1">
                <a:solidFill>
                  <a:srgbClr val="FFFFFF"/>
                </a:solidFill>
                <a:latin typeface="Georgia" charset="0"/>
                <a:ea typeface="ＭＳ Ｐゴシック" charset="0"/>
              </a:rPr>
              <a:t>Advanced Quality Services  Ltd.</a:t>
            </a:r>
            <a:endParaRPr kumimoji="1" lang="el-GR" sz="1200" b="1">
              <a:solidFill>
                <a:srgbClr val="FFFFFF"/>
              </a:solidFill>
              <a:latin typeface="Georgia" charset="0"/>
              <a:ea typeface="ＭＳ Ｐゴシック" charset="0"/>
            </a:endParaRPr>
          </a:p>
          <a:p>
            <a:pPr algn="ctr"/>
            <a:r>
              <a:rPr kumimoji="1" lang="el-GR" sz="1200" b="1">
                <a:solidFill>
                  <a:srgbClr val="FFFFFF"/>
                </a:solidFill>
                <a:latin typeface="Georgia" charset="0"/>
                <a:ea typeface="ＭＳ Ｐゴシック" charset="0"/>
              </a:rPr>
              <a:t>ΣΥΜΒΟΥΛΟΙ  ΕΠΙΧΕΙΡΗΣΕΩΝ</a:t>
            </a:r>
          </a:p>
        </p:txBody>
      </p:sp>
      <p:sp>
        <p:nvSpPr>
          <p:cNvPr id="2" name="1 - Τίτλος"/>
          <p:cNvSpPr>
            <a:spLocks noGrp="1"/>
          </p:cNvSpPr>
          <p:nvPr>
            <p:ph type="ctrTitle"/>
          </p:nvPr>
        </p:nvSpPr>
        <p:spPr>
          <a:xfrm>
            <a:off x="180000" y="360002"/>
            <a:ext cx="8785000" cy="1470025"/>
          </a:xfrm>
        </p:spPr>
        <p:txBody>
          <a:bodyPr/>
          <a:lstStyle>
            <a:lvl1pPr algn="l">
              <a:defRPr>
                <a:solidFill>
                  <a:schemeClr val="bg1"/>
                </a:solidFill>
                <a:latin typeface="Arial" pitchFamily="34" charset="0"/>
                <a:cs typeface="Arial" pitchFamily="34" charset="0"/>
              </a:defRPr>
            </a:lvl1pPr>
          </a:lstStyle>
          <a:p>
            <a:r>
              <a:rPr lang="el-GR"/>
              <a:t>Kλικ για επεξεργασία του τίτλου</a:t>
            </a:r>
            <a:endParaRPr lang="el-GR" dirty="0"/>
          </a:p>
        </p:txBody>
      </p:sp>
      <p:sp>
        <p:nvSpPr>
          <p:cNvPr id="3" name="2 - Υπότιτλος"/>
          <p:cNvSpPr>
            <a:spLocks noGrp="1"/>
          </p:cNvSpPr>
          <p:nvPr>
            <p:ph type="subTitle" idx="1"/>
          </p:nvPr>
        </p:nvSpPr>
        <p:spPr>
          <a:xfrm>
            <a:off x="900001" y="1800000"/>
            <a:ext cx="7234707" cy="1752600"/>
          </a:xfrm>
        </p:spPr>
        <p:txBody>
          <a:bodyPr/>
          <a:lstStyle>
            <a:lvl1pPr marL="0" indent="0" algn="l">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331189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l-GR" dirty="0"/>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3 - Θέση ημερομηνίας"/>
          <p:cNvSpPr>
            <a:spLocks noGrp="1"/>
          </p:cNvSpPr>
          <p:nvPr>
            <p:ph type="dt" sz="half" idx="10"/>
          </p:nvPr>
        </p:nvSpPr>
        <p:spPr/>
        <p:txBody>
          <a:bodyPr/>
          <a:lstStyle>
            <a:lvl1pPr>
              <a:defRPr/>
            </a:lvl1pPr>
          </a:lstStyle>
          <a:p>
            <a:pPr>
              <a:defRPr/>
            </a:pPr>
            <a:fld id="{0E6BC6EC-69A2-2B4D-A001-A9057E4C9972}" type="datetimeFigureOut">
              <a:rPr lang="el-GR"/>
              <a:pPr>
                <a:defRPr/>
              </a:pPr>
              <a:t>10/10/2023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0B876C8D-F7FC-024B-8B29-3CF0FC4FD4DE}" type="slidenum">
              <a:rPr lang="el-GR"/>
              <a:pPr>
                <a:defRPr/>
              </a:pPr>
              <a:t>‹#›</a:t>
            </a:fld>
            <a:endParaRPr lang="el-GR"/>
          </a:p>
        </p:txBody>
      </p:sp>
    </p:spTree>
    <p:extLst>
      <p:ext uri="{BB962C8B-B14F-4D97-AF65-F5344CB8AC3E}">
        <p14:creationId xmlns:p14="http://schemas.microsoft.com/office/powerpoint/2010/main" val="57401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3200" b="1" cap="all"/>
            </a:lvl1pPr>
          </a:lstStyle>
          <a:p>
            <a:r>
              <a:rPr lang="el-GR"/>
              <a:t>Kλικ για επεξεργασία του τίτλου</a:t>
            </a:r>
            <a:endParaRPr lang="el-GR" dirty="0"/>
          </a:p>
        </p:txBody>
      </p:sp>
      <p:sp>
        <p:nvSpPr>
          <p:cNvPr id="3" name="2 - Θέση κειμένου"/>
          <p:cNvSpPr>
            <a:spLocks noGrp="1"/>
          </p:cNvSpPr>
          <p:nvPr>
            <p:ph type="body" idx="1"/>
          </p:nvPr>
        </p:nvSpPr>
        <p:spPr>
          <a:xfrm>
            <a:off x="722313" y="2906715"/>
            <a:ext cx="7772400" cy="1500187"/>
          </a:xfr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5F4A2D1-D96E-F943-9615-19E0D7E8E589}" type="datetimeFigureOut">
              <a:rPr lang="el-GR"/>
              <a:pPr>
                <a:defRPr/>
              </a:pPr>
              <a:t>10/10/2023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pPr>
              <a:defRPr/>
            </a:pPr>
            <a:fld id="{5483180B-1ECE-4541-82FD-1275D37DA636}" type="slidenum">
              <a:rPr lang="el-GR"/>
              <a:pPr>
                <a:defRPr/>
              </a:pPr>
              <a:t>‹#›</a:t>
            </a:fld>
            <a:endParaRPr lang="el-GR"/>
          </a:p>
        </p:txBody>
      </p:sp>
    </p:spTree>
    <p:extLst>
      <p:ext uri="{BB962C8B-B14F-4D97-AF65-F5344CB8AC3E}">
        <p14:creationId xmlns:p14="http://schemas.microsoft.com/office/powerpoint/2010/main" val="58491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l-GR" dirty="0"/>
          </a:p>
        </p:txBody>
      </p:sp>
      <p:sp>
        <p:nvSpPr>
          <p:cNvPr id="3" name="2 - Θέση περιεχομένου"/>
          <p:cNvSpPr>
            <a:spLocks noGrp="1"/>
          </p:cNvSpPr>
          <p:nvPr>
            <p:ph sz="half" idx="1"/>
          </p:nvPr>
        </p:nvSpPr>
        <p:spPr>
          <a:xfrm>
            <a:off x="457200" y="1600202"/>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3 - Θέση περιεχομένου"/>
          <p:cNvSpPr>
            <a:spLocks noGrp="1"/>
          </p:cNvSpPr>
          <p:nvPr>
            <p:ph sz="half" idx="2"/>
          </p:nvPr>
        </p:nvSpPr>
        <p:spPr>
          <a:xfrm>
            <a:off x="4648200" y="1600202"/>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3 - Θέση ημερομηνίας"/>
          <p:cNvSpPr>
            <a:spLocks noGrp="1"/>
          </p:cNvSpPr>
          <p:nvPr>
            <p:ph type="dt" sz="half" idx="10"/>
          </p:nvPr>
        </p:nvSpPr>
        <p:spPr/>
        <p:txBody>
          <a:bodyPr/>
          <a:lstStyle>
            <a:lvl1pPr>
              <a:defRPr/>
            </a:lvl1pPr>
          </a:lstStyle>
          <a:p>
            <a:pPr>
              <a:defRPr/>
            </a:pPr>
            <a:fld id="{0B6606E9-B979-8047-A4EE-583AA4A8434D}" type="datetimeFigureOut">
              <a:rPr lang="el-GR"/>
              <a:pPr>
                <a:defRPr/>
              </a:pPr>
              <a:t>10/10/2023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31142901-C6AC-AD4B-B5AA-6E304187C7C6}" type="slidenum">
              <a:rPr lang="el-GR"/>
              <a:pPr>
                <a:defRPr/>
              </a:pPr>
              <a:t>‹#›</a:t>
            </a:fld>
            <a:endParaRPr lang="el-GR"/>
          </a:p>
        </p:txBody>
      </p:sp>
    </p:spTree>
    <p:extLst>
      <p:ext uri="{BB962C8B-B14F-4D97-AF65-F5344CB8AC3E}">
        <p14:creationId xmlns:p14="http://schemas.microsoft.com/office/powerpoint/2010/main" val="207267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με υπότιτλου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l-GR" dirty="0"/>
          </a:p>
        </p:txBody>
      </p:sp>
      <p:sp>
        <p:nvSpPr>
          <p:cNvPr id="3" name="2 - Θέση κειμένου"/>
          <p:cNvSpPr>
            <a:spLocks noGrp="1"/>
          </p:cNvSpPr>
          <p:nvPr>
            <p:ph type="body" idx="1"/>
          </p:nvPr>
        </p:nvSpPr>
        <p:spPr>
          <a:xfrm>
            <a:off x="457202" y="1662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2" y="2301875"/>
            <a:ext cx="4040188" cy="3951288"/>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4 - Θέση κειμένου"/>
          <p:cNvSpPr>
            <a:spLocks noGrp="1"/>
          </p:cNvSpPr>
          <p:nvPr>
            <p:ph type="body" sz="quarter" idx="3"/>
          </p:nvPr>
        </p:nvSpPr>
        <p:spPr>
          <a:xfrm>
            <a:off x="4645027" y="1662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7" y="2301875"/>
            <a:ext cx="4041775" cy="3951288"/>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3 - Θέση ημερομηνίας"/>
          <p:cNvSpPr>
            <a:spLocks noGrp="1"/>
          </p:cNvSpPr>
          <p:nvPr>
            <p:ph type="dt" sz="half" idx="10"/>
          </p:nvPr>
        </p:nvSpPr>
        <p:spPr/>
        <p:txBody>
          <a:bodyPr/>
          <a:lstStyle>
            <a:lvl1pPr>
              <a:defRPr/>
            </a:lvl1pPr>
          </a:lstStyle>
          <a:p>
            <a:pPr>
              <a:defRPr/>
            </a:pPr>
            <a:fld id="{9D0134BE-2991-B440-B535-65AA45E41C0C}" type="datetimeFigureOut">
              <a:rPr lang="el-GR"/>
              <a:pPr>
                <a:defRPr/>
              </a:pPr>
              <a:t>10/10/2023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pPr>
              <a:defRPr/>
            </a:pPr>
            <a:fld id="{3418CCA7-4880-5649-A708-3CD5F8C25226}" type="slidenum">
              <a:rPr lang="el-GR"/>
              <a:pPr>
                <a:defRPr/>
              </a:pPr>
              <a:t>‹#›</a:t>
            </a:fld>
            <a:endParaRPr lang="el-GR"/>
          </a:p>
        </p:txBody>
      </p:sp>
    </p:spTree>
    <p:extLst>
      <p:ext uri="{BB962C8B-B14F-4D97-AF65-F5344CB8AC3E}">
        <p14:creationId xmlns:p14="http://schemas.microsoft.com/office/powerpoint/2010/main" val="178525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DA320D38-27E1-AF4A-85D5-93B84683A1DE}" type="datetimeFigureOut">
              <a:rPr lang="el-GR"/>
              <a:pPr>
                <a:defRPr/>
              </a:pPr>
              <a:t>10/10/2023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pPr>
              <a:defRPr/>
            </a:pPr>
            <a:fld id="{8AAAB379-5BD1-AA4F-9652-BBA9C760C921}" type="slidenum">
              <a:rPr lang="el-GR"/>
              <a:pPr>
                <a:defRPr/>
              </a:pPr>
              <a:t>‹#›</a:t>
            </a:fld>
            <a:endParaRPr lang="el-GR"/>
          </a:p>
        </p:txBody>
      </p:sp>
    </p:spTree>
    <p:extLst>
      <p:ext uri="{BB962C8B-B14F-4D97-AF65-F5344CB8AC3E}">
        <p14:creationId xmlns:p14="http://schemas.microsoft.com/office/powerpoint/2010/main" val="43897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90974D3D-3BD8-CA41-9240-20E6AAA7BF04}" type="datetimeFigureOut">
              <a:rPr lang="el-GR"/>
              <a:pPr>
                <a:defRPr/>
              </a:pPr>
              <a:t>10/10/2023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7C15BEFF-1ADC-B748-B4BE-64C35945F9E1}" type="slidenum">
              <a:rPr lang="el-GR"/>
              <a:pPr>
                <a:defRPr/>
              </a:pPr>
              <a:t>‹#›</a:t>
            </a:fld>
            <a:endParaRPr lang="el-GR"/>
          </a:p>
        </p:txBody>
      </p:sp>
    </p:spTree>
    <p:extLst>
      <p:ext uri="{BB962C8B-B14F-4D97-AF65-F5344CB8AC3E}">
        <p14:creationId xmlns:p14="http://schemas.microsoft.com/office/powerpoint/2010/main" val="318106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Ερωτήσεις - Τέλος">
    <p:spTree>
      <p:nvGrpSpPr>
        <p:cNvPr id="1" name=""/>
        <p:cNvGrpSpPr/>
        <p:nvPr/>
      </p:nvGrpSpPr>
      <p:grpSpPr>
        <a:xfrm>
          <a:off x="0" y="0"/>
          <a:ext cx="0" cy="0"/>
          <a:chOff x="0" y="0"/>
          <a:chExt cx="0" cy="0"/>
        </a:xfrm>
      </p:grpSpPr>
      <p:pic>
        <p:nvPicPr>
          <p:cNvPr id="2" name="Picture 1" descr="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990600"/>
            <a:ext cx="31623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8 - TextBox"/>
          <p:cNvSpPr txBox="1"/>
          <p:nvPr/>
        </p:nvSpPr>
        <p:spPr>
          <a:xfrm>
            <a:off x="698500" y="393700"/>
            <a:ext cx="2489200" cy="584200"/>
          </a:xfrm>
          <a:prstGeom prst="rect">
            <a:avLst/>
          </a:prstGeom>
          <a:noFill/>
        </p:spPr>
        <p:txBody>
          <a:bodyPr wrap="none">
            <a:spAutoFit/>
          </a:bodyPr>
          <a:lstStyle>
            <a:lvl1pPr eaLnBrk="0" hangingPunct="0">
              <a:defRPr sz="2000">
                <a:solidFill>
                  <a:schemeClr val="tx1"/>
                </a:solidFill>
                <a:latin typeface="Arial" charset="0"/>
                <a:ea typeface="ＭＳ Ｐゴシック"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defRPr/>
            </a:pPr>
            <a:r>
              <a:rPr lang="el-GR" sz="3200" b="1">
                <a:solidFill>
                  <a:srgbClr val="000000"/>
                </a:solidFill>
              </a:rPr>
              <a:t>ΕΡΩΤΗΣΕΙΣ</a:t>
            </a:r>
            <a:endParaRPr lang="el-GR" sz="2400">
              <a:solidFill>
                <a:srgbClr val="000000"/>
              </a:solidFill>
            </a:endParaRPr>
          </a:p>
        </p:txBody>
      </p:sp>
      <p:sp>
        <p:nvSpPr>
          <p:cNvPr id="4" name="7 - Θέση ημερομηνίας"/>
          <p:cNvSpPr>
            <a:spLocks noGrp="1"/>
          </p:cNvSpPr>
          <p:nvPr>
            <p:ph type="dt" sz="half" idx="10"/>
          </p:nvPr>
        </p:nvSpPr>
        <p:spPr/>
        <p:txBody>
          <a:bodyPr/>
          <a:lstStyle>
            <a:lvl1pPr>
              <a:defRPr/>
            </a:lvl1pPr>
          </a:lstStyle>
          <a:p>
            <a:pPr>
              <a:defRPr/>
            </a:pPr>
            <a:fld id="{C026305E-5FA5-7342-B909-D2D161C82906}" type="datetimeFigureOut">
              <a:rPr lang="el-GR"/>
              <a:pPr>
                <a:defRPr/>
              </a:pPr>
              <a:t>10/10/2023</a:t>
            </a:fld>
            <a:endParaRPr lang="el-GR"/>
          </a:p>
        </p:txBody>
      </p:sp>
      <p:sp>
        <p:nvSpPr>
          <p:cNvPr id="5" name="8 - Θέση αριθμού διαφάνειας"/>
          <p:cNvSpPr>
            <a:spLocks noGrp="1"/>
          </p:cNvSpPr>
          <p:nvPr>
            <p:ph type="sldNum" sz="quarter" idx="11"/>
          </p:nvPr>
        </p:nvSpPr>
        <p:spPr/>
        <p:txBody>
          <a:bodyPr/>
          <a:lstStyle>
            <a:lvl1pPr>
              <a:defRPr/>
            </a:lvl1pPr>
          </a:lstStyle>
          <a:p>
            <a:pPr>
              <a:defRPr/>
            </a:pPr>
            <a:fld id="{A0F78A7F-B0FD-FA47-A156-5AC12B1A4982}" type="slidenum">
              <a:rPr lang="el-GR"/>
              <a:pPr>
                <a:defRPr/>
              </a:pPr>
              <a:t>‹#›</a:t>
            </a:fld>
            <a:endParaRPr lang="el-GR"/>
          </a:p>
        </p:txBody>
      </p:sp>
      <p:sp>
        <p:nvSpPr>
          <p:cNvPr id="6" name="9 - Θέση υποσέλιδου"/>
          <p:cNvSpPr>
            <a:spLocks noGrp="1"/>
          </p:cNvSpPr>
          <p:nvPr>
            <p:ph type="ftr" sz="quarter" idx="12"/>
          </p:nvPr>
        </p:nvSpPr>
        <p:spPr/>
        <p:txBody>
          <a:bodyPr/>
          <a:lstStyle>
            <a:lvl1pPr>
              <a:defRPr/>
            </a:lvl1pPr>
          </a:lstStyle>
          <a:p>
            <a:pPr>
              <a:defRPr/>
            </a:pPr>
            <a:endParaRPr lang="el-GR">
              <a:solidFill>
                <a:prstClr val="black">
                  <a:tint val="75000"/>
                </a:prstClr>
              </a:solidFill>
            </a:endParaRPr>
          </a:p>
        </p:txBody>
      </p:sp>
    </p:spTree>
    <p:extLst>
      <p:ext uri="{BB962C8B-B14F-4D97-AF65-F5344CB8AC3E}">
        <p14:creationId xmlns:p14="http://schemas.microsoft.com/office/powerpoint/2010/main" val="27335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l-GR" dirty="0"/>
              <a:t>1ο επίπεδο κειμένου (</a:t>
            </a:r>
            <a:r>
              <a:rPr lang="en-US" dirty="0"/>
              <a:t>Cambria  font - </a:t>
            </a:r>
            <a:r>
              <a:rPr lang="el-GR" dirty="0"/>
              <a:t>20</a:t>
            </a:r>
            <a:r>
              <a:rPr lang="en-US" dirty="0"/>
              <a:t>pt)</a:t>
            </a:r>
          </a:p>
          <a:p>
            <a:pPr lvl="1"/>
            <a:r>
              <a:rPr lang="el-GR" dirty="0"/>
              <a:t>2ο επίπεδο</a:t>
            </a:r>
            <a:r>
              <a:rPr lang="en-US" dirty="0"/>
              <a:t> (18pt)</a:t>
            </a:r>
          </a:p>
          <a:p>
            <a:pPr lvl="2"/>
            <a:r>
              <a:rPr lang="en-US" dirty="0"/>
              <a:t>Third level (16pt)</a:t>
            </a:r>
          </a:p>
          <a:p>
            <a:pPr lvl="3"/>
            <a:r>
              <a:rPr lang="en-US" dirty="0"/>
              <a:t>Fourth level</a:t>
            </a:r>
          </a:p>
          <a:p>
            <a:pPr lvl="4"/>
            <a:r>
              <a:rPr lang="en-US" dirty="0"/>
              <a:t>Fifth level</a:t>
            </a:r>
          </a:p>
        </p:txBody>
      </p:sp>
      <p:sp>
        <p:nvSpPr>
          <p:cNvPr id="4" name="Title 3"/>
          <p:cNvSpPr>
            <a:spLocks noGrp="1"/>
          </p:cNvSpPr>
          <p:nvPr>
            <p:ph type="title"/>
          </p:nvPr>
        </p:nvSpPr>
        <p:spPr/>
        <p:txBody>
          <a:bodyPr/>
          <a:lstStyle>
            <a:lvl1pPr algn="l" rtl="0" eaLnBrk="1" fontAlgn="base" hangingPunct="1">
              <a:spcBef>
                <a:spcPct val="0"/>
              </a:spcBef>
              <a:spcAft>
                <a:spcPct val="0"/>
              </a:spcAft>
              <a:defRPr lang="el-GR" sz="2100" b="1" kern="1200" dirty="0">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a:t>Click to edit Master title style</a:t>
            </a:r>
            <a:endParaRPr lang="el-GR" dirty="0"/>
          </a:p>
        </p:txBody>
      </p:sp>
      <p:sp>
        <p:nvSpPr>
          <p:cNvPr id="6" name="Line 3"/>
          <p:cNvSpPr>
            <a:spLocks noChangeShapeType="1"/>
          </p:cNvSpPr>
          <p:nvPr userDrawn="1"/>
        </p:nvSpPr>
        <p:spPr bwMode="auto">
          <a:xfrm>
            <a:off x="328614" y="1189697"/>
            <a:ext cx="8299450" cy="0"/>
          </a:xfrm>
          <a:prstGeom prst="line">
            <a:avLst/>
          </a:prstGeom>
          <a:ln>
            <a:solidFill>
              <a:schemeClr val="tx2">
                <a:lumMod val="75000"/>
              </a:schemeClr>
            </a:solidFill>
            <a:headEnd type="none" w="sm" len="sm"/>
            <a:tailEnd type="none" w="sm" len="sm"/>
          </a:ln>
        </p:spPr>
        <p:style>
          <a:lnRef idx="2">
            <a:schemeClr val="accent1"/>
          </a:lnRef>
          <a:fillRef idx="0">
            <a:schemeClr val="accent1"/>
          </a:fillRef>
          <a:effectRef idx="1">
            <a:schemeClr val="accent1"/>
          </a:effectRef>
          <a:fontRef idx="minor">
            <a:schemeClr val="tx1"/>
          </a:fontRef>
        </p:style>
        <p:txBody>
          <a:bodyPr/>
          <a:lstStyle/>
          <a:p>
            <a:endParaRPr lang="el-GR" sz="1350" dirty="0">
              <a:latin typeface="Arial" pitchFamily="34" charset="0"/>
            </a:endParaRPr>
          </a:p>
        </p:txBody>
      </p:sp>
      <p:sp>
        <p:nvSpPr>
          <p:cNvPr id="8" name="Rectangle 5">
            <a:extLst>
              <a:ext uri="{FF2B5EF4-FFF2-40B4-BE49-F238E27FC236}">
                <a16:creationId xmlns:a16="http://schemas.microsoft.com/office/drawing/2014/main" id="{F0DB922A-C7EC-4470-8160-86A73C2EBF3F}"/>
              </a:ext>
            </a:extLst>
          </p:cNvPr>
          <p:cNvSpPr>
            <a:spLocks noChangeArrowheads="1"/>
          </p:cNvSpPr>
          <p:nvPr userDrawn="1"/>
        </p:nvSpPr>
        <p:spPr bwMode="auto">
          <a:xfrm>
            <a:off x="7932738" y="2"/>
            <a:ext cx="1211262" cy="530915"/>
          </a:xfrm>
          <a:prstGeom prst="rect">
            <a:avLst/>
          </a:prstGeom>
          <a:noFill/>
          <a:ln w="12700" cap="sq">
            <a:noFill/>
            <a:miter lim="800000"/>
            <a:headEnd type="none" w="sm" len="sm"/>
            <a:tailEnd type="none" w="sm" len="sm"/>
          </a:ln>
        </p:spPr>
        <p:txBody>
          <a:bodyPr>
            <a:spAutoFit/>
          </a:bodyPr>
          <a:lstStyle/>
          <a:p>
            <a:pPr eaLnBrk="0" hangingPunct="0">
              <a:defRPr/>
            </a:pPr>
            <a:r>
              <a:rPr kumimoji="1" lang="en-US" sz="2100" dirty="0">
                <a:solidFill>
                  <a:srgbClr val="0061B2">
                    <a:lumMod val="75000"/>
                  </a:srgbClr>
                </a:solidFill>
                <a:latin typeface="Georgia" pitchFamily="18" charset="0"/>
              </a:rPr>
              <a:t>A Q S</a:t>
            </a:r>
          </a:p>
          <a:p>
            <a:pPr eaLnBrk="0" hangingPunct="0">
              <a:defRPr/>
            </a:pPr>
            <a:r>
              <a:rPr kumimoji="1" lang="en-US" sz="375" dirty="0">
                <a:solidFill>
                  <a:srgbClr val="0061B2">
                    <a:lumMod val="75000"/>
                  </a:srgbClr>
                </a:solidFill>
                <a:latin typeface="Georgia" pitchFamily="18" charset="0"/>
              </a:rPr>
              <a:t>Advanced Quality Services Ltd.</a:t>
            </a:r>
            <a:endParaRPr kumimoji="1" lang="el-GR" sz="375" dirty="0">
              <a:solidFill>
                <a:srgbClr val="0061B2">
                  <a:lumMod val="75000"/>
                </a:srgbClr>
              </a:solidFill>
              <a:latin typeface="Georgia" pitchFamily="18" charset="0"/>
            </a:endParaRPr>
          </a:p>
          <a:p>
            <a:pPr eaLnBrk="0" hangingPunct="0">
              <a:defRPr/>
            </a:pPr>
            <a:r>
              <a:rPr kumimoji="1" lang="el-GR" sz="375" dirty="0">
                <a:solidFill>
                  <a:srgbClr val="0061B2">
                    <a:lumMod val="75000"/>
                  </a:srgbClr>
                </a:solidFill>
                <a:latin typeface="Georgia" pitchFamily="18" charset="0"/>
              </a:rPr>
              <a:t>ΣΥΜΒΟΥΛΟΙ ΕΠΙΧΕΙΡΗΣΕΩΝ</a:t>
            </a:r>
          </a:p>
        </p:txBody>
      </p:sp>
    </p:spTree>
    <p:extLst>
      <p:ext uri="{BB962C8B-B14F-4D97-AF65-F5344CB8AC3E}">
        <p14:creationId xmlns:p14="http://schemas.microsoft.com/office/powerpoint/2010/main" val="351867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330200"/>
            <a:ext cx="664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dirty="0" err="1"/>
              <a:t>Kλικ</a:t>
            </a:r>
            <a:r>
              <a:rPr lang="el-GR" dirty="0"/>
              <a:t>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E4DBF486-4904-C94A-AE78-1282D8A7A586}" type="datetimeFigureOut">
              <a:rPr lang="el-GR">
                <a:ea typeface="ＭＳ Ｐゴシック" charset="0"/>
              </a:rPr>
              <a:pPr>
                <a:defRPr/>
              </a:pPr>
              <a:t>10/10/2023</a:t>
            </a:fld>
            <a:endParaRPr lang="el-GR">
              <a:ea typeface="ＭＳ Ｐゴシック" charset="0"/>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AD63C96F-4ECB-8743-A849-B27148994058}" type="slidenum">
              <a:rPr lang="el-GR">
                <a:ea typeface="ＭＳ Ｐゴシック" charset="0"/>
              </a:rPr>
              <a:pPr>
                <a:defRPr/>
              </a:pPr>
              <a:t>‹#›</a:t>
            </a:fld>
            <a:endParaRPr lang="el-GR">
              <a:ea typeface="ＭＳ Ｐゴシック" charset="0"/>
            </a:endParaRPr>
          </a:p>
        </p:txBody>
      </p:sp>
      <p:sp>
        <p:nvSpPr>
          <p:cNvPr id="1031" name="Rectangle 5"/>
          <p:cNvSpPr>
            <a:spLocks noChangeArrowheads="1"/>
          </p:cNvSpPr>
          <p:nvPr/>
        </p:nvSpPr>
        <p:spPr bwMode="auto">
          <a:xfrm>
            <a:off x="7932738" y="0"/>
            <a:ext cx="12112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kumimoji="1" lang="en-US" sz="2800">
                <a:solidFill>
                  <a:srgbClr val="004986"/>
                </a:solidFill>
                <a:latin typeface="Georgia" charset="0"/>
                <a:ea typeface="ＭＳ Ｐゴシック" charset="0"/>
              </a:rPr>
              <a:t>A Q S</a:t>
            </a:r>
          </a:p>
          <a:p>
            <a:pPr eaLnBrk="0" hangingPunct="0"/>
            <a:r>
              <a:rPr kumimoji="1" lang="en-US" sz="500">
                <a:solidFill>
                  <a:srgbClr val="004986"/>
                </a:solidFill>
                <a:latin typeface="Georgia" charset="0"/>
                <a:ea typeface="ＭＳ Ｐゴシック" charset="0"/>
              </a:rPr>
              <a:t>Advanced Quality Services  Ltd.</a:t>
            </a:r>
            <a:endParaRPr kumimoji="1" lang="el-GR" sz="500">
              <a:solidFill>
                <a:srgbClr val="004986"/>
              </a:solidFill>
              <a:latin typeface="Georgia" charset="0"/>
              <a:ea typeface="ＭＳ Ｐゴシック" charset="0"/>
            </a:endParaRPr>
          </a:p>
          <a:p>
            <a:pPr eaLnBrk="0" hangingPunct="0"/>
            <a:r>
              <a:rPr kumimoji="1" lang="el-GR" sz="500">
                <a:solidFill>
                  <a:srgbClr val="004986"/>
                </a:solidFill>
                <a:latin typeface="Georgia" charset="0"/>
                <a:ea typeface="ＭＳ Ｐゴシック" charset="0"/>
              </a:rPr>
              <a:t>ΣΥΜΒΟΥΛΟΙ  ΕΠΙΧΕΙΡΗΣΕΩΝ</a:t>
            </a:r>
          </a:p>
        </p:txBody>
      </p:sp>
      <p:pic>
        <p:nvPicPr>
          <p:cNvPr id="2" name="Εικόνα 1">
            <a:extLst>
              <a:ext uri="{FF2B5EF4-FFF2-40B4-BE49-F238E27FC236}">
                <a16:creationId xmlns:a16="http://schemas.microsoft.com/office/drawing/2014/main" id="{2E215926-B628-BB2A-303F-39F590E544D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3390" r="23145"/>
          <a:stretch/>
        </p:blipFill>
        <p:spPr>
          <a:xfrm>
            <a:off x="0" y="6146527"/>
            <a:ext cx="666618" cy="6926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Lst>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jpeg"/><Relationship Id="rId12" Type="http://schemas.openxmlformats.org/officeDocument/2006/relationships/image" Target="../media/image144.jpeg"/><Relationship Id="rId2" Type="http://schemas.openxmlformats.org/officeDocument/2006/relationships/notesSlide" Target="../notesSlides/notesSlide22.xml"/><Relationship Id="rId16"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jpe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customXml" Target="../ink/ink2.xml"/><Relationship Id="rId4" Type="http://schemas.openxmlformats.org/officeDocument/2006/relationships/image" Target="../media/image1900.png"/></Relationships>
</file>

<file path=ppt/slides/_rels/slide5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1.png"/><Relationship Id="rId26" Type="http://schemas.openxmlformats.org/officeDocument/2006/relationships/image" Target="../media/image28.jpeg"/><Relationship Id="rId39" Type="http://schemas.openxmlformats.org/officeDocument/2006/relationships/image" Target="../media/image41.jpe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jpe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4.png"/><Relationship Id="rId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jpeg"/><Relationship Id="rId54" Type="http://schemas.openxmlformats.org/officeDocument/2006/relationships/image" Target="../media/image56.png"/><Relationship Id="rId6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image" Target="../media/image17.png"/><Relationship Id="rId24" Type="http://schemas.openxmlformats.org/officeDocument/2006/relationships/image" Target="../media/image26.jpeg"/><Relationship Id="rId32" Type="http://schemas.openxmlformats.org/officeDocument/2006/relationships/image" Target="../media/image34.png"/><Relationship Id="rId37" Type="http://schemas.openxmlformats.org/officeDocument/2006/relationships/image" Target="../media/image39.jpeg"/><Relationship Id="rId40" Type="http://schemas.openxmlformats.org/officeDocument/2006/relationships/image" Target="../media/image42.jpe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image" Target="../media/image14.jpeg"/><Relationship Id="rId15" Type="http://schemas.openxmlformats.org/officeDocument/2006/relationships/oleObject" Target="../embeddings/oleObject5.bin"/><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jpeg"/><Relationship Id="rId57" Type="http://schemas.openxmlformats.org/officeDocument/2006/relationships/image" Target="../media/image59.png"/><Relationship Id="rId61" Type="http://schemas.openxmlformats.org/officeDocument/2006/relationships/image" Target="../media/image62.png"/><Relationship Id="rId10" Type="http://schemas.openxmlformats.org/officeDocument/2006/relationships/oleObject" Target="../embeddings/oleObject3.bin"/><Relationship Id="rId19" Type="http://schemas.openxmlformats.org/officeDocument/2006/relationships/oleObject" Target="../embeddings/oleObject7.bin"/><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oleObject" Target="../embeddings/oleObject8.bin"/><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19.wmf"/><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jpeg"/><Relationship Id="rId43" Type="http://schemas.openxmlformats.org/officeDocument/2006/relationships/image" Target="../media/image45.jpeg"/><Relationship Id="rId48" Type="http://schemas.openxmlformats.org/officeDocument/2006/relationships/image" Target="../media/image50.jpeg"/><Relationship Id="rId56" Type="http://schemas.openxmlformats.org/officeDocument/2006/relationships/image" Target="../media/image58.png"/><Relationship Id="rId64" Type="http://schemas.openxmlformats.org/officeDocument/2006/relationships/image" Target="../media/image65.png"/><Relationship Id="rId8" Type="http://schemas.openxmlformats.org/officeDocument/2006/relationships/oleObject" Target="../embeddings/oleObject2.bin"/><Relationship Id="rId51" Type="http://schemas.openxmlformats.org/officeDocument/2006/relationships/image" Target="../media/image53.png"/><Relationship Id="rId3" Type="http://schemas.openxmlformats.org/officeDocument/2006/relationships/image" Target="../media/image12.jpeg"/><Relationship Id="rId12" Type="http://schemas.openxmlformats.org/officeDocument/2006/relationships/oleObject" Target="../embeddings/oleObject4.bin"/><Relationship Id="rId17" Type="http://schemas.openxmlformats.org/officeDocument/2006/relationships/oleObject" Target="../embeddings/oleObject6.bin"/><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jpeg"/><Relationship Id="rId46" Type="http://schemas.openxmlformats.org/officeDocument/2006/relationships/image" Target="../media/image48.png"/><Relationship Id="rId59" Type="http://schemas.openxmlformats.org/officeDocument/2006/relationships/image" Target="../media/image6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9.wmf"/><Relationship Id="rId18" Type="http://schemas.openxmlformats.org/officeDocument/2006/relationships/oleObject" Target="../embeddings/oleObject13.bin"/><Relationship Id="rId26" Type="http://schemas.openxmlformats.org/officeDocument/2006/relationships/image" Target="../media/image75.jpeg"/><Relationship Id="rId39" Type="http://schemas.openxmlformats.org/officeDocument/2006/relationships/image" Target="../media/image87.png"/><Relationship Id="rId21" Type="http://schemas.openxmlformats.org/officeDocument/2006/relationships/image" Target="../media/image29.png"/><Relationship Id="rId34" Type="http://schemas.openxmlformats.org/officeDocument/2006/relationships/image" Target="../media/image82.png"/><Relationship Id="rId42" Type="http://schemas.openxmlformats.org/officeDocument/2006/relationships/image" Target="../media/image90.png"/><Relationship Id="rId47" Type="http://schemas.openxmlformats.org/officeDocument/2006/relationships/image" Target="../media/image95.png"/><Relationship Id="rId50" Type="http://schemas.openxmlformats.org/officeDocument/2006/relationships/image" Target="../media/image98.png"/><Relationship Id="rId55" Type="http://schemas.openxmlformats.org/officeDocument/2006/relationships/image" Target="../media/image103.png"/><Relationship Id="rId63" Type="http://schemas.openxmlformats.org/officeDocument/2006/relationships/image" Target="../media/image110.png"/><Relationship Id="rId7" Type="http://schemas.openxmlformats.org/officeDocument/2006/relationships/oleObject" Target="../embeddings/oleObject9.bin"/><Relationship Id="rId2" Type="http://schemas.openxmlformats.org/officeDocument/2006/relationships/notesSlide" Target="../notesSlides/notesSlide6.xml"/><Relationship Id="rId16" Type="http://schemas.openxmlformats.org/officeDocument/2006/relationships/image" Target="../media/image71.png"/><Relationship Id="rId20" Type="http://schemas.openxmlformats.org/officeDocument/2006/relationships/image" Target="../media/image23.png"/><Relationship Id="rId29" Type="http://schemas.openxmlformats.org/officeDocument/2006/relationships/image" Target="../media/image78.jpe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69.png"/><Relationship Id="rId11" Type="http://schemas.openxmlformats.org/officeDocument/2006/relationships/oleObject" Target="../embeddings/oleObject11.bin"/><Relationship Id="rId24" Type="http://schemas.openxmlformats.org/officeDocument/2006/relationships/image" Target="../media/image73.png"/><Relationship Id="rId32" Type="http://schemas.openxmlformats.org/officeDocument/2006/relationships/image" Target="../media/image80.png"/><Relationship Id="rId37" Type="http://schemas.openxmlformats.org/officeDocument/2006/relationships/image" Target="../media/image85.png"/><Relationship Id="rId40" Type="http://schemas.openxmlformats.org/officeDocument/2006/relationships/image" Target="../media/image88.png"/><Relationship Id="rId45" Type="http://schemas.openxmlformats.org/officeDocument/2006/relationships/image" Target="../media/image93.png"/><Relationship Id="rId53" Type="http://schemas.openxmlformats.org/officeDocument/2006/relationships/image" Target="../media/image101.png"/><Relationship Id="rId58" Type="http://schemas.openxmlformats.org/officeDocument/2006/relationships/image" Target="../media/image105.png"/><Relationship Id="rId66" Type="http://schemas.openxmlformats.org/officeDocument/2006/relationships/image" Target="../media/image113.png"/><Relationship Id="rId5" Type="http://schemas.openxmlformats.org/officeDocument/2006/relationships/image" Target="../media/image68.jpeg"/><Relationship Id="rId15" Type="http://schemas.openxmlformats.org/officeDocument/2006/relationships/image" Target="../media/image20.png"/><Relationship Id="rId23" Type="http://schemas.openxmlformats.org/officeDocument/2006/relationships/image" Target="../media/image33.png"/><Relationship Id="rId28" Type="http://schemas.openxmlformats.org/officeDocument/2006/relationships/image" Target="../media/image77.pn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4.jpeg"/><Relationship Id="rId61" Type="http://schemas.openxmlformats.org/officeDocument/2006/relationships/image" Target="../media/image108.png"/><Relationship Id="rId10" Type="http://schemas.openxmlformats.org/officeDocument/2006/relationships/image" Target="../media/image62.png"/><Relationship Id="rId19" Type="http://schemas.openxmlformats.org/officeDocument/2006/relationships/image" Target="../media/image21.png"/><Relationship Id="rId31" Type="http://schemas.openxmlformats.org/officeDocument/2006/relationships/image" Target="../media/image48.pn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7.png"/><Relationship Id="rId65" Type="http://schemas.openxmlformats.org/officeDocument/2006/relationships/image" Target="../media/image112.png"/><Relationship Id="rId4" Type="http://schemas.openxmlformats.org/officeDocument/2006/relationships/image" Target="../media/image67.png"/><Relationship Id="rId9" Type="http://schemas.openxmlformats.org/officeDocument/2006/relationships/oleObject" Target="../embeddings/oleObject10.bin"/><Relationship Id="rId14" Type="http://schemas.openxmlformats.org/officeDocument/2006/relationships/oleObject" Target="../embeddings/oleObject12.bin"/><Relationship Id="rId22" Type="http://schemas.openxmlformats.org/officeDocument/2006/relationships/image" Target="../media/image30.png"/><Relationship Id="rId27" Type="http://schemas.openxmlformats.org/officeDocument/2006/relationships/image" Target="../media/image76.png"/><Relationship Id="rId30" Type="http://schemas.openxmlformats.org/officeDocument/2006/relationships/image" Target="../media/image79.jpeg"/><Relationship Id="rId35" Type="http://schemas.openxmlformats.org/officeDocument/2006/relationships/image" Target="../media/image83.png"/><Relationship Id="rId43" Type="http://schemas.openxmlformats.org/officeDocument/2006/relationships/image" Target="../media/image91.png"/><Relationship Id="rId48" Type="http://schemas.openxmlformats.org/officeDocument/2006/relationships/image" Target="../media/image96.png"/><Relationship Id="rId56" Type="http://schemas.openxmlformats.org/officeDocument/2006/relationships/image" Target="../media/image39.jpeg"/><Relationship Id="rId64" Type="http://schemas.openxmlformats.org/officeDocument/2006/relationships/image" Target="../media/image111.png"/><Relationship Id="rId8" Type="http://schemas.openxmlformats.org/officeDocument/2006/relationships/image" Target="../media/image70.png"/><Relationship Id="rId51" Type="http://schemas.openxmlformats.org/officeDocument/2006/relationships/image" Target="../media/image99.png"/><Relationship Id="rId3" Type="http://schemas.openxmlformats.org/officeDocument/2006/relationships/image" Target="../media/image66.png"/><Relationship Id="rId12" Type="http://schemas.openxmlformats.org/officeDocument/2006/relationships/image" Target="../media/image17.png"/><Relationship Id="rId17" Type="http://schemas.openxmlformats.org/officeDocument/2006/relationships/image" Target="../media/image72.png"/><Relationship Id="rId25" Type="http://schemas.openxmlformats.org/officeDocument/2006/relationships/image" Target="../media/image74.jpeg"/><Relationship Id="rId33" Type="http://schemas.openxmlformats.org/officeDocument/2006/relationships/image" Target="../media/image81.png"/><Relationship Id="rId38" Type="http://schemas.openxmlformats.org/officeDocument/2006/relationships/image" Target="../media/image86.png"/><Relationship Id="rId46" Type="http://schemas.openxmlformats.org/officeDocument/2006/relationships/image" Target="../media/image94.png"/><Relationship Id="rId59" Type="http://schemas.openxmlformats.org/officeDocument/2006/relationships/image" Target="../media/image106.png"/></Relationships>
</file>

<file path=ppt/slides/_rels/slide8.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jpeg"/><Relationship Id="rId12" Type="http://schemas.openxmlformats.org/officeDocument/2006/relationships/image" Target="../media/image123.png"/><Relationship Id="rId17" Type="http://schemas.openxmlformats.org/officeDocument/2006/relationships/image" Target="../media/image128.png"/><Relationship Id="rId2" Type="http://schemas.openxmlformats.org/officeDocument/2006/relationships/notesSlide" Target="../notesSlides/notesSlide7.xml"/><Relationship Id="rId16"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jpeg"/><Relationship Id="rId14" Type="http://schemas.openxmlformats.org/officeDocument/2006/relationships/image" Target="../media/image1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ctrTitle"/>
          </p:nvPr>
        </p:nvSpPr>
        <p:spPr>
          <a:xfrm>
            <a:off x="179388" y="360363"/>
            <a:ext cx="8785225" cy="1470025"/>
          </a:xfrm>
        </p:spPr>
        <p:txBody>
          <a:bodyPr/>
          <a:lstStyle/>
          <a:p>
            <a:r>
              <a:rPr lang="el-GR" noProof="1">
                <a:latin typeface="Arial" charset="0"/>
                <a:cs typeface="Arial" charset="0"/>
              </a:rPr>
              <a:t>ΠΑΡΟΥΣΙΑΣΗ ΤΗΣ ΕΤΑΙΡΕΙΑΣ</a:t>
            </a:r>
          </a:p>
        </p:txBody>
      </p:sp>
      <p:sp>
        <p:nvSpPr>
          <p:cNvPr id="22531" name="Rectangle 10"/>
          <p:cNvSpPr>
            <a:spLocks noGrp="1" noChangeArrowheads="1"/>
          </p:cNvSpPr>
          <p:nvPr>
            <p:ph type="subTitle" idx="1"/>
          </p:nvPr>
        </p:nvSpPr>
        <p:spPr>
          <a:xfrm>
            <a:off x="900113" y="1800225"/>
            <a:ext cx="7234237" cy="1752600"/>
          </a:xfrm>
        </p:spPr>
        <p:txBody>
          <a:bodyPr/>
          <a:lstStyle/>
          <a:p>
            <a:r>
              <a:rPr lang="en-US" noProof="1">
                <a:latin typeface="Arial" charset="0"/>
                <a:cs typeface="Arial" charset="0"/>
              </a:rPr>
              <a:t>ADVANCED QUALITY SERVICES LTD</a:t>
            </a:r>
          </a:p>
        </p:txBody>
      </p:sp>
      <p:pic>
        <p:nvPicPr>
          <p:cNvPr id="2" name="Εικόνα 1">
            <a:extLst>
              <a:ext uri="{FF2B5EF4-FFF2-40B4-BE49-F238E27FC236}">
                <a16:creationId xmlns:a16="http://schemas.microsoft.com/office/drawing/2014/main" id="{6BFFB0A5-62DC-689E-FAB4-E0BB97E2D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90" r="23145"/>
          <a:stretch/>
        </p:blipFill>
        <p:spPr>
          <a:xfrm>
            <a:off x="107504" y="5301208"/>
            <a:ext cx="1368152" cy="14216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B7D56B-8538-4C9F-C3F4-80F3B724EA3C}"/>
              </a:ext>
            </a:extLst>
          </p:cNvPr>
          <p:cNvSpPr>
            <a:spLocks noGrp="1"/>
          </p:cNvSpPr>
          <p:nvPr>
            <p:ph type="title"/>
          </p:nvPr>
        </p:nvSpPr>
        <p:spPr>
          <a:xfrm>
            <a:off x="107504" y="142528"/>
            <a:ext cx="8579296" cy="838200"/>
          </a:xfrm>
        </p:spPr>
        <p:txBody>
          <a:bodyPr/>
          <a:lstStyle/>
          <a:p>
            <a:r>
              <a:rPr lang="el-GR" sz="2200" i="1" dirty="0"/>
              <a:t>ΜΕΘΟΔΟΛΟΓΙΑ ΑΝΑΣΧΕΔΙΑΣΜΟΥ</a:t>
            </a:r>
            <a:r>
              <a:rPr lang="en-US" sz="2200" i="1" dirty="0"/>
              <a:t> </a:t>
            </a:r>
            <a:r>
              <a:rPr lang="el-GR" sz="2200" i="1" dirty="0"/>
              <a:t>ΕΠΙΧΕΙΡΗΣΕΩΝ ΜΕ </a:t>
            </a:r>
            <a:r>
              <a:rPr lang="en-US" sz="2200" i="1" dirty="0"/>
              <a:t> </a:t>
            </a:r>
            <a:r>
              <a:rPr lang="el-GR" sz="2200" i="1" dirty="0"/>
              <a:t>ΕΝΣΩΜΑΤΩΣΗ ΕΦΑΡΜΟΓΩΝ ΤΕΧΝΗΤΗΣ ΝΟΗΜΟΣΥΝΗΣ (Α.Ι.)</a:t>
            </a:r>
            <a:br>
              <a:rPr lang="el-GR" sz="2200" i="1" dirty="0"/>
            </a:br>
            <a:endParaRPr lang="el-GR" sz="2200" dirty="0"/>
          </a:p>
        </p:txBody>
      </p:sp>
      <p:sp>
        <p:nvSpPr>
          <p:cNvPr id="6" name="Θέση περιεχομένου 2">
            <a:extLst>
              <a:ext uri="{FF2B5EF4-FFF2-40B4-BE49-F238E27FC236}">
                <a16:creationId xmlns:a16="http://schemas.microsoft.com/office/drawing/2014/main" id="{B1EE87AA-36C0-C79E-B8BA-5D1CBB0307CB}"/>
              </a:ext>
            </a:extLst>
          </p:cNvPr>
          <p:cNvSpPr txBox="1">
            <a:spLocks/>
          </p:cNvSpPr>
          <p:nvPr/>
        </p:nvSpPr>
        <p:spPr bwMode="auto">
          <a:xfrm>
            <a:off x="246348" y="1019869"/>
            <a:ext cx="8723312" cy="9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200" b="1" i="1" dirty="0">
                <a:solidFill>
                  <a:srgbClr val="000066"/>
                </a:solidFill>
              </a:rPr>
              <a:t>Αξιοποιούμε την τεχνητή Νοημοσύνη, υπέρ του ανθρώπου και όχι εις βάρος του.</a:t>
            </a:r>
            <a:endParaRPr lang="el-GR" sz="2200" i="1" dirty="0">
              <a:solidFill>
                <a:srgbClr val="000066"/>
              </a:solidFill>
            </a:endParaRPr>
          </a:p>
          <a:p>
            <a:pPr algn="ctr"/>
            <a:endParaRPr lang="el-GR" sz="2200" dirty="0">
              <a:solidFill>
                <a:srgbClr val="000066"/>
              </a:solidFill>
            </a:endParaRPr>
          </a:p>
        </p:txBody>
      </p:sp>
      <p:sp>
        <p:nvSpPr>
          <p:cNvPr id="4" name="Ορθογώνιο 3">
            <a:extLst>
              <a:ext uri="{FF2B5EF4-FFF2-40B4-BE49-F238E27FC236}">
                <a16:creationId xmlns:a16="http://schemas.microsoft.com/office/drawing/2014/main" id="{61EF4AE9-7653-099A-7D6B-A786D623C188}"/>
              </a:ext>
            </a:extLst>
          </p:cNvPr>
          <p:cNvSpPr/>
          <p:nvPr/>
        </p:nvSpPr>
        <p:spPr>
          <a:xfrm rot="5400000">
            <a:off x="1255343" y="2712621"/>
            <a:ext cx="1244148" cy="150085"/>
          </a:xfrm>
          <a:prstGeom prst="rect">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a:lstStyle/>
          <a:p>
            <a:endParaRPr lang="el-GR"/>
          </a:p>
        </p:txBody>
      </p:sp>
      <p:sp>
        <p:nvSpPr>
          <p:cNvPr id="5" name="Ελεύθερη σχεδίαση: Σχήμα 4">
            <a:extLst>
              <a:ext uri="{FF2B5EF4-FFF2-40B4-BE49-F238E27FC236}">
                <a16:creationId xmlns:a16="http://schemas.microsoft.com/office/drawing/2014/main" id="{C8385FDA-2195-3EE6-D061-1F567D34A359}"/>
              </a:ext>
            </a:extLst>
          </p:cNvPr>
          <p:cNvSpPr/>
          <p:nvPr/>
        </p:nvSpPr>
        <p:spPr>
          <a:xfrm>
            <a:off x="1043608" y="1917219"/>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1. Αναγνώριση Διεργασιών</a:t>
            </a:r>
          </a:p>
        </p:txBody>
      </p:sp>
      <p:sp>
        <p:nvSpPr>
          <p:cNvPr id="7" name="Ορθογώνιο 6">
            <a:extLst>
              <a:ext uri="{FF2B5EF4-FFF2-40B4-BE49-F238E27FC236}">
                <a16:creationId xmlns:a16="http://schemas.microsoft.com/office/drawing/2014/main" id="{E2FC62C9-A3CF-09E5-A2AC-ACA5AB1D88D2}"/>
              </a:ext>
            </a:extLst>
          </p:cNvPr>
          <p:cNvSpPr/>
          <p:nvPr/>
        </p:nvSpPr>
        <p:spPr>
          <a:xfrm rot="5400000">
            <a:off x="1255343" y="3963335"/>
            <a:ext cx="1244148" cy="150085"/>
          </a:xfrm>
          <a:prstGeom prst="rect">
            <a:avLst/>
          </a:prstGeom>
        </p:spPr>
        <p:style>
          <a:lnRef idx="0">
            <a:schemeClr val="accent1">
              <a:shade val="90000"/>
              <a:hueOff val="68202"/>
              <a:satOff val="-1259"/>
              <a:lumOff val="5841"/>
              <a:alphaOff val="0"/>
            </a:schemeClr>
          </a:lnRef>
          <a:fillRef idx="1">
            <a:schemeClr val="accent1">
              <a:shade val="90000"/>
              <a:hueOff val="68202"/>
              <a:satOff val="-1259"/>
              <a:lumOff val="5841"/>
              <a:alphaOff val="0"/>
            </a:schemeClr>
          </a:fillRef>
          <a:effectRef idx="0">
            <a:schemeClr val="accent1">
              <a:shade val="90000"/>
              <a:hueOff val="68202"/>
              <a:satOff val="-1259"/>
              <a:lumOff val="5841"/>
              <a:alphaOff val="0"/>
            </a:schemeClr>
          </a:effectRef>
          <a:fontRef idx="minor">
            <a:schemeClr val="lt1"/>
          </a:fontRef>
        </p:style>
        <p:txBody>
          <a:bodyPr/>
          <a:lstStyle/>
          <a:p>
            <a:endParaRPr lang="el-GR"/>
          </a:p>
        </p:txBody>
      </p:sp>
      <p:sp>
        <p:nvSpPr>
          <p:cNvPr id="8" name="Ελεύθερη σχεδίαση: Σχήμα 7">
            <a:extLst>
              <a:ext uri="{FF2B5EF4-FFF2-40B4-BE49-F238E27FC236}">
                <a16:creationId xmlns:a16="http://schemas.microsoft.com/office/drawing/2014/main" id="{E06A78CC-C0E1-AA78-92BB-B7C59A4B33E0}"/>
              </a:ext>
            </a:extLst>
          </p:cNvPr>
          <p:cNvSpPr/>
          <p:nvPr/>
        </p:nvSpPr>
        <p:spPr>
          <a:xfrm>
            <a:off x="1043608" y="3167933"/>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60239"/>
              <a:satOff val="-1260"/>
              <a:lumOff val="7011"/>
              <a:alphaOff val="0"/>
            </a:schemeClr>
          </a:fillRef>
          <a:effectRef idx="0">
            <a:schemeClr val="accent1">
              <a:shade val="50000"/>
              <a:hueOff val="60239"/>
              <a:satOff val="-1260"/>
              <a:lumOff val="7011"/>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a:latin typeface="Arial" panose="020B0604020202020204" pitchFamily="34" charset="0"/>
                <a:cs typeface="Arial" panose="020B0604020202020204" pitchFamily="34" charset="0"/>
              </a:rPr>
              <a:t>2. Εντοπισμός σημείων με δυνατότητες εφαρμογής Τ.Ν.</a:t>
            </a:r>
            <a:endParaRPr lang="el-GR" sz="1200" b="1" i="1" kern="1200" dirty="0">
              <a:latin typeface="Arial" panose="020B0604020202020204" pitchFamily="34" charset="0"/>
              <a:cs typeface="Arial" panose="020B0604020202020204" pitchFamily="34" charset="0"/>
            </a:endParaRPr>
          </a:p>
        </p:txBody>
      </p:sp>
      <p:sp>
        <p:nvSpPr>
          <p:cNvPr id="9" name="Ορθογώνιο 8">
            <a:extLst>
              <a:ext uri="{FF2B5EF4-FFF2-40B4-BE49-F238E27FC236}">
                <a16:creationId xmlns:a16="http://schemas.microsoft.com/office/drawing/2014/main" id="{39DE67E5-65C4-93A3-62BB-7152BD32CE60}"/>
              </a:ext>
            </a:extLst>
          </p:cNvPr>
          <p:cNvSpPr/>
          <p:nvPr/>
        </p:nvSpPr>
        <p:spPr>
          <a:xfrm rot="5400000">
            <a:off x="1255343" y="5214049"/>
            <a:ext cx="1244148" cy="150085"/>
          </a:xfrm>
          <a:prstGeom prst="rect">
            <a:avLst/>
          </a:prstGeom>
        </p:spPr>
        <p:style>
          <a:lnRef idx="0">
            <a:schemeClr val="accent1">
              <a:shade val="90000"/>
              <a:hueOff val="136404"/>
              <a:satOff val="-2519"/>
              <a:lumOff val="11683"/>
              <a:alphaOff val="0"/>
            </a:schemeClr>
          </a:lnRef>
          <a:fillRef idx="1">
            <a:schemeClr val="accent1">
              <a:shade val="90000"/>
              <a:hueOff val="136404"/>
              <a:satOff val="-2519"/>
              <a:lumOff val="11683"/>
              <a:alphaOff val="0"/>
            </a:schemeClr>
          </a:fillRef>
          <a:effectRef idx="0">
            <a:schemeClr val="accent1">
              <a:shade val="90000"/>
              <a:hueOff val="136404"/>
              <a:satOff val="-2519"/>
              <a:lumOff val="11683"/>
              <a:alphaOff val="0"/>
            </a:schemeClr>
          </a:effectRef>
          <a:fontRef idx="minor">
            <a:schemeClr val="lt1"/>
          </a:fontRef>
        </p:style>
        <p:txBody>
          <a:bodyPr/>
          <a:lstStyle/>
          <a:p>
            <a:endParaRPr lang="el-GR"/>
          </a:p>
        </p:txBody>
      </p:sp>
      <p:sp>
        <p:nvSpPr>
          <p:cNvPr id="10" name="Ελεύθερη σχεδίαση: Σχήμα 9">
            <a:extLst>
              <a:ext uri="{FF2B5EF4-FFF2-40B4-BE49-F238E27FC236}">
                <a16:creationId xmlns:a16="http://schemas.microsoft.com/office/drawing/2014/main" id="{E1C93FAC-D73B-F44F-7630-58AE8F00B652}"/>
              </a:ext>
            </a:extLst>
          </p:cNvPr>
          <p:cNvSpPr/>
          <p:nvPr/>
        </p:nvSpPr>
        <p:spPr>
          <a:xfrm>
            <a:off x="1043608" y="4418647"/>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120479"/>
              <a:satOff val="-2520"/>
              <a:lumOff val="14021"/>
              <a:alphaOff val="0"/>
            </a:schemeClr>
          </a:fillRef>
          <a:effectRef idx="0">
            <a:schemeClr val="accent1">
              <a:shade val="50000"/>
              <a:hueOff val="120479"/>
              <a:satOff val="-2520"/>
              <a:lumOff val="14021"/>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3. Αξιολόγηση Δυνατοτήτων και Εφαρμογών Τ.Ν.</a:t>
            </a:r>
          </a:p>
        </p:txBody>
      </p:sp>
      <p:sp>
        <p:nvSpPr>
          <p:cNvPr id="11" name="Ορθογώνιο 10">
            <a:extLst>
              <a:ext uri="{FF2B5EF4-FFF2-40B4-BE49-F238E27FC236}">
                <a16:creationId xmlns:a16="http://schemas.microsoft.com/office/drawing/2014/main" id="{42BB1F8B-565F-5B90-04DF-887904275CCB}"/>
              </a:ext>
            </a:extLst>
          </p:cNvPr>
          <p:cNvSpPr/>
          <p:nvPr/>
        </p:nvSpPr>
        <p:spPr>
          <a:xfrm>
            <a:off x="1883600" y="6094604"/>
            <a:ext cx="2211368" cy="150085"/>
          </a:xfrm>
          <a:prstGeom prst="rect">
            <a:avLst/>
          </a:prstGeom>
        </p:spPr>
        <p:style>
          <a:lnRef idx="0">
            <a:schemeClr val="accent1">
              <a:shade val="90000"/>
              <a:hueOff val="204606"/>
              <a:satOff val="-3778"/>
              <a:lumOff val="17524"/>
              <a:alphaOff val="0"/>
            </a:schemeClr>
          </a:lnRef>
          <a:fillRef idx="1">
            <a:schemeClr val="accent1">
              <a:shade val="90000"/>
              <a:hueOff val="204606"/>
              <a:satOff val="-3778"/>
              <a:lumOff val="17524"/>
              <a:alphaOff val="0"/>
            </a:schemeClr>
          </a:fillRef>
          <a:effectRef idx="0">
            <a:schemeClr val="accent1">
              <a:shade val="90000"/>
              <a:hueOff val="204606"/>
              <a:satOff val="-3778"/>
              <a:lumOff val="17524"/>
              <a:alphaOff val="0"/>
            </a:schemeClr>
          </a:effectRef>
          <a:fontRef idx="minor">
            <a:schemeClr val="lt1"/>
          </a:fontRef>
        </p:style>
        <p:txBody>
          <a:bodyPr/>
          <a:lstStyle/>
          <a:p>
            <a:endParaRPr lang="el-GR"/>
          </a:p>
        </p:txBody>
      </p:sp>
      <p:sp>
        <p:nvSpPr>
          <p:cNvPr id="12" name="Ελεύθερη σχεδίαση: Σχήμα 11">
            <a:extLst>
              <a:ext uri="{FF2B5EF4-FFF2-40B4-BE49-F238E27FC236}">
                <a16:creationId xmlns:a16="http://schemas.microsoft.com/office/drawing/2014/main" id="{3AF92ABE-3DDE-D58C-EE0F-216D5C65D611}"/>
              </a:ext>
            </a:extLst>
          </p:cNvPr>
          <p:cNvSpPr/>
          <p:nvPr/>
        </p:nvSpPr>
        <p:spPr>
          <a:xfrm>
            <a:off x="1043608" y="5669362"/>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180718"/>
              <a:satOff val="-3780"/>
              <a:lumOff val="21031"/>
              <a:alphaOff val="0"/>
            </a:schemeClr>
          </a:fillRef>
          <a:effectRef idx="0">
            <a:schemeClr val="accent1">
              <a:shade val="50000"/>
              <a:hueOff val="180718"/>
              <a:satOff val="-3780"/>
              <a:lumOff val="21031"/>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4. Πρόταση ενσωμάτωσης Κατάλληλων Εργαλείων  Τ.Ν.</a:t>
            </a:r>
          </a:p>
        </p:txBody>
      </p:sp>
      <p:sp>
        <p:nvSpPr>
          <p:cNvPr id="13" name="Ορθογώνιο 12">
            <a:extLst>
              <a:ext uri="{FF2B5EF4-FFF2-40B4-BE49-F238E27FC236}">
                <a16:creationId xmlns:a16="http://schemas.microsoft.com/office/drawing/2014/main" id="{620BFEFF-1D9F-C83C-EA43-A8CE608D8DC6}"/>
              </a:ext>
            </a:extLst>
          </p:cNvPr>
          <p:cNvSpPr/>
          <p:nvPr/>
        </p:nvSpPr>
        <p:spPr>
          <a:xfrm rot="16200000">
            <a:off x="3985930" y="5214049"/>
            <a:ext cx="1244148" cy="150085"/>
          </a:xfrm>
          <a:prstGeom prst="rect">
            <a:avLst/>
          </a:prstGeom>
        </p:spPr>
        <p:style>
          <a:lnRef idx="0">
            <a:schemeClr val="accent1">
              <a:shade val="90000"/>
              <a:hueOff val="272809"/>
              <a:satOff val="-5038"/>
              <a:lumOff val="23365"/>
              <a:alphaOff val="0"/>
            </a:schemeClr>
          </a:lnRef>
          <a:fillRef idx="1">
            <a:schemeClr val="accent1">
              <a:shade val="90000"/>
              <a:hueOff val="272809"/>
              <a:satOff val="-5038"/>
              <a:lumOff val="23365"/>
              <a:alphaOff val="0"/>
            </a:schemeClr>
          </a:fillRef>
          <a:effectRef idx="0">
            <a:schemeClr val="accent1">
              <a:shade val="90000"/>
              <a:hueOff val="272809"/>
              <a:satOff val="-5038"/>
              <a:lumOff val="23365"/>
              <a:alphaOff val="0"/>
            </a:schemeClr>
          </a:effectRef>
          <a:fontRef idx="minor">
            <a:schemeClr val="lt1"/>
          </a:fontRef>
        </p:style>
        <p:txBody>
          <a:bodyPr/>
          <a:lstStyle/>
          <a:p>
            <a:endParaRPr lang="el-GR"/>
          </a:p>
        </p:txBody>
      </p:sp>
      <p:sp>
        <p:nvSpPr>
          <p:cNvPr id="14" name="Ελεύθερη σχεδίαση: Σχήμα 13">
            <a:extLst>
              <a:ext uri="{FF2B5EF4-FFF2-40B4-BE49-F238E27FC236}">
                <a16:creationId xmlns:a16="http://schemas.microsoft.com/office/drawing/2014/main" id="{1037DA17-A430-1D18-EC97-DB6566479D47}"/>
              </a:ext>
            </a:extLst>
          </p:cNvPr>
          <p:cNvSpPr/>
          <p:nvPr/>
        </p:nvSpPr>
        <p:spPr>
          <a:xfrm>
            <a:off x="3774195" y="5669362"/>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75026" tIns="75026" rIns="75026" bIns="75026" numCol="1" spcCol="1270" anchor="ctr" anchorCtr="0">
            <a:noAutofit/>
          </a:bodyPr>
          <a:lstStyle/>
          <a:p>
            <a:pPr algn="ctr" defTabSz="533400">
              <a:lnSpc>
                <a:spcPct val="90000"/>
              </a:lnSpc>
              <a:spcBef>
                <a:spcPct val="0"/>
              </a:spcBef>
              <a:spcAft>
                <a:spcPct val="35000"/>
              </a:spcAft>
            </a:pPr>
            <a:r>
              <a:rPr lang="el-GR" sz="1200" b="1" i="1" dirty="0">
                <a:latin typeface="Arial" panose="020B0604020202020204" pitchFamily="34" charset="0"/>
                <a:cs typeface="Arial" panose="020B0604020202020204" pitchFamily="34" charset="0"/>
              </a:rPr>
              <a:t>5. Σχεδιασμός νέων Διεργασιών</a:t>
            </a:r>
          </a:p>
        </p:txBody>
      </p:sp>
      <p:sp>
        <p:nvSpPr>
          <p:cNvPr id="15" name="Ορθογώνιο 14">
            <a:extLst>
              <a:ext uri="{FF2B5EF4-FFF2-40B4-BE49-F238E27FC236}">
                <a16:creationId xmlns:a16="http://schemas.microsoft.com/office/drawing/2014/main" id="{76D607F9-5DD9-6623-14A0-49799B15B213}"/>
              </a:ext>
            </a:extLst>
          </p:cNvPr>
          <p:cNvSpPr/>
          <p:nvPr/>
        </p:nvSpPr>
        <p:spPr>
          <a:xfrm rot="16200000">
            <a:off x="3985930" y="3963335"/>
            <a:ext cx="1244148" cy="150085"/>
          </a:xfrm>
          <a:prstGeom prst="rect">
            <a:avLst/>
          </a:prstGeom>
        </p:spPr>
        <p:style>
          <a:lnRef idx="0">
            <a:schemeClr val="accent1">
              <a:shade val="90000"/>
              <a:hueOff val="341011"/>
              <a:satOff val="-6297"/>
              <a:lumOff val="29206"/>
              <a:alphaOff val="0"/>
            </a:schemeClr>
          </a:lnRef>
          <a:fillRef idx="1">
            <a:schemeClr val="accent1">
              <a:shade val="90000"/>
              <a:hueOff val="341011"/>
              <a:satOff val="-6297"/>
              <a:lumOff val="29206"/>
              <a:alphaOff val="0"/>
            </a:schemeClr>
          </a:fillRef>
          <a:effectRef idx="0">
            <a:schemeClr val="accent1">
              <a:shade val="90000"/>
              <a:hueOff val="341011"/>
              <a:satOff val="-6297"/>
              <a:lumOff val="29206"/>
              <a:alphaOff val="0"/>
            </a:schemeClr>
          </a:effectRef>
          <a:fontRef idx="minor">
            <a:schemeClr val="lt1"/>
          </a:fontRef>
        </p:style>
        <p:txBody>
          <a:bodyPr/>
          <a:lstStyle/>
          <a:p>
            <a:endParaRPr lang="el-GR"/>
          </a:p>
        </p:txBody>
      </p:sp>
      <p:sp>
        <p:nvSpPr>
          <p:cNvPr id="16" name="Ελεύθερη σχεδίαση: Σχήμα 15">
            <a:extLst>
              <a:ext uri="{FF2B5EF4-FFF2-40B4-BE49-F238E27FC236}">
                <a16:creationId xmlns:a16="http://schemas.microsoft.com/office/drawing/2014/main" id="{2AA2BF99-E97B-44E0-A4B9-3AB2CF3502A8}"/>
              </a:ext>
            </a:extLst>
          </p:cNvPr>
          <p:cNvSpPr/>
          <p:nvPr/>
        </p:nvSpPr>
        <p:spPr>
          <a:xfrm>
            <a:off x="3774195" y="4418647"/>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75026" tIns="75026" rIns="75026" bIns="75026" numCol="1" spcCol="1270" anchor="ctr" anchorCtr="0">
            <a:noAutofit/>
          </a:bodyPr>
          <a:lstStyle/>
          <a:p>
            <a:pPr algn="ctr" defTabSz="533400">
              <a:lnSpc>
                <a:spcPct val="90000"/>
              </a:lnSpc>
              <a:spcBef>
                <a:spcPct val="0"/>
              </a:spcBef>
              <a:spcAft>
                <a:spcPct val="35000"/>
              </a:spcAft>
            </a:pPr>
            <a:r>
              <a:rPr lang="el-GR" sz="1200" b="1" i="1" dirty="0">
                <a:latin typeface="Arial" panose="020B0604020202020204" pitchFamily="34" charset="0"/>
                <a:cs typeface="Arial" panose="020B0604020202020204" pitchFamily="34" charset="0"/>
              </a:rPr>
              <a:t>6. Καθορισμός Δεικτών</a:t>
            </a:r>
          </a:p>
        </p:txBody>
      </p:sp>
      <p:sp>
        <p:nvSpPr>
          <p:cNvPr id="17" name="Ορθογώνιο 16">
            <a:extLst>
              <a:ext uri="{FF2B5EF4-FFF2-40B4-BE49-F238E27FC236}">
                <a16:creationId xmlns:a16="http://schemas.microsoft.com/office/drawing/2014/main" id="{D559E271-A1D9-9CE2-3B25-BB4A4D62470D}"/>
              </a:ext>
            </a:extLst>
          </p:cNvPr>
          <p:cNvSpPr/>
          <p:nvPr/>
        </p:nvSpPr>
        <p:spPr>
          <a:xfrm rot="16200000">
            <a:off x="3985930" y="2712621"/>
            <a:ext cx="1244148" cy="150085"/>
          </a:xfrm>
          <a:prstGeom prst="rect">
            <a:avLst/>
          </a:prstGeom>
        </p:spPr>
        <p:style>
          <a:lnRef idx="0">
            <a:schemeClr val="accent1">
              <a:shade val="90000"/>
              <a:hueOff val="341011"/>
              <a:satOff val="-6297"/>
              <a:lumOff val="29206"/>
              <a:alphaOff val="0"/>
            </a:schemeClr>
          </a:lnRef>
          <a:fillRef idx="1">
            <a:schemeClr val="accent1">
              <a:shade val="90000"/>
              <a:hueOff val="341011"/>
              <a:satOff val="-6297"/>
              <a:lumOff val="29206"/>
              <a:alphaOff val="0"/>
            </a:schemeClr>
          </a:fillRef>
          <a:effectRef idx="0">
            <a:schemeClr val="accent1">
              <a:shade val="90000"/>
              <a:hueOff val="341011"/>
              <a:satOff val="-6297"/>
              <a:lumOff val="29206"/>
              <a:alphaOff val="0"/>
            </a:schemeClr>
          </a:effectRef>
          <a:fontRef idx="minor">
            <a:schemeClr val="lt1"/>
          </a:fontRef>
        </p:style>
        <p:txBody>
          <a:bodyPr/>
          <a:lstStyle/>
          <a:p>
            <a:endParaRPr lang="el-GR"/>
          </a:p>
        </p:txBody>
      </p:sp>
      <p:sp>
        <p:nvSpPr>
          <p:cNvPr id="18" name="Ελεύθερη σχεδίαση: Σχήμα 17">
            <a:extLst>
              <a:ext uri="{FF2B5EF4-FFF2-40B4-BE49-F238E27FC236}">
                <a16:creationId xmlns:a16="http://schemas.microsoft.com/office/drawing/2014/main" id="{5BE4A470-9154-76BE-E642-3DE32322864B}"/>
              </a:ext>
            </a:extLst>
          </p:cNvPr>
          <p:cNvSpPr/>
          <p:nvPr/>
        </p:nvSpPr>
        <p:spPr>
          <a:xfrm>
            <a:off x="3774195" y="3167933"/>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75026" tIns="75026" rIns="75026" bIns="75026" numCol="1" spcCol="1270" anchor="ctr" anchorCtr="0">
            <a:noAutofit/>
          </a:bodyPr>
          <a:lstStyle/>
          <a:p>
            <a:pPr algn="ctr" defTabSz="533400">
              <a:lnSpc>
                <a:spcPct val="90000"/>
              </a:lnSpc>
              <a:spcBef>
                <a:spcPct val="0"/>
              </a:spcBef>
              <a:spcAft>
                <a:spcPct val="35000"/>
              </a:spcAft>
            </a:pPr>
            <a:r>
              <a:rPr lang="el-GR" sz="1200" b="1" i="1" dirty="0">
                <a:latin typeface="Arial" panose="020B0604020202020204" pitchFamily="34" charset="0"/>
                <a:cs typeface="Arial" panose="020B0604020202020204" pitchFamily="34" charset="0"/>
              </a:rPr>
              <a:t>7. Εγκατάσταση - Παραμετροποίηση Εργαλείων Τ.Ν.</a:t>
            </a:r>
          </a:p>
        </p:txBody>
      </p:sp>
      <p:sp>
        <p:nvSpPr>
          <p:cNvPr id="19" name="Ορθογώνιο 18">
            <a:extLst>
              <a:ext uri="{FF2B5EF4-FFF2-40B4-BE49-F238E27FC236}">
                <a16:creationId xmlns:a16="http://schemas.microsoft.com/office/drawing/2014/main" id="{4912F93C-D1CE-7848-F781-108FC1D1FCE8}"/>
              </a:ext>
            </a:extLst>
          </p:cNvPr>
          <p:cNvSpPr/>
          <p:nvPr/>
        </p:nvSpPr>
        <p:spPr>
          <a:xfrm>
            <a:off x="4683047" y="2343858"/>
            <a:ext cx="2211368" cy="150085"/>
          </a:xfrm>
          <a:prstGeom prst="rect">
            <a:avLst/>
          </a:prstGeom>
        </p:spPr>
        <p:style>
          <a:lnRef idx="0">
            <a:schemeClr val="accent1">
              <a:shade val="90000"/>
              <a:hueOff val="272809"/>
              <a:satOff val="-5038"/>
              <a:lumOff val="23365"/>
              <a:alphaOff val="0"/>
            </a:schemeClr>
          </a:lnRef>
          <a:fillRef idx="1">
            <a:schemeClr val="accent1">
              <a:shade val="90000"/>
              <a:hueOff val="272809"/>
              <a:satOff val="-5038"/>
              <a:lumOff val="23365"/>
              <a:alphaOff val="0"/>
            </a:schemeClr>
          </a:fillRef>
          <a:effectRef idx="0">
            <a:schemeClr val="accent1">
              <a:shade val="90000"/>
              <a:hueOff val="272809"/>
              <a:satOff val="-5038"/>
              <a:lumOff val="23365"/>
              <a:alphaOff val="0"/>
            </a:schemeClr>
          </a:effectRef>
          <a:fontRef idx="minor">
            <a:schemeClr val="lt1"/>
          </a:fontRef>
        </p:style>
        <p:txBody>
          <a:bodyPr/>
          <a:lstStyle/>
          <a:p>
            <a:endParaRPr lang="el-GR"/>
          </a:p>
        </p:txBody>
      </p:sp>
      <p:sp>
        <p:nvSpPr>
          <p:cNvPr id="20" name="Ελεύθερη σχεδίαση: Σχήμα 19">
            <a:extLst>
              <a:ext uri="{FF2B5EF4-FFF2-40B4-BE49-F238E27FC236}">
                <a16:creationId xmlns:a16="http://schemas.microsoft.com/office/drawing/2014/main" id="{98B8807F-4B46-9681-6967-5F3EB659CFCE}"/>
              </a:ext>
            </a:extLst>
          </p:cNvPr>
          <p:cNvSpPr/>
          <p:nvPr/>
        </p:nvSpPr>
        <p:spPr>
          <a:xfrm>
            <a:off x="3774195" y="1917219"/>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75026" tIns="75026" rIns="75026" bIns="75026" numCol="1" spcCol="1270" anchor="ctr" anchorCtr="0">
            <a:noAutofit/>
          </a:bodyPr>
          <a:lstStyle/>
          <a:p>
            <a:pPr algn="ctr" defTabSz="533400">
              <a:lnSpc>
                <a:spcPct val="90000"/>
              </a:lnSpc>
              <a:spcBef>
                <a:spcPct val="0"/>
              </a:spcBef>
              <a:spcAft>
                <a:spcPct val="35000"/>
              </a:spcAft>
            </a:pPr>
            <a:r>
              <a:rPr lang="el-GR" sz="1200" b="1" i="1">
                <a:latin typeface="Arial" panose="020B0604020202020204" pitchFamily="34" charset="0"/>
                <a:cs typeface="Arial" panose="020B0604020202020204" pitchFamily="34" charset="0"/>
              </a:rPr>
              <a:t>8. Εκπαίδευση</a:t>
            </a:r>
            <a:endParaRPr lang="el-GR" sz="1200" b="1" i="1" dirty="0">
              <a:latin typeface="Arial" panose="020B0604020202020204" pitchFamily="34" charset="0"/>
              <a:cs typeface="Arial" panose="020B0604020202020204" pitchFamily="34" charset="0"/>
            </a:endParaRPr>
          </a:p>
        </p:txBody>
      </p:sp>
      <p:sp>
        <p:nvSpPr>
          <p:cNvPr id="21" name="Ορθογώνιο 20">
            <a:extLst>
              <a:ext uri="{FF2B5EF4-FFF2-40B4-BE49-F238E27FC236}">
                <a16:creationId xmlns:a16="http://schemas.microsoft.com/office/drawing/2014/main" id="{BDD2AA07-FE07-C5B7-D977-89FA901FAEE3}"/>
              </a:ext>
            </a:extLst>
          </p:cNvPr>
          <p:cNvSpPr/>
          <p:nvPr/>
        </p:nvSpPr>
        <p:spPr>
          <a:xfrm rot="5400000">
            <a:off x="6716516" y="2712621"/>
            <a:ext cx="1244148" cy="150085"/>
          </a:xfrm>
          <a:prstGeom prst="rect">
            <a:avLst/>
          </a:prstGeom>
        </p:spPr>
        <p:style>
          <a:lnRef idx="0">
            <a:schemeClr val="accent1">
              <a:shade val="90000"/>
              <a:hueOff val="204606"/>
              <a:satOff val="-3778"/>
              <a:lumOff val="17524"/>
              <a:alphaOff val="0"/>
            </a:schemeClr>
          </a:lnRef>
          <a:fillRef idx="1">
            <a:schemeClr val="accent1">
              <a:shade val="90000"/>
              <a:hueOff val="204606"/>
              <a:satOff val="-3778"/>
              <a:lumOff val="17524"/>
              <a:alphaOff val="0"/>
            </a:schemeClr>
          </a:fillRef>
          <a:effectRef idx="0">
            <a:schemeClr val="accent1">
              <a:shade val="90000"/>
              <a:hueOff val="204606"/>
              <a:satOff val="-3778"/>
              <a:lumOff val="17524"/>
              <a:alphaOff val="0"/>
            </a:schemeClr>
          </a:effectRef>
          <a:fontRef idx="minor">
            <a:schemeClr val="lt1"/>
          </a:fontRef>
        </p:style>
        <p:txBody>
          <a:bodyPr/>
          <a:lstStyle/>
          <a:p>
            <a:endParaRPr lang="el-GR"/>
          </a:p>
        </p:txBody>
      </p:sp>
      <p:sp>
        <p:nvSpPr>
          <p:cNvPr id="22" name="Ελεύθερη σχεδίαση: Σχήμα 21">
            <a:extLst>
              <a:ext uri="{FF2B5EF4-FFF2-40B4-BE49-F238E27FC236}">
                <a16:creationId xmlns:a16="http://schemas.microsoft.com/office/drawing/2014/main" id="{147B5D0B-41A5-E433-6830-870AFBC0225D}"/>
              </a:ext>
            </a:extLst>
          </p:cNvPr>
          <p:cNvSpPr/>
          <p:nvPr/>
        </p:nvSpPr>
        <p:spPr>
          <a:xfrm>
            <a:off x="6504781" y="1917219"/>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9. Εφαρμογή Διεργασιών με ενσωμάτωση Τ.Ν.</a:t>
            </a:r>
          </a:p>
        </p:txBody>
      </p:sp>
      <p:sp>
        <p:nvSpPr>
          <p:cNvPr id="23" name="Ορθογώνιο 22">
            <a:extLst>
              <a:ext uri="{FF2B5EF4-FFF2-40B4-BE49-F238E27FC236}">
                <a16:creationId xmlns:a16="http://schemas.microsoft.com/office/drawing/2014/main" id="{76F3119B-FBA5-938C-739A-D92A5ECE99E0}"/>
              </a:ext>
            </a:extLst>
          </p:cNvPr>
          <p:cNvSpPr/>
          <p:nvPr/>
        </p:nvSpPr>
        <p:spPr>
          <a:xfrm rot="5400000">
            <a:off x="6716516" y="3963335"/>
            <a:ext cx="1244148" cy="150085"/>
          </a:xfrm>
          <a:prstGeom prst="rect">
            <a:avLst/>
          </a:prstGeom>
        </p:spPr>
        <p:style>
          <a:lnRef idx="0">
            <a:schemeClr val="accent1">
              <a:shade val="90000"/>
              <a:hueOff val="136404"/>
              <a:satOff val="-2519"/>
              <a:lumOff val="11683"/>
              <a:alphaOff val="0"/>
            </a:schemeClr>
          </a:lnRef>
          <a:fillRef idx="1">
            <a:schemeClr val="accent1">
              <a:shade val="90000"/>
              <a:hueOff val="136404"/>
              <a:satOff val="-2519"/>
              <a:lumOff val="11683"/>
              <a:alphaOff val="0"/>
            </a:schemeClr>
          </a:fillRef>
          <a:effectRef idx="0">
            <a:schemeClr val="accent1">
              <a:shade val="90000"/>
              <a:hueOff val="136404"/>
              <a:satOff val="-2519"/>
              <a:lumOff val="11683"/>
              <a:alphaOff val="0"/>
            </a:schemeClr>
          </a:effectRef>
          <a:fontRef idx="minor">
            <a:schemeClr val="lt1"/>
          </a:fontRef>
        </p:style>
        <p:txBody>
          <a:bodyPr/>
          <a:lstStyle/>
          <a:p>
            <a:endParaRPr lang="el-GR"/>
          </a:p>
        </p:txBody>
      </p:sp>
      <p:sp>
        <p:nvSpPr>
          <p:cNvPr id="24" name="Ελεύθερη σχεδίαση: Σχήμα 23">
            <a:extLst>
              <a:ext uri="{FF2B5EF4-FFF2-40B4-BE49-F238E27FC236}">
                <a16:creationId xmlns:a16="http://schemas.microsoft.com/office/drawing/2014/main" id="{CA5044FB-0068-50F8-8F34-0519E9446919}"/>
              </a:ext>
            </a:extLst>
          </p:cNvPr>
          <p:cNvSpPr/>
          <p:nvPr/>
        </p:nvSpPr>
        <p:spPr>
          <a:xfrm>
            <a:off x="6504781" y="3167933"/>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180718"/>
              <a:satOff val="-3780"/>
              <a:lumOff val="21031"/>
              <a:alphaOff val="0"/>
            </a:schemeClr>
          </a:fillRef>
          <a:effectRef idx="0">
            <a:schemeClr val="accent1">
              <a:shade val="50000"/>
              <a:hueOff val="180718"/>
              <a:satOff val="-3780"/>
              <a:lumOff val="21031"/>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10. Παρακολούθηση, </a:t>
            </a:r>
            <a:r>
              <a:rPr lang="en-US" sz="1200" b="1" i="1" kern="1200" dirty="0">
                <a:latin typeface="Arial" panose="020B0604020202020204" pitchFamily="34" charset="0"/>
                <a:cs typeface="Arial" panose="020B0604020202020204" pitchFamily="34" charset="0"/>
              </a:rPr>
              <a:t>Audit </a:t>
            </a:r>
            <a:r>
              <a:rPr lang="el-GR" sz="1200" b="1" i="1" kern="1200" dirty="0">
                <a:latin typeface="Arial" panose="020B0604020202020204" pitchFamily="34" charset="0"/>
                <a:cs typeface="Arial" panose="020B0604020202020204" pitchFamily="34" charset="0"/>
              </a:rPr>
              <a:t>και Βελτίωση</a:t>
            </a:r>
          </a:p>
        </p:txBody>
      </p:sp>
      <p:sp>
        <p:nvSpPr>
          <p:cNvPr id="25" name="Ορθογώνιο 24">
            <a:extLst>
              <a:ext uri="{FF2B5EF4-FFF2-40B4-BE49-F238E27FC236}">
                <a16:creationId xmlns:a16="http://schemas.microsoft.com/office/drawing/2014/main" id="{7681C9FE-B4D9-6514-B42C-A5A775D00E7B}"/>
              </a:ext>
            </a:extLst>
          </p:cNvPr>
          <p:cNvSpPr/>
          <p:nvPr/>
        </p:nvSpPr>
        <p:spPr>
          <a:xfrm rot="5400000">
            <a:off x="6716516" y="5214049"/>
            <a:ext cx="1244148" cy="150085"/>
          </a:xfrm>
          <a:prstGeom prst="rect">
            <a:avLst/>
          </a:prstGeom>
        </p:spPr>
        <p:style>
          <a:lnRef idx="0">
            <a:schemeClr val="accent1">
              <a:shade val="90000"/>
              <a:hueOff val="68202"/>
              <a:satOff val="-1259"/>
              <a:lumOff val="5841"/>
              <a:alphaOff val="0"/>
            </a:schemeClr>
          </a:lnRef>
          <a:fillRef idx="1">
            <a:schemeClr val="accent1">
              <a:shade val="90000"/>
              <a:hueOff val="68202"/>
              <a:satOff val="-1259"/>
              <a:lumOff val="5841"/>
              <a:alphaOff val="0"/>
            </a:schemeClr>
          </a:fillRef>
          <a:effectRef idx="0">
            <a:schemeClr val="accent1">
              <a:shade val="90000"/>
              <a:hueOff val="68202"/>
              <a:satOff val="-1259"/>
              <a:lumOff val="5841"/>
              <a:alphaOff val="0"/>
            </a:schemeClr>
          </a:effectRef>
          <a:fontRef idx="minor">
            <a:schemeClr val="lt1"/>
          </a:fontRef>
        </p:style>
        <p:txBody>
          <a:bodyPr/>
          <a:lstStyle/>
          <a:p>
            <a:endParaRPr lang="el-GR"/>
          </a:p>
        </p:txBody>
      </p:sp>
      <p:sp>
        <p:nvSpPr>
          <p:cNvPr id="26" name="Ελεύθερη σχεδίαση: Σχήμα 25">
            <a:extLst>
              <a:ext uri="{FF2B5EF4-FFF2-40B4-BE49-F238E27FC236}">
                <a16:creationId xmlns:a16="http://schemas.microsoft.com/office/drawing/2014/main" id="{29D78A77-3523-69C8-9DB6-A4A48BDDBB3A}"/>
              </a:ext>
            </a:extLst>
          </p:cNvPr>
          <p:cNvSpPr/>
          <p:nvPr/>
        </p:nvSpPr>
        <p:spPr>
          <a:xfrm>
            <a:off x="6504781" y="4418647"/>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120479"/>
              <a:satOff val="-2520"/>
              <a:lumOff val="14021"/>
              <a:alphaOff val="0"/>
            </a:schemeClr>
          </a:fillRef>
          <a:effectRef idx="0">
            <a:schemeClr val="accent1">
              <a:shade val="50000"/>
              <a:hueOff val="120479"/>
              <a:satOff val="-2520"/>
              <a:lumOff val="14021"/>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11. Μέτρηση Αποτελεσμάτων</a:t>
            </a:r>
          </a:p>
        </p:txBody>
      </p:sp>
      <p:sp>
        <p:nvSpPr>
          <p:cNvPr id="27" name="Ελεύθερη σχεδίαση: Σχήμα 26">
            <a:extLst>
              <a:ext uri="{FF2B5EF4-FFF2-40B4-BE49-F238E27FC236}">
                <a16:creationId xmlns:a16="http://schemas.microsoft.com/office/drawing/2014/main" id="{2A6EDF40-702A-85DC-EA8F-9E643114F5FC}"/>
              </a:ext>
            </a:extLst>
          </p:cNvPr>
          <p:cNvSpPr/>
          <p:nvPr/>
        </p:nvSpPr>
        <p:spPr>
          <a:xfrm>
            <a:off x="6504781" y="5669362"/>
            <a:ext cx="1667619" cy="1000571"/>
          </a:xfrm>
          <a:custGeom>
            <a:avLst/>
            <a:gdLst>
              <a:gd name="connsiteX0" fmla="*/ 0 w 1667619"/>
              <a:gd name="connsiteY0" fmla="*/ 100057 h 1000571"/>
              <a:gd name="connsiteX1" fmla="*/ 100057 w 1667619"/>
              <a:gd name="connsiteY1" fmla="*/ 0 h 1000571"/>
              <a:gd name="connsiteX2" fmla="*/ 1567562 w 1667619"/>
              <a:gd name="connsiteY2" fmla="*/ 0 h 1000571"/>
              <a:gd name="connsiteX3" fmla="*/ 1667619 w 1667619"/>
              <a:gd name="connsiteY3" fmla="*/ 100057 h 1000571"/>
              <a:gd name="connsiteX4" fmla="*/ 1667619 w 1667619"/>
              <a:gd name="connsiteY4" fmla="*/ 900514 h 1000571"/>
              <a:gd name="connsiteX5" fmla="*/ 1567562 w 1667619"/>
              <a:gd name="connsiteY5" fmla="*/ 1000571 h 1000571"/>
              <a:gd name="connsiteX6" fmla="*/ 100057 w 1667619"/>
              <a:gd name="connsiteY6" fmla="*/ 1000571 h 1000571"/>
              <a:gd name="connsiteX7" fmla="*/ 0 w 1667619"/>
              <a:gd name="connsiteY7" fmla="*/ 900514 h 1000571"/>
              <a:gd name="connsiteX8" fmla="*/ 0 w 1667619"/>
              <a:gd name="connsiteY8" fmla="*/ 100057 h 1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619" h="1000571">
                <a:moveTo>
                  <a:pt x="0" y="100057"/>
                </a:moveTo>
                <a:cubicBezTo>
                  <a:pt x="0" y="44797"/>
                  <a:pt x="44797" y="0"/>
                  <a:pt x="100057" y="0"/>
                </a:cubicBezTo>
                <a:lnTo>
                  <a:pt x="1567562" y="0"/>
                </a:lnTo>
                <a:cubicBezTo>
                  <a:pt x="1622822" y="0"/>
                  <a:pt x="1667619" y="44797"/>
                  <a:pt x="1667619" y="100057"/>
                </a:cubicBezTo>
                <a:lnTo>
                  <a:pt x="1667619" y="900514"/>
                </a:lnTo>
                <a:cubicBezTo>
                  <a:pt x="1667619" y="955774"/>
                  <a:pt x="1622822" y="1000571"/>
                  <a:pt x="1567562" y="1000571"/>
                </a:cubicBezTo>
                <a:lnTo>
                  <a:pt x="100057" y="1000571"/>
                </a:lnTo>
                <a:cubicBezTo>
                  <a:pt x="44797" y="1000571"/>
                  <a:pt x="0" y="955774"/>
                  <a:pt x="0" y="900514"/>
                </a:cubicBezTo>
                <a:lnTo>
                  <a:pt x="0" y="100057"/>
                </a:lnTo>
                <a:close/>
              </a:path>
            </a:pathLst>
          </a:custGeom>
        </p:spPr>
        <p:style>
          <a:lnRef idx="2">
            <a:schemeClr val="lt1">
              <a:hueOff val="0"/>
              <a:satOff val="0"/>
              <a:lumOff val="0"/>
              <a:alphaOff val="0"/>
            </a:schemeClr>
          </a:lnRef>
          <a:fillRef idx="1">
            <a:schemeClr val="accent1">
              <a:shade val="50000"/>
              <a:hueOff val="60239"/>
              <a:satOff val="-1260"/>
              <a:lumOff val="7011"/>
              <a:alphaOff val="0"/>
            </a:schemeClr>
          </a:fillRef>
          <a:effectRef idx="0">
            <a:schemeClr val="accent1">
              <a:shade val="50000"/>
              <a:hueOff val="60239"/>
              <a:satOff val="-1260"/>
              <a:lumOff val="7011"/>
              <a:alphaOff val="0"/>
            </a:schemeClr>
          </a:effectRef>
          <a:fontRef idx="minor">
            <a:schemeClr val="lt1"/>
          </a:fontRef>
        </p:style>
        <p:txBody>
          <a:bodyPr spcFirstLastPara="0" vert="horz" wrap="square" lIns="75026" tIns="75026" rIns="75026" bIns="75026" numCol="1" spcCol="1270" anchor="ctr" anchorCtr="0">
            <a:noAutofit/>
          </a:bodyPr>
          <a:lstStyle/>
          <a:p>
            <a:pPr marL="0" lvl="0" indent="0" algn="ctr" defTabSz="533400">
              <a:lnSpc>
                <a:spcPct val="90000"/>
              </a:lnSpc>
              <a:spcBef>
                <a:spcPct val="0"/>
              </a:spcBef>
              <a:spcAft>
                <a:spcPct val="35000"/>
              </a:spcAft>
              <a:buNone/>
            </a:pPr>
            <a:r>
              <a:rPr lang="el-GR" sz="1200" b="1" i="1" kern="1200" dirty="0">
                <a:latin typeface="Arial" panose="020B0604020202020204" pitchFamily="34" charset="0"/>
                <a:cs typeface="Arial" panose="020B0604020202020204" pitchFamily="34" charset="0"/>
              </a:rPr>
              <a:t>12. Πλάνο ενσωμάτωσης μελλοντικών τεχνολογιών Τ.Ν.</a:t>
            </a:r>
          </a:p>
        </p:txBody>
      </p:sp>
    </p:spTree>
    <p:extLst>
      <p:ext uri="{BB962C8B-B14F-4D97-AF65-F5344CB8AC3E}">
        <p14:creationId xmlns:p14="http://schemas.microsoft.com/office/powerpoint/2010/main" val="137454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a:extLst>
              <a:ext uri="{FF2B5EF4-FFF2-40B4-BE49-F238E27FC236}">
                <a16:creationId xmlns:a16="http://schemas.microsoft.com/office/drawing/2014/main" id="{9E67285B-6793-FA67-A167-26093BA09EBE}"/>
              </a:ext>
            </a:extLst>
          </p:cNvPr>
          <p:cNvGraphicFramePr>
            <a:graphicFrameLocks noGrp="1"/>
          </p:cNvGraphicFramePr>
          <p:nvPr/>
        </p:nvGraphicFramePr>
        <p:xfrm>
          <a:off x="287524" y="1124744"/>
          <a:ext cx="8604956" cy="5452205"/>
        </p:xfrm>
        <a:graphic>
          <a:graphicData uri="http://schemas.openxmlformats.org/drawingml/2006/table">
            <a:tbl>
              <a:tblPr firstRow="1" firstCol="1" bandRow="1"/>
              <a:tblGrid>
                <a:gridCol w="1368337">
                  <a:extLst>
                    <a:ext uri="{9D8B030D-6E8A-4147-A177-3AD203B41FA5}">
                      <a16:colId xmlns:a16="http://schemas.microsoft.com/office/drawing/2014/main" val="3005904169"/>
                    </a:ext>
                  </a:extLst>
                </a:gridCol>
                <a:gridCol w="2240988">
                  <a:extLst>
                    <a:ext uri="{9D8B030D-6E8A-4147-A177-3AD203B41FA5}">
                      <a16:colId xmlns:a16="http://schemas.microsoft.com/office/drawing/2014/main" val="1177492689"/>
                    </a:ext>
                  </a:extLst>
                </a:gridCol>
                <a:gridCol w="1166651">
                  <a:extLst>
                    <a:ext uri="{9D8B030D-6E8A-4147-A177-3AD203B41FA5}">
                      <a16:colId xmlns:a16="http://schemas.microsoft.com/office/drawing/2014/main" val="2936684442"/>
                    </a:ext>
                  </a:extLst>
                </a:gridCol>
                <a:gridCol w="3828980">
                  <a:extLst>
                    <a:ext uri="{9D8B030D-6E8A-4147-A177-3AD203B41FA5}">
                      <a16:colId xmlns:a16="http://schemas.microsoft.com/office/drawing/2014/main" val="2852792090"/>
                    </a:ext>
                  </a:extLst>
                </a:gridCol>
              </a:tblGrid>
              <a:tr h="463887">
                <a:tc gridSpan="4">
                  <a:txBody>
                    <a:bodyPr/>
                    <a:lstStyle/>
                    <a:p>
                      <a:pPr algn="ctr"/>
                      <a:r>
                        <a:rPr lang="el-G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ΒΑΘΜΟΛΟΓΙΕΣ ΕΚΠΑΙΔΕΥΣΕΩΝ ΠΑΝΕΠΙΣΤΗΜΙΩΝ ΑΝΑ ΘΕΜΑΤΙΚΗ ΕΝΟΤΗΤΑ</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485038035"/>
                  </a:ext>
                </a:extLst>
              </a:tr>
              <a:tr h="403513">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ΠΑΝΕΠΙΣΤΗΜΙΟ</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ΕΙΣΗΓΗΤΗΣ</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ΒΑΘΜΟΣ</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ΘΕΜΑ</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102832084"/>
                  </a:ext>
                </a:extLst>
              </a:tr>
              <a:tr h="500752">
                <a:tc rowSpan="5">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ΠΑΤΡΩΝ</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9,73</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Επιχειρησιακός Σχεδιασμός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5650588"/>
                  </a:ext>
                </a:extLst>
              </a:tr>
              <a:tr h="403513">
                <a:tc vMerge="1">
                  <a:txBody>
                    <a:bodyPr/>
                    <a:lstStyle/>
                    <a:p>
                      <a:endParaRPr lang="el-GR"/>
                    </a:p>
                  </a:txBody>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Γ. </a:t>
                      </a:r>
                      <a:r>
                        <a:rPr lang="el-GR" sz="1600" kern="1200" dirty="0" err="1">
                          <a:solidFill>
                            <a:srgbClr val="000000"/>
                          </a:solidFill>
                          <a:effectLst/>
                          <a:latin typeface="Arial" panose="020B0604020202020204" pitchFamily="34" charset="0"/>
                          <a:ea typeface="MS PGothic" panose="020B0600070205080204" pitchFamily="34" charset="-128"/>
                          <a:cs typeface="Arial" panose="020B0604020202020204" pitchFamily="34" charset="0"/>
                        </a:rPr>
                        <a:t>Σταμέλος</a:t>
                      </a: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9,63</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Διαχείριση ακαδημαϊκών επιδόσεων</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5750894"/>
                  </a:ext>
                </a:extLst>
              </a:tr>
              <a:tr h="378308">
                <a:tc vMerge="1">
                  <a:txBody>
                    <a:bodyPr/>
                    <a:lstStyle/>
                    <a:p>
                      <a:endParaRPr lang="el-GR"/>
                    </a:p>
                  </a:txBody>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Μ. Θεοφίλου</a:t>
                      </a:r>
                      <a:r>
                        <a:rPr lang="el-GR" sz="1600" b="1"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9,54</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Ακαδημαϊκή διακυβέρνηση</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0807972"/>
                  </a:ext>
                </a:extLst>
              </a:tr>
              <a:tr h="479225">
                <a:tc vMerge="1">
                  <a:txBody>
                    <a:bodyPr/>
                    <a:lstStyle/>
                    <a:p>
                      <a:endParaRPr lang="el-GR"/>
                    </a:p>
                  </a:txBody>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Ε. Γεωργίου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9,27</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Διαχείριση Ανθρώπινου Δυναμικού</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948937"/>
                  </a:ext>
                </a:extLst>
              </a:tr>
              <a:tr h="404708">
                <a:tc vMerge="1">
                  <a:txBody>
                    <a:bodyPr/>
                    <a:lstStyle/>
                    <a:p>
                      <a:pPr algn="ct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Λογοθέτης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8,97</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Διασφάλιση Ποιότητας</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3996545"/>
                  </a:ext>
                </a:extLst>
              </a:tr>
              <a:tr h="366868">
                <a:tc rowSpan="6">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ΔΥΤΙΚΗΣ ΑΤΤΙΚΗΣ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Ι. Σαρακηνό</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9,88</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Μεταφορά Τεχνολογίας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76041783"/>
                  </a:ext>
                </a:extLst>
              </a:tr>
              <a:tr h="437379">
                <a:tc vMerge="1">
                  <a:txBody>
                    <a:bodyPr/>
                    <a:lstStyle/>
                    <a:p>
                      <a:endParaRPr lang="el-GR"/>
                    </a:p>
                  </a:txBody>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9,67</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Στρατηγική Διοίκηση</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83092725"/>
                  </a:ext>
                </a:extLst>
              </a:tr>
              <a:tr h="403513">
                <a:tc vMerge="1">
                  <a:txBody>
                    <a:bodyPr/>
                    <a:lstStyle/>
                    <a:p>
                      <a:endParaRPr lang="el-GR"/>
                    </a:p>
                  </a:txBody>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Α. </a:t>
                      </a:r>
                      <a:r>
                        <a:rPr lang="el-GR" sz="1600" kern="1200" dirty="0" err="1">
                          <a:solidFill>
                            <a:srgbClr val="000000"/>
                          </a:solidFill>
                          <a:effectLst/>
                          <a:latin typeface="Arial" panose="020B0604020202020204" pitchFamily="34" charset="0"/>
                          <a:ea typeface="MS PGothic" panose="020B0600070205080204" pitchFamily="34" charset="-128"/>
                          <a:cs typeface="Arial" panose="020B0604020202020204" pitchFamily="34" charset="0"/>
                        </a:rPr>
                        <a:t>Αξαρλής</a:t>
                      </a:r>
                      <a:r>
                        <a:rPr lang="el-GR" sz="1600" b="1"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9,64</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Επιχειρησιακός Προγραμματισμός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85831709"/>
                  </a:ext>
                </a:extLst>
              </a:tr>
              <a:tr h="403513">
                <a:tc vMerge="1">
                  <a:txBody>
                    <a:bodyPr/>
                    <a:lstStyle/>
                    <a:p>
                      <a:endParaRPr lang="el-GR"/>
                    </a:p>
                  </a:txBody>
                  <a:tcPr/>
                </a:tc>
                <a:tc>
                  <a:txBody>
                    <a:bodyPr/>
                    <a:lstStyle/>
                    <a:p>
                      <a:pPr algn="l"/>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Ε. Γεωργίου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9,47</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Διαχείριση Ανθρώπινου Δυναμικού</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819384"/>
                  </a:ext>
                </a:extLst>
              </a:tr>
              <a:tr h="403513">
                <a:tc vMerge="1">
                  <a:txBody>
                    <a:bodyPr/>
                    <a:lstStyle/>
                    <a:p>
                      <a:pPr algn="ct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l-GR" sz="1600" dirty="0">
                          <a:effectLst/>
                          <a:latin typeface="Arial" panose="020B0604020202020204" pitchFamily="34" charset="0"/>
                          <a:ea typeface="Times New Roman" panose="02020603050405020304" pitchFamily="18" charset="0"/>
                          <a:cs typeface="Times New Roman" panose="02020603050405020304" pitchFamily="18" charset="0"/>
                        </a:rPr>
                        <a:t>Μ. Θεοφίλου</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9,22</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Αξιοποίηση Ευκαιριών Χρηματοδότησης</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4300536"/>
                  </a:ext>
                </a:extLst>
              </a:tr>
              <a:tr h="403513">
                <a:tc vMerge="1">
                  <a:txBody>
                    <a:bodyPr/>
                    <a:lstStyle/>
                    <a:p>
                      <a:pPr algn="ct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r>
                        <a:rPr lang="el-GR" sz="1600" dirty="0">
                          <a:effectLst/>
                          <a:latin typeface="Arial" panose="020B0604020202020204" pitchFamily="34" charset="0"/>
                          <a:ea typeface="Times New Roman" panose="02020603050405020304" pitchFamily="18" charset="0"/>
                          <a:cs typeface="Times New Roman" panose="02020603050405020304" pitchFamily="18" charset="0"/>
                        </a:rPr>
                        <a:t>Γ. </a:t>
                      </a:r>
                      <a:r>
                        <a:rPr lang="el-GR" sz="1600" dirty="0" err="1">
                          <a:effectLst/>
                          <a:latin typeface="Arial" panose="020B0604020202020204" pitchFamily="34" charset="0"/>
                          <a:ea typeface="Times New Roman" panose="02020603050405020304" pitchFamily="18" charset="0"/>
                          <a:cs typeface="Times New Roman" panose="02020603050405020304" pitchFamily="18" charset="0"/>
                        </a:rPr>
                        <a:t>Σταμέλος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9,06</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Διαχείριση Ακαδημαϊκών Επιδόσεων</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76608960"/>
                  </a:ext>
                </a:extLst>
              </a:tr>
            </a:tbl>
          </a:graphicData>
        </a:graphic>
      </p:graphicFrame>
      <p:sp>
        <p:nvSpPr>
          <p:cNvPr id="6" name="Τίτλος 1">
            <a:extLst>
              <a:ext uri="{FF2B5EF4-FFF2-40B4-BE49-F238E27FC236}">
                <a16:creationId xmlns:a16="http://schemas.microsoft.com/office/drawing/2014/main" id="{0DD344A0-1BDF-F4F9-402E-FC62CB9FD634}"/>
              </a:ext>
            </a:extLst>
          </p:cNvPr>
          <p:cNvSpPr>
            <a:spLocks noGrp="1"/>
          </p:cNvSpPr>
          <p:nvPr>
            <p:ph type="title"/>
          </p:nvPr>
        </p:nvSpPr>
        <p:spPr>
          <a:xfrm>
            <a:off x="179512" y="116632"/>
            <a:ext cx="7571184" cy="838200"/>
          </a:xfrm>
        </p:spPr>
        <p:txBody>
          <a:bodyPr/>
          <a:lstStyle/>
          <a:p>
            <a:r>
              <a:rPr lang="el-GR" dirty="0"/>
              <a:t>ΕΝΔΕΙΚΤΙΚΕΣ ΒΑΘΜΟΛΟΓΙΕΣ ΕΙΣΗΓΗΤΩΝ / ΕΝΟΤΗΤΑ 1/4</a:t>
            </a:r>
          </a:p>
        </p:txBody>
      </p:sp>
    </p:spTree>
    <p:extLst>
      <p:ext uri="{BB962C8B-B14F-4D97-AF65-F5344CB8AC3E}">
        <p14:creationId xmlns:p14="http://schemas.microsoft.com/office/powerpoint/2010/main" val="367025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a:extLst>
              <a:ext uri="{FF2B5EF4-FFF2-40B4-BE49-F238E27FC236}">
                <a16:creationId xmlns:a16="http://schemas.microsoft.com/office/drawing/2014/main" id="{9E67285B-6793-FA67-A167-26093BA09EBE}"/>
              </a:ext>
            </a:extLst>
          </p:cNvPr>
          <p:cNvGraphicFramePr>
            <a:graphicFrameLocks noGrp="1"/>
          </p:cNvGraphicFramePr>
          <p:nvPr/>
        </p:nvGraphicFramePr>
        <p:xfrm>
          <a:off x="251519" y="1124744"/>
          <a:ext cx="8712969" cy="5400601"/>
        </p:xfrm>
        <a:graphic>
          <a:graphicData uri="http://schemas.openxmlformats.org/drawingml/2006/table">
            <a:tbl>
              <a:tblPr firstRow="1" firstCol="1" bandRow="1"/>
              <a:tblGrid>
                <a:gridCol w="1728192">
                  <a:extLst>
                    <a:ext uri="{9D8B030D-6E8A-4147-A177-3AD203B41FA5}">
                      <a16:colId xmlns:a16="http://schemas.microsoft.com/office/drawing/2014/main" val="3005904169"/>
                    </a:ext>
                  </a:extLst>
                </a:gridCol>
                <a:gridCol w="2207541">
                  <a:extLst>
                    <a:ext uri="{9D8B030D-6E8A-4147-A177-3AD203B41FA5}">
                      <a16:colId xmlns:a16="http://schemas.microsoft.com/office/drawing/2014/main" val="1177492689"/>
                    </a:ext>
                  </a:extLst>
                </a:gridCol>
                <a:gridCol w="1445779">
                  <a:extLst>
                    <a:ext uri="{9D8B030D-6E8A-4147-A177-3AD203B41FA5}">
                      <a16:colId xmlns:a16="http://schemas.microsoft.com/office/drawing/2014/main" val="2936684442"/>
                    </a:ext>
                  </a:extLst>
                </a:gridCol>
                <a:gridCol w="3331457">
                  <a:extLst>
                    <a:ext uri="{9D8B030D-6E8A-4147-A177-3AD203B41FA5}">
                      <a16:colId xmlns:a16="http://schemas.microsoft.com/office/drawing/2014/main" val="2852792090"/>
                    </a:ext>
                  </a:extLst>
                </a:gridCol>
              </a:tblGrid>
              <a:tr h="822972">
                <a:tc gridSpan="4">
                  <a:txBody>
                    <a:bodyPr/>
                    <a:lstStyle/>
                    <a:p>
                      <a:pPr algn="ctr"/>
                      <a:r>
                        <a:rPr lang="el-G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ΒΑΘΜΟΛΟΓΙΕΣ ΕΚΠΑΙΔΕΥΣΕΩΝ ΠΑΝΕΠΙΣΤΗΜΙΩΝ ΑΝΑ ΘΕΜΑΤΙΚΗ ΕΝΟΤΗΤΑ</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485038035"/>
                  </a:ext>
                </a:extLst>
              </a:tr>
              <a:tr h="470270">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ΠΑΝΕΠΙΣΤΗΜΙΟ</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ΕΙΣΗΓΗΤΗΣ</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ΒΑΘΜΟΣ</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ΘΕΜΑ</a:t>
                      </a:r>
                      <a:endParaRPr lang="el-GR"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102832084"/>
                  </a:ext>
                </a:extLst>
              </a:tr>
              <a:tr h="809395">
                <a:tc rowSpan="4">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ΕΘΝΙΚΟ ΜΕΤΣΟΒΙΟ ΠΟΛΥΤΕΧΝΕΙΟ</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Γ. Βάβουλας</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9,80</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Το εσωτερικό Σύστημα Διασφάλισης Ποιότητας του Ε.Μ.Π</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80575"/>
                  </a:ext>
                </a:extLst>
              </a:tr>
              <a:tr h="404697">
                <a:tc vMerge="1">
                  <a:txBody>
                    <a:bodyPr/>
                    <a:lstStyle/>
                    <a:p>
                      <a:endParaRPr lang="el-GR"/>
                    </a:p>
                  </a:txBody>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Γ. Σταμέλος</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9,67</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Διαχείριση ακαδημαϊκών επιδόσεων</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7947330"/>
                  </a:ext>
                </a:extLst>
              </a:tr>
              <a:tr h="404697">
                <a:tc vMerge="1">
                  <a:txBody>
                    <a:bodyPr/>
                    <a:lstStyle/>
                    <a:p>
                      <a:endParaRPr lang="el-GR"/>
                    </a:p>
                  </a:txBody>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Μ. Θεοφίλου</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9,31</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Ακαδημαϊκή διακυβέρνηση</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5972332"/>
                  </a:ext>
                </a:extLst>
              </a:tr>
              <a:tr h="639908">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9,21</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Στρατηγικός &amp; Επιχειρησιακός προγραμματισμός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7447234"/>
                  </a:ext>
                </a:extLst>
              </a:tr>
              <a:tr h="519634">
                <a:tc rowSpan="4">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ΔΙΕΘΝΕΣ ΠΑΝΕΠΙΣΤΗΜΙΟ ΕΛΛΑΔΟΣ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9,61</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Στρατηγικός Σχεδιασμός</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27602076"/>
                  </a:ext>
                </a:extLst>
              </a:tr>
              <a:tr h="519634">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 Παναγιωτίδου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9,55</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Σύνδεση Σπουδών</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974209"/>
                  </a:ext>
                </a:extLst>
              </a:tr>
              <a:tr h="404697">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Μ. Θεοφίλου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9,44</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Ευκαιρίες Χρηματοδότησης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520059"/>
                  </a:ext>
                </a:extLst>
              </a:tr>
              <a:tr h="404697">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Λογοθέτης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9,08</a:t>
                      </a:r>
                      <a:endParaRPr lang="el-GR"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Ολική Ποιότητα</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01676305"/>
                  </a:ext>
                </a:extLst>
              </a:tr>
            </a:tbl>
          </a:graphicData>
        </a:graphic>
      </p:graphicFrame>
      <p:sp>
        <p:nvSpPr>
          <p:cNvPr id="6" name="Τίτλος 1">
            <a:extLst>
              <a:ext uri="{FF2B5EF4-FFF2-40B4-BE49-F238E27FC236}">
                <a16:creationId xmlns:a16="http://schemas.microsoft.com/office/drawing/2014/main" id="{0DD344A0-1BDF-F4F9-402E-FC62CB9FD634}"/>
              </a:ext>
            </a:extLst>
          </p:cNvPr>
          <p:cNvSpPr>
            <a:spLocks noGrp="1"/>
          </p:cNvSpPr>
          <p:nvPr>
            <p:ph type="title"/>
          </p:nvPr>
        </p:nvSpPr>
        <p:spPr>
          <a:xfrm>
            <a:off x="179512" y="116632"/>
            <a:ext cx="7571184" cy="838200"/>
          </a:xfrm>
        </p:spPr>
        <p:txBody>
          <a:bodyPr/>
          <a:lstStyle/>
          <a:p>
            <a:r>
              <a:rPr lang="el-GR" dirty="0"/>
              <a:t>ΕΝΔΕΙΚΤΙΚΕΣ ΒΑΘΜΟΛΟΓΙΕΣ ΕΙΣΗΓΗΤΩΝ / ΕΝΟΤΗΤΑ 2/4</a:t>
            </a:r>
          </a:p>
        </p:txBody>
      </p:sp>
    </p:spTree>
    <p:extLst>
      <p:ext uri="{BB962C8B-B14F-4D97-AF65-F5344CB8AC3E}">
        <p14:creationId xmlns:p14="http://schemas.microsoft.com/office/powerpoint/2010/main" val="72167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a:extLst>
              <a:ext uri="{FF2B5EF4-FFF2-40B4-BE49-F238E27FC236}">
                <a16:creationId xmlns:a16="http://schemas.microsoft.com/office/drawing/2014/main" id="{9E67285B-6793-FA67-A167-26093BA09EBE}"/>
              </a:ext>
            </a:extLst>
          </p:cNvPr>
          <p:cNvGraphicFramePr>
            <a:graphicFrameLocks noGrp="1"/>
          </p:cNvGraphicFramePr>
          <p:nvPr/>
        </p:nvGraphicFramePr>
        <p:xfrm>
          <a:off x="467544" y="1124744"/>
          <a:ext cx="8424937" cy="5328592"/>
        </p:xfrm>
        <a:graphic>
          <a:graphicData uri="http://schemas.openxmlformats.org/drawingml/2006/table">
            <a:tbl>
              <a:tblPr firstRow="1" firstCol="1" bandRow="1"/>
              <a:tblGrid>
                <a:gridCol w="1921477">
                  <a:extLst>
                    <a:ext uri="{9D8B030D-6E8A-4147-A177-3AD203B41FA5}">
                      <a16:colId xmlns:a16="http://schemas.microsoft.com/office/drawing/2014/main" val="3005904169"/>
                    </a:ext>
                  </a:extLst>
                </a:gridCol>
                <a:gridCol w="1782590">
                  <a:extLst>
                    <a:ext uri="{9D8B030D-6E8A-4147-A177-3AD203B41FA5}">
                      <a16:colId xmlns:a16="http://schemas.microsoft.com/office/drawing/2014/main" val="1177492689"/>
                    </a:ext>
                  </a:extLst>
                </a:gridCol>
                <a:gridCol w="1307318">
                  <a:extLst>
                    <a:ext uri="{9D8B030D-6E8A-4147-A177-3AD203B41FA5}">
                      <a16:colId xmlns:a16="http://schemas.microsoft.com/office/drawing/2014/main" val="2936684442"/>
                    </a:ext>
                  </a:extLst>
                </a:gridCol>
                <a:gridCol w="3413552">
                  <a:extLst>
                    <a:ext uri="{9D8B030D-6E8A-4147-A177-3AD203B41FA5}">
                      <a16:colId xmlns:a16="http://schemas.microsoft.com/office/drawing/2014/main" val="2852792090"/>
                    </a:ext>
                  </a:extLst>
                </a:gridCol>
              </a:tblGrid>
              <a:tr h="504056">
                <a:tc gridSpan="4">
                  <a:txBody>
                    <a:bodyPr/>
                    <a:lstStyle/>
                    <a:p>
                      <a:pPr algn="ctr"/>
                      <a:r>
                        <a:rPr lang="el-G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ΒΑΘΜΟΛΟΓΙΕΣ ΕΚΠΑΙΔΕΥΣΕΩΝ ΠΑΝΕΠΙΣΤΗΜΙΩΝ ΑΝΑ ΘΕΜΑΤΙΚΗ ΕΝΟΤΗΤΑ</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485038035"/>
                  </a:ext>
                </a:extLst>
              </a:tr>
              <a:tr h="432048">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ΠΑΝΕΠΙΣΤΗΜΙΟ</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ΕΙΣΗΓΗΤΗΣ</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ΒΑΘΜΟΣ</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ΘΕΜΑ</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102832084"/>
                  </a:ext>
                </a:extLst>
              </a:tr>
              <a:tr h="648072">
                <a:tc rowSpan="4">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ΑΝΩΤΑΤΗ ΣΧΟΛΗ ΚΑΛΩΝ ΤΕΧΝΩΝ</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Στρατηγικός &amp; Επιχειρησιακός προγραμματισμό</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5320978"/>
                  </a:ext>
                </a:extLst>
              </a:tr>
              <a:tr h="504056">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Γ. </a:t>
                      </a:r>
                      <a:r>
                        <a:rPr lang="el-GR" sz="1600" kern="1200" dirty="0" err="1">
                          <a:solidFill>
                            <a:srgbClr val="000000"/>
                          </a:solidFill>
                          <a:effectLst/>
                          <a:latin typeface="Arial" panose="020B0604020202020204" pitchFamily="34" charset="0"/>
                          <a:ea typeface="MS PGothic" panose="020B0600070205080204" pitchFamily="34" charset="-128"/>
                          <a:cs typeface="Arial" panose="020B0604020202020204" pitchFamily="34" charset="0"/>
                        </a:rPr>
                        <a:t>Σταμέλος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9,67</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Διαχείριση ακαδημαϊκών επιδόσεων</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8009191"/>
                  </a:ext>
                </a:extLst>
              </a:tr>
              <a:tr h="545203">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Μ. Θεοφίλου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9,54</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Αξιοποίηση Ευκαιριών Χρηματοδότησης</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6369710"/>
                  </a:ext>
                </a:extLst>
              </a:tr>
              <a:tr h="534917">
                <a:tc vMerge="1">
                  <a:txBody>
                    <a:bodyPr/>
                    <a:lstStyle/>
                    <a:p>
                      <a:pPr algn="ct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Λογοθέτης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8,00</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Διοίκηση Ολικής Ποιότητας</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7089555"/>
                  </a:ext>
                </a:extLst>
              </a:tr>
              <a:tr h="576064">
                <a:tc rowSpan="4">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ΧΑΡΟΚΟΠΕΙΟ</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9,78</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Στρατηγική Διοίκηση</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34965206"/>
                  </a:ext>
                </a:extLst>
              </a:tr>
              <a:tr h="534917">
                <a:tc vMerge="1">
                  <a:txBody>
                    <a:bodyPr/>
                    <a:lstStyle/>
                    <a:p>
                      <a:endParaRPr lang="el-GR"/>
                    </a:p>
                  </a:txBody>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Γ. </a:t>
                      </a:r>
                      <a:r>
                        <a:rPr lang="el-GR" sz="1600" dirty="0" err="1">
                          <a:effectLst/>
                          <a:latin typeface="Arial" panose="020B0604020202020204" pitchFamily="34" charset="0"/>
                          <a:ea typeface="Times New Roman" panose="02020603050405020304" pitchFamily="18" charset="0"/>
                          <a:cs typeface="Times New Roman" panose="02020603050405020304" pitchFamily="18" charset="0"/>
                        </a:rPr>
                        <a:t>Σταμέλος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9,40</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Διαχείριση ακαδημαϊκών επιδόσεων</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52605179"/>
                  </a:ext>
                </a:extLst>
              </a:tr>
              <a:tr h="534917">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Λογοθέτης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9,36</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Στρατηγική Διοίκηση</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07440103"/>
                  </a:ext>
                </a:extLst>
              </a:tr>
              <a:tr h="514342">
                <a:tc vMerge="1">
                  <a:txBody>
                    <a:bodyPr/>
                    <a:lstStyle/>
                    <a:p>
                      <a:endParaRPr lang="el-GR"/>
                    </a:p>
                  </a:txBody>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Μ. Θεοφίλου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9,24</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Ακαδημαϊκό Μάρκετινγκ</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4828191"/>
                  </a:ext>
                </a:extLst>
              </a:tr>
            </a:tbl>
          </a:graphicData>
        </a:graphic>
      </p:graphicFrame>
      <p:sp>
        <p:nvSpPr>
          <p:cNvPr id="6" name="Τίτλος 1">
            <a:extLst>
              <a:ext uri="{FF2B5EF4-FFF2-40B4-BE49-F238E27FC236}">
                <a16:creationId xmlns:a16="http://schemas.microsoft.com/office/drawing/2014/main" id="{0DD344A0-1BDF-F4F9-402E-FC62CB9FD634}"/>
              </a:ext>
            </a:extLst>
          </p:cNvPr>
          <p:cNvSpPr>
            <a:spLocks noGrp="1"/>
          </p:cNvSpPr>
          <p:nvPr>
            <p:ph type="title"/>
          </p:nvPr>
        </p:nvSpPr>
        <p:spPr>
          <a:xfrm>
            <a:off x="179512" y="116632"/>
            <a:ext cx="7571184" cy="838200"/>
          </a:xfrm>
        </p:spPr>
        <p:txBody>
          <a:bodyPr/>
          <a:lstStyle/>
          <a:p>
            <a:r>
              <a:rPr lang="el-GR" dirty="0"/>
              <a:t>ΕΝΔΕΙΚΤΙΚΕΣ ΒΑΘΜΟΛΟΓΙΕΣ ΕΙΣΗΓΗΤΩΝ / ΕΝΟΤΗΤΑ 3/4</a:t>
            </a:r>
          </a:p>
        </p:txBody>
      </p:sp>
    </p:spTree>
    <p:extLst>
      <p:ext uri="{BB962C8B-B14F-4D97-AF65-F5344CB8AC3E}">
        <p14:creationId xmlns:p14="http://schemas.microsoft.com/office/powerpoint/2010/main" val="80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a:extLst>
              <a:ext uri="{FF2B5EF4-FFF2-40B4-BE49-F238E27FC236}">
                <a16:creationId xmlns:a16="http://schemas.microsoft.com/office/drawing/2014/main" id="{9E67285B-6793-FA67-A167-26093BA09EBE}"/>
              </a:ext>
            </a:extLst>
          </p:cNvPr>
          <p:cNvGraphicFramePr>
            <a:graphicFrameLocks noGrp="1"/>
          </p:cNvGraphicFramePr>
          <p:nvPr>
            <p:extLst>
              <p:ext uri="{D42A27DB-BD31-4B8C-83A1-F6EECF244321}">
                <p14:modId xmlns:p14="http://schemas.microsoft.com/office/powerpoint/2010/main" val="3700821755"/>
              </p:ext>
            </p:extLst>
          </p:nvPr>
        </p:nvGraphicFramePr>
        <p:xfrm>
          <a:off x="539552" y="1340768"/>
          <a:ext cx="8208912" cy="2962614"/>
        </p:xfrm>
        <a:graphic>
          <a:graphicData uri="http://schemas.openxmlformats.org/drawingml/2006/table">
            <a:tbl>
              <a:tblPr firstRow="1" firstCol="1" bandRow="1"/>
              <a:tblGrid>
                <a:gridCol w="1872208">
                  <a:extLst>
                    <a:ext uri="{9D8B030D-6E8A-4147-A177-3AD203B41FA5}">
                      <a16:colId xmlns:a16="http://schemas.microsoft.com/office/drawing/2014/main" val="3005904169"/>
                    </a:ext>
                  </a:extLst>
                </a:gridCol>
                <a:gridCol w="1872208">
                  <a:extLst>
                    <a:ext uri="{9D8B030D-6E8A-4147-A177-3AD203B41FA5}">
                      <a16:colId xmlns:a16="http://schemas.microsoft.com/office/drawing/2014/main" val="1177492689"/>
                    </a:ext>
                  </a:extLst>
                </a:gridCol>
                <a:gridCol w="1368152">
                  <a:extLst>
                    <a:ext uri="{9D8B030D-6E8A-4147-A177-3AD203B41FA5}">
                      <a16:colId xmlns:a16="http://schemas.microsoft.com/office/drawing/2014/main" val="2936684442"/>
                    </a:ext>
                  </a:extLst>
                </a:gridCol>
                <a:gridCol w="3096344">
                  <a:extLst>
                    <a:ext uri="{9D8B030D-6E8A-4147-A177-3AD203B41FA5}">
                      <a16:colId xmlns:a16="http://schemas.microsoft.com/office/drawing/2014/main" val="2852792090"/>
                    </a:ext>
                  </a:extLst>
                </a:gridCol>
              </a:tblGrid>
              <a:tr h="504056">
                <a:tc gridSpan="4">
                  <a:txBody>
                    <a:bodyPr/>
                    <a:lstStyle/>
                    <a:p>
                      <a:pPr algn="ctr"/>
                      <a:r>
                        <a:rPr lang="el-GR"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ΒΑΘΜΟΛΟΓΙΕΣ ΕΚΠΑΙΔΕΥΣΕΩΝ ΠΑΝΕΠΙΣΤΗΜΙΩΝ ΑΝΑ ΘΕΜΑΤΙΚΗ ΕΝΟΤΗΤΑ</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485038035"/>
                  </a:ext>
                </a:extLst>
              </a:tr>
              <a:tr h="432048">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ΠΑΝΕΠΙΣΤΗΜΙΟ</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ΕΙΣΗΓΗΤΗΣ</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ΒΑΘΜΟΣ</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0C0C0"/>
                    </a:solidFill>
                  </a:tcPr>
                </a:tc>
                <a:tc>
                  <a:txBody>
                    <a:bodyPr/>
                    <a:lstStyle/>
                    <a:p>
                      <a:pPr algn="ctr"/>
                      <a:r>
                        <a:rPr lang="el-G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ΘΕΜΑ</a:t>
                      </a: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102832084"/>
                  </a:ext>
                </a:extLst>
              </a:tr>
              <a:tr h="792088">
                <a:tc rowSpan="3">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ΠΑΝΕΠΙΣΤΗΜΙΟ ΑΙΓΑΙΟΥ</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Μιχαλολιάκος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9,35</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Στρατηγικός &amp; Επιχειρησιακός προγραμματισμό</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5320978"/>
                  </a:ext>
                </a:extLst>
              </a:tr>
              <a:tr h="617211">
                <a:tc vMerge="1">
                  <a:txBody>
                    <a:bodyPr/>
                    <a:lstStyle/>
                    <a:p>
                      <a:endParaRPr lang="el-GR"/>
                    </a:p>
                  </a:txBody>
                  <a:tcPr>
                    <a:lnT w="12700" cap="flat" cmpd="sng" algn="ctr">
                      <a:solidFill>
                        <a:srgbClr val="00000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Ν. Λογοθέτης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9,33</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effectLst/>
                          <a:latin typeface="Arial" panose="020B0604020202020204" pitchFamily="34" charset="0"/>
                          <a:ea typeface="Times New Roman" panose="02020603050405020304" pitchFamily="18" charset="0"/>
                          <a:cs typeface="Times New Roman" panose="02020603050405020304" pitchFamily="18" charset="0"/>
                        </a:rPr>
                        <a:t>Ολική Ποιότητα</a:t>
                      </a: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125590"/>
                  </a:ext>
                </a:extLst>
              </a:tr>
              <a:tr h="617211">
                <a:tc vMerge="1">
                  <a:txBody>
                    <a:bodyPr/>
                    <a:lstStyle/>
                    <a:p>
                      <a:pPr algn="ct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Γ. </a:t>
                      </a:r>
                      <a:r>
                        <a:rPr lang="el-GR" sz="1600" kern="1200" dirty="0" err="1">
                          <a:solidFill>
                            <a:srgbClr val="000000"/>
                          </a:solidFill>
                          <a:effectLst/>
                          <a:latin typeface="Arial" panose="020B0604020202020204" pitchFamily="34" charset="0"/>
                          <a:ea typeface="MS PGothic" panose="020B0600070205080204" pitchFamily="34" charset="-128"/>
                          <a:cs typeface="Arial" panose="020B0604020202020204" pitchFamily="34" charset="0"/>
                        </a:rPr>
                        <a:t>Σταμέλος</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8,60</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l-GR" sz="16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Διαχείριση ακαδημαϊκών επιδόσεων</a:t>
                      </a:r>
                      <a:endParaRPr lang="el-G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695" marR="426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7089555"/>
                  </a:ext>
                </a:extLst>
              </a:tr>
            </a:tbl>
          </a:graphicData>
        </a:graphic>
      </p:graphicFrame>
      <p:sp>
        <p:nvSpPr>
          <p:cNvPr id="6" name="Τίτλος 1">
            <a:extLst>
              <a:ext uri="{FF2B5EF4-FFF2-40B4-BE49-F238E27FC236}">
                <a16:creationId xmlns:a16="http://schemas.microsoft.com/office/drawing/2014/main" id="{0DD344A0-1BDF-F4F9-402E-FC62CB9FD634}"/>
              </a:ext>
            </a:extLst>
          </p:cNvPr>
          <p:cNvSpPr>
            <a:spLocks noGrp="1"/>
          </p:cNvSpPr>
          <p:nvPr>
            <p:ph type="title"/>
          </p:nvPr>
        </p:nvSpPr>
        <p:spPr>
          <a:xfrm>
            <a:off x="179512" y="116632"/>
            <a:ext cx="7571184" cy="838200"/>
          </a:xfrm>
        </p:spPr>
        <p:txBody>
          <a:bodyPr/>
          <a:lstStyle/>
          <a:p>
            <a:r>
              <a:rPr lang="el-GR" dirty="0"/>
              <a:t>ΕΝΔΕΙΚΤΙΚΕΣ ΒΑΘΜΟΛΟΓΙΕΣ ΕΙΣΗΓΗΤΩΝ / ΕΝΟΤΗΤΑ 4/4</a:t>
            </a:r>
          </a:p>
        </p:txBody>
      </p:sp>
    </p:spTree>
    <p:extLst>
      <p:ext uri="{BB962C8B-B14F-4D97-AF65-F5344CB8AC3E}">
        <p14:creationId xmlns:p14="http://schemas.microsoft.com/office/powerpoint/2010/main" val="292197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B7F8AE-EB5A-057C-8839-2AC6DEDADCA8}"/>
              </a:ext>
            </a:extLst>
          </p:cNvPr>
          <p:cNvSpPr>
            <a:spLocks noGrp="1"/>
          </p:cNvSpPr>
          <p:nvPr>
            <p:ph type="title"/>
          </p:nvPr>
        </p:nvSpPr>
        <p:spPr>
          <a:xfrm>
            <a:off x="179512" y="116632"/>
            <a:ext cx="7571184" cy="838200"/>
          </a:xfrm>
        </p:spPr>
        <p:txBody>
          <a:bodyPr/>
          <a:lstStyle/>
          <a:p>
            <a:r>
              <a:rPr lang="el-GR" dirty="0"/>
              <a:t>ΘΕΜΑΤΙΚΕΣ ΕΝΟΤΗΤΕΣ ΠΡΟΓΡΑΜΜΑΤΟΣ ΕΚΠΑΙΔΕΥΣΗΣ ΕΜΠ</a:t>
            </a:r>
          </a:p>
        </p:txBody>
      </p:sp>
      <p:sp>
        <p:nvSpPr>
          <p:cNvPr id="3" name="Θέση περιεχομένου 2">
            <a:extLst>
              <a:ext uri="{FF2B5EF4-FFF2-40B4-BE49-F238E27FC236}">
                <a16:creationId xmlns:a16="http://schemas.microsoft.com/office/drawing/2014/main" id="{2FD22258-6AE5-1219-4227-9667341C3B8C}"/>
              </a:ext>
            </a:extLst>
          </p:cNvPr>
          <p:cNvSpPr>
            <a:spLocks noGrp="1"/>
          </p:cNvSpPr>
          <p:nvPr>
            <p:ph idx="1"/>
          </p:nvPr>
        </p:nvSpPr>
        <p:spPr>
          <a:xfrm>
            <a:off x="457200" y="1340768"/>
            <a:ext cx="8435280" cy="4785395"/>
          </a:xfrm>
        </p:spPr>
        <p:txBody>
          <a:bodyPr/>
          <a:lstStyle/>
          <a:p>
            <a:pPr marL="457200" indent="-457200" algn="just">
              <a:buFont typeface="+mj-lt"/>
              <a:buAutoNum type="arabicPeriod"/>
            </a:pPr>
            <a:r>
              <a:rPr lang="el-GR" sz="2000" dirty="0"/>
              <a:t>Ανάλυση και Εφαρμογή Στρατηγικής και Προγραμματισμού</a:t>
            </a:r>
          </a:p>
          <a:p>
            <a:pPr marL="457200" indent="-457200" algn="just">
              <a:buFont typeface="+mj-lt"/>
              <a:buAutoNum type="arabicPeriod"/>
            </a:pPr>
            <a:r>
              <a:rPr lang="el-GR" sz="2000" dirty="0"/>
              <a:t>Το πλαίσιο συνεργασίας με τη ΜΟ.ΔΙ.Π. και η συμμετοχή των υπηρεσιών στην εφαρμογή του Ε.Σ.Δ.Π. Ε.Μ.Π.</a:t>
            </a:r>
          </a:p>
          <a:p>
            <a:pPr marL="457200" indent="-457200" algn="just">
              <a:buFont typeface="+mj-lt"/>
              <a:buAutoNum type="arabicPeriod"/>
            </a:pPr>
            <a:r>
              <a:rPr lang="el-GR" sz="2000" dirty="0"/>
              <a:t>Καταγραφή Διεργασιών και ανάπτυξη κουλτούρας ποιότητας</a:t>
            </a:r>
          </a:p>
          <a:p>
            <a:pPr marL="457200" indent="-457200" algn="just">
              <a:buFont typeface="+mj-lt"/>
              <a:buAutoNum type="arabicPeriod"/>
            </a:pPr>
            <a:r>
              <a:rPr lang="el-GR" sz="2000" dirty="0"/>
              <a:t>Στρατηγική Διοίκηση και η Σύνδεση της με τη Στρατηγική Ποιότητας του Πανεπιστημίου, των τμημάτων και των προγραμμάτων Σπουδών τους</a:t>
            </a:r>
          </a:p>
          <a:p>
            <a:pPr marL="457200" indent="-457200" algn="just">
              <a:buFont typeface="+mj-lt"/>
              <a:buAutoNum type="arabicPeriod"/>
            </a:pPr>
            <a:r>
              <a:rPr lang="el-GR" sz="2000" dirty="0"/>
              <a:t>Παρακολούθηση και συνεργασία με διεθνείς κατατάξεις Πανεπιστημίων </a:t>
            </a:r>
            <a:r>
              <a:rPr lang="el-GR" sz="2000" dirty="0" err="1"/>
              <a:t>Rankings</a:t>
            </a:r>
            <a:endParaRPr lang="el-GR" sz="2000" dirty="0"/>
          </a:p>
          <a:p>
            <a:pPr marL="457200" indent="-457200" algn="just">
              <a:buFont typeface="+mj-lt"/>
              <a:buAutoNum type="arabicPeriod"/>
            </a:pPr>
            <a:r>
              <a:rPr lang="el-GR" sz="2000" dirty="0"/>
              <a:t>Διαδικασίες Πιστοποίησης ξενόγλωσσων προγραμμάτων σπουδών</a:t>
            </a:r>
          </a:p>
          <a:p>
            <a:pPr marL="457200" indent="-457200" algn="just">
              <a:buFont typeface="+mj-lt"/>
              <a:buAutoNum type="arabicPeriod"/>
            </a:pPr>
            <a:r>
              <a:rPr lang="el-GR" sz="2000" dirty="0"/>
              <a:t>Ακαδημαϊκή Διακυβέρνηση και εφαρμογή πολιτικής ποιότητας</a:t>
            </a:r>
          </a:p>
          <a:p>
            <a:pPr marL="457200" indent="-457200" algn="just">
              <a:buFont typeface="+mj-lt"/>
              <a:buAutoNum type="arabicPeriod"/>
            </a:pPr>
            <a:r>
              <a:rPr lang="el-GR" sz="2000" dirty="0"/>
              <a:t>Ανάπτυξη δικτύου αποφοίτων και αξιοποίηση κοινωνικών εταίρων και συνεργασιών</a:t>
            </a:r>
          </a:p>
          <a:p>
            <a:pPr marL="457200" indent="-457200" algn="just">
              <a:buFont typeface="+mj-lt"/>
              <a:buAutoNum type="arabicPeriod"/>
            </a:pPr>
            <a:endParaRPr lang="el-GR" sz="2000" dirty="0"/>
          </a:p>
          <a:p>
            <a:pPr marL="457200" indent="-457200" algn="just">
              <a:buFont typeface="+mj-lt"/>
              <a:buAutoNum type="arabicPeriod"/>
            </a:pPr>
            <a:endParaRPr lang="el-GR" sz="2000" dirty="0"/>
          </a:p>
          <a:p>
            <a:pPr marL="457200" indent="-457200" algn="just">
              <a:buFont typeface="+mj-lt"/>
              <a:buAutoNum type="arabicPeriod"/>
            </a:pPr>
            <a:endParaRPr lang="el-GR" sz="2000" dirty="0"/>
          </a:p>
          <a:p>
            <a:pPr marL="457200" indent="-457200" algn="just">
              <a:buFont typeface="+mj-lt"/>
              <a:buAutoNum type="arabicPeriod"/>
            </a:pPr>
            <a:endParaRPr lang="el-GR" sz="2000" dirty="0"/>
          </a:p>
        </p:txBody>
      </p:sp>
    </p:spTree>
    <p:extLst>
      <p:ext uri="{BB962C8B-B14F-4D97-AF65-F5344CB8AC3E}">
        <p14:creationId xmlns:p14="http://schemas.microsoft.com/office/powerpoint/2010/main" val="298383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0A5DBA-B523-7A3D-6D23-A2372EB4CE3C}"/>
              </a:ext>
            </a:extLst>
          </p:cNvPr>
          <p:cNvSpPr>
            <a:spLocks noGrp="1"/>
          </p:cNvSpPr>
          <p:nvPr>
            <p:ph type="title"/>
          </p:nvPr>
        </p:nvSpPr>
        <p:spPr>
          <a:xfrm>
            <a:off x="35496" y="116632"/>
            <a:ext cx="8363272" cy="838200"/>
          </a:xfrm>
        </p:spPr>
        <p:txBody>
          <a:bodyPr/>
          <a:lstStyle/>
          <a:p>
            <a:r>
              <a:rPr lang="el-GR" dirty="0"/>
              <a:t>ΔΙΑΔΙΚΑΣΙΑ ΣΤΡΑΤΗΓΙΚΟΥ ΣΧΕΔΙΑΣΜΟΥ 1/3</a:t>
            </a:r>
          </a:p>
        </p:txBody>
      </p:sp>
      <p:pic>
        <p:nvPicPr>
          <p:cNvPr id="13" name="Εικόνα 12">
            <a:extLst>
              <a:ext uri="{FF2B5EF4-FFF2-40B4-BE49-F238E27FC236}">
                <a16:creationId xmlns:a16="http://schemas.microsoft.com/office/drawing/2014/main" id="{26647B87-40C3-7E9D-A85F-28E07D9C87B7}"/>
              </a:ext>
            </a:extLst>
          </p:cNvPr>
          <p:cNvPicPr>
            <a:picLocks noChangeAspect="1"/>
          </p:cNvPicPr>
          <p:nvPr/>
        </p:nvPicPr>
        <p:blipFill>
          <a:blip r:embed="rId2"/>
          <a:stretch>
            <a:fillRect/>
          </a:stretch>
        </p:blipFill>
        <p:spPr>
          <a:xfrm>
            <a:off x="0" y="1707424"/>
            <a:ext cx="9144000" cy="3443152"/>
          </a:xfrm>
          <a:prstGeom prst="rect">
            <a:avLst/>
          </a:prstGeom>
        </p:spPr>
      </p:pic>
    </p:spTree>
    <p:extLst>
      <p:ext uri="{BB962C8B-B14F-4D97-AF65-F5344CB8AC3E}">
        <p14:creationId xmlns:p14="http://schemas.microsoft.com/office/powerpoint/2010/main" val="232757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BA80D5B6-2FEA-8F8E-BAB2-DA17BF9C6B74}"/>
              </a:ext>
            </a:extLst>
          </p:cNvPr>
          <p:cNvSpPr>
            <a:spLocks noGrp="1"/>
          </p:cNvSpPr>
          <p:nvPr>
            <p:ph type="title"/>
          </p:nvPr>
        </p:nvSpPr>
        <p:spPr>
          <a:xfrm>
            <a:off x="35496" y="116632"/>
            <a:ext cx="8363272" cy="838200"/>
          </a:xfrm>
        </p:spPr>
        <p:txBody>
          <a:bodyPr/>
          <a:lstStyle/>
          <a:p>
            <a:r>
              <a:rPr lang="el-GR" dirty="0"/>
              <a:t>ΔΙΑΔΙΚΑΣΙΑ ΣΤΡΑΤΗΓΙΚΟΥ ΣΧΕΔΙΑΣΜΟΥ 2/3</a:t>
            </a:r>
          </a:p>
        </p:txBody>
      </p:sp>
      <p:pic>
        <p:nvPicPr>
          <p:cNvPr id="4" name="Εικόνα 3">
            <a:extLst>
              <a:ext uri="{FF2B5EF4-FFF2-40B4-BE49-F238E27FC236}">
                <a16:creationId xmlns:a16="http://schemas.microsoft.com/office/drawing/2014/main" id="{9394511E-D520-E8B4-B7F5-0AA9DB4D2A1E}"/>
              </a:ext>
            </a:extLst>
          </p:cNvPr>
          <p:cNvPicPr>
            <a:picLocks noChangeAspect="1"/>
          </p:cNvPicPr>
          <p:nvPr/>
        </p:nvPicPr>
        <p:blipFill>
          <a:blip r:embed="rId2"/>
          <a:stretch>
            <a:fillRect/>
          </a:stretch>
        </p:blipFill>
        <p:spPr>
          <a:xfrm>
            <a:off x="0" y="1937119"/>
            <a:ext cx="9144000" cy="2983762"/>
          </a:xfrm>
          <a:prstGeom prst="rect">
            <a:avLst/>
          </a:prstGeom>
        </p:spPr>
      </p:pic>
    </p:spTree>
    <p:extLst>
      <p:ext uri="{BB962C8B-B14F-4D97-AF65-F5344CB8AC3E}">
        <p14:creationId xmlns:p14="http://schemas.microsoft.com/office/powerpoint/2010/main" val="319864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0D57355F-7C68-0860-E36E-CA149CE8FF34}"/>
              </a:ext>
            </a:extLst>
          </p:cNvPr>
          <p:cNvSpPr>
            <a:spLocks noGrp="1"/>
          </p:cNvSpPr>
          <p:nvPr>
            <p:ph type="title"/>
          </p:nvPr>
        </p:nvSpPr>
        <p:spPr>
          <a:xfrm>
            <a:off x="35496" y="116632"/>
            <a:ext cx="8363272" cy="838200"/>
          </a:xfrm>
        </p:spPr>
        <p:txBody>
          <a:bodyPr/>
          <a:lstStyle/>
          <a:p>
            <a:r>
              <a:rPr lang="el-GR" dirty="0"/>
              <a:t>ΔΙΑΔΙΚΑΣΙΑ ΣΤΡΑΤΗΓΙΚΟΥ ΣΧΕΔΙΑΣΜΟΥ 3/3</a:t>
            </a:r>
          </a:p>
        </p:txBody>
      </p:sp>
      <p:pic>
        <p:nvPicPr>
          <p:cNvPr id="7" name="Εικόνα 6">
            <a:extLst>
              <a:ext uri="{FF2B5EF4-FFF2-40B4-BE49-F238E27FC236}">
                <a16:creationId xmlns:a16="http://schemas.microsoft.com/office/drawing/2014/main" id="{D8B9890F-D8B1-3B39-F2FF-26700EA6710D}"/>
              </a:ext>
            </a:extLst>
          </p:cNvPr>
          <p:cNvPicPr>
            <a:picLocks noChangeAspect="1"/>
          </p:cNvPicPr>
          <p:nvPr/>
        </p:nvPicPr>
        <p:blipFill>
          <a:blip r:embed="rId2"/>
          <a:stretch>
            <a:fillRect/>
          </a:stretch>
        </p:blipFill>
        <p:spPr>
          <a:xfrm>
            <a:off x="0" y="1752489"/>
            <a:ext cx="9144000" cy="3353022"/>
          </a:xfrm>
          <a:prstGeom prst="rect">
            <a:avLst/>
          </a:prstGeom>
        </p:spPr>
      </p:pic>
    </p:spTree>
    <p:extLst>
      <p:ext uri="{BB962C8B-B14F-4D97-AF65-F5344CB8AC3E}">
        <p14:creationId xmlns:p14="http://schemas.microsoft.com/office/powerpoint/2010/main" val="280161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6776" y="209708"/>
            <a:ext cx="4981575" cy="628650"/>
          </a:xfrm>
        </p:spPr>
        <p:txBody>
          <a:bodyPr/>
          <a:lstStyle/>
          <a:p>
            <a:pPr eaLnBrk="1" hangingPunct="1"/>
            <a:r>
              <a:rPr lang="el-GR" sz="3300" dirty="0">
                <a:latin typeface="Arial" charset="0"/>
                <a:cs typeface="Arial" charset="0"/>
              </a:rPr>
              <a:t>ΠΑΡΑΔΕΙΓΜΑ</a:t>
            </a:r>
            <a:r>
              <a:rPr lang="en-US" sz="3300" dirty="0">
                <a:latin typeface="Arial" charset="0"/>
                <a:cs typeface="Arial" charset="0"/>
              </a:rPr>
              <a:t> SIPOC</a:t>
            </a:r>
          </a:p>
        </p:txBody>
      </p:sp>
      <p:grpSp>
        <p:nvGrpSpPr>
          <p:cNvPr id="6" name="Ομάδα 5">
            <a:extLst>
              <a:ext uri="{FF2B5EF4-FFF2-40B4-BE49-F238E27FC236}">
                <a16:creationId xmlns:a16="http://schemas.microsoft.com/office/drawing/2014/main" id="{C04CBEEC-2DB6-846D-6A50-9CC7DD16014F}"/>
              </a:ext>
            </a:extLst>
          </p:cNvPr>
          <p:cNvGrpSpPr/>
          <p:nvPr/>
        </p:nvGrpSpPr>
        <p:grpSpPr>
          <a:xfrm>
            <a:off x="209550" y="1553503"/>
            <a:ext cx="8678018" cy="4447247"/>
            <a:chOff x="1517399" y="1218273"/>
            <a:chExt cx="8769601" cy="5639727"/>
          </a:xfrm>
        </p:grpSpPr>
        <p:sp>
          <p:nvSpPr>
            <p:cNvPr id="29699" name="Rectangle 3"/>
            <p:cNvSpPr>
              <a:spLocks noChangeArrowheads="1"/>
            </p:cNvSpPr>
            <p:nvPr/>
          </p:nvSpPr>
          <p:spPr bwMode="auto">
            <a:xfrm>
              <a:off x="9820276" y="5254625"/>
              <a:ext cx="66" cy="409818"/>
            </a:xfrm>
            <a:prstGeom prst="rect">
              <a:avLst/>
            </a:prstGeom>
            <a:noFill/>
            <a:ln w="9525">
              <a:noFill/>
              <a:miter lim="800000"/>
              <a:headEnd/>
              <a:tailEnd/>
            </a:ln>
          </p:spPr>
          <p:txBody>
            <a:bodyPr wrap="none" lIns="0" tIns="0" rIns="0" bIns="0">
              <a:spAutoFit/>
            </a:bodyPr>
            <a:lstStyle/>
            <a:p>
              <a:pPr eaLnBrk="0" hangingPunct="0">
                <a:defRPr/>
              </a:pPr>
              <a:endParaRPr lang="el-GR" sz="2100">
                <a:solidFill>
                  <a:srgbClr val="1F497D"/>
                </a:solidFill>
                <a:latin typeface="Calibri"/>
              </a:endParaRPr>
            </a:p>
          </p:txBody>
        </p:sp>
        <p:sp>
          <p:nvSpPr>
            <p:cNvPr id="29700" name="Rectangle 4"/>
            <p:cNvSpPr>
              <a:spLocks noChangeArrowheads="1"/>
            </p:cNvSpPr>
            <p:nvPr/>
          </p:nvSpPr>
          <p:spPr bwMode="auto">
            <a:xfrm>
              <a:off x="1517399" y="1218273"/>
              <a:ext cx="1511386" cy="351273"/>
            </a:xfrm>
            <a:prstGeom prst="rect">
              <a:avLst/>
            </a:prstGeom>
            <a:noFill/>
            <a:ln w="9525">
              <a:noFill/>
              <a:miter lim="800000"/>
              <a:headEnd/>
              <a:tailEnd/>
            </a:ln>
          </p:spPr>
          <p:txBody>
            <a:bodyPr wrap="none" lIns="0" tIns="0" rIns="0" bIns="0">
              <a:spAutoFit/>
            </a:bodyPr>
            <a:lstStyle/>
            <a:p>
              <a:pPr eaLnBrk="0" hangingPunct="0">
                <a:defRPr/>
              </a:pPr>
              <a:r>
                <a:rPr lang="el-GR" b="1" dirty="0">
                  <a:solidFill>
                    <a:srgbClr val="1F497D"/>
                  </a:solidFill>
                  <a:latin typeface="Calibri"/>
                </a:rPr>
                <a:t>ΠΡΟΜΗΘΕΥΤΕΣ</a:t>
              </a:r>
              <a:endParaRPr lang="en-US" sz="2400" dirty="0">
                <a:solidFill>
                  <a:srgbClr val="1F497D"/>
                </a:solidFill>
                <a:latin typeface="Calibri"/>
              </a:endParaRPr>
            </a:p>
          </p:txBody>
        </p:sp>
        <p:sp>
          <p:nvSpPr>
            <p:cNvPr id="29701" name="Rectangle 5"/>
            <p:cNvSpPr>
              <a:spLocks noChangeArrowheads="1"/>
            </p:cNvSpPr>
            <p:nvPr/>
          </p:nvSpPr>
          <p:spPr bwMode="auto">
            <a:xfrm>
              <a:off x="3733801" y="1233489"/>
              <a:ext cx="1407322" cy="351273"/>
            </a:xfrm>
            <a:prstGeom prst="rect">
              <a:avLst/>
            </a:prstGeom>
            <a:noFill/>
            <a:ln w="9525">
              <a:noFill/>
              <a:miter lim="800000"/>
              <a:headEnd/>
              <a:tailEnd/>
            </a:ln>
          </p:spPr>
          <p:txBody>
            <a:bodyPr wrap="none" lIns="0" tIns="0" rIns="0" bIns="0">
              <a:spAutoFit/>
            </a:bodyPr>
            <a:lstStyle/>
            <a:p>
              <a:pPr eaLnBrk="0" hangingPunct="0">
                <a:defRPr/>
              </a:pPr>
              <a:r>
                <a:rPr lang="el-GR" b="1">
                  <a:solidFill>
                    <a:srgbClr val="1F497D"/>
                  </a:solidFill>
                  <a:latin typeface="Calibri"/>
                </a:rPr>
                <a:t>ΕΙΣΕΡΧΟΜΕΝΑ</a:t>
              </a:r>
              <a:endParaRPr lang="en-US" sz="2400">
                <a:solidFill>
                  <a:srgbClr val="1F497D"/>
                </a:solidFill>
                <a:latin typeface="Calibri"/>
              </a:endParaRPr>
            </a:p>
          </p:txBody>
        </p:sp>
        <p:sp>
          <p:nvSpPr>
            <p:cNvPr id="29702" name="Rectangle 6"/>
            <p:cNvSpPr>
              <a:spLocks noChangeArrowheads="1"/>
            </p:cNvSpPr>
            <p:nvPr/>
          </p:nvSpPr>
          <p:spPr bwMode="auto">
            <a:xfrm>
              <a:off x="5780133" y="1218273"/>
              <a:ext cx="983292" cy="351273"/>
            </a:xfrm>
            <a:prstGeom prst="rect">
              <a:avLst/>
            </a:prstGeom>
            <a:noFill/>
            <a:ln w="9525">
              <a:noFill/>
              <a:miter lim="800000"/>
              <a:headEnd/>
              <a:tailEnd/>
            </a:ln>
          </p:spPr>
          <p:txBody>
            <a:bodyPr wrap="none" lIns="0" tIns="0" rIns="0" bIns="0">
              <a:spAutoFit/>
            </a:bodyPr>
            <a:lstStyle/>
            <a:p>
              <a:pPr algn="ctr" eaLnBrk="0" hangingPunct="0">
                <a:defRPr/>
              </a:pPr>
              <a:r>
                <a:rPr lang="el-GR" b="1" dirty="0">
                  <a:solidFill>
                    <a:srgbClr val="1F497D"/>
                  </a:solidFill>
                  <a:latin typeface="Calibri"/>
                </a:rPr>
                <a:t>ΔΙΕΡΓΑΣΙΑ</a:t>
              </a:r>
              <a:endParaRPr lang="en-US" b="1" dirty="0">
                <a:solidFill>
                  <a:srgbClr val="1F497D"/>
                </a:solidFill>
                <a:latin typeface="Calibri"/>
              </a:endParaRPr>
            </a:p>
          </p:txBody>
        </p:sp>
        <p:sp>
          <p:nvSpPr>
            <p:cNvPr id="29703" name="Rectangle 7"/>
            <p:cNvSpPr>
              <a:spLocks noChangeArrowheads="1"/>
            </p:cNvSpPr>
            <p:nvPr/>
          </p:nvSpPr>
          <p:spPr bwMode="auto">
            <a:xfrm>
              <a:off x="7086600" y="1233489"/>
              <a:ext cx="1593354" cy="351273"/>
            </a:xfrm>
            <a:prstGeom prst="rect">
              <a:avLst/>
            </a:prstGeom>
            <a:noFill/>
            <a:ln w="9525">
              <a:noFill/>
              <a:miter lim="800000"/>
              <a:headEnd/>
              <a:tailEnd/>
            </a:ln>
          </p:spPr>
          <p:txBody>
            <a:bodyPr wrap="none" lIns="0" tIns="0" rIns="0" bIns="0">
              <a:spAutoFit/>
            </a:bodyPr>
            <a:lstStyle/>
            <a:p>
              <a:pPr eaLnBrk="0" hangingPunct="0">
                <a:defRPr/>
              </a:pPr>
              <a:r>
                <a:rPr lang="el-GR" b="1" dirty="0">
                  <a:solidFill>
                    <a:srgbClr val="1F497D"/>
                  </a:solidFill>
                  <a:latin typeface="Calibri"/>
                </a:rPr>
                <a:t>ΑΠΟΤΕΛΕΣΜΑΤΑ</a:t>
              </a:r>
              <a:endParaRPr lang="en-US" sz="2400" dirty="0">
                <a:solidFill>
                  <a:srgbClr val="1F497D"/>
                </a:solidFill>
                <a:latin typeface="Calibri"/>
              </a:endParaRPr>
            </a:p>
          </p:txBody>
        </p:sp>
        <p:sp>
          <p:nvSpPr>
            <p:cNvPr id="29704" name="Rectangle 8"/>
            <p:cNvSpPr>
              <a:spLocks noChangeArrowheads="1"/>
            </p:cNvSpPr>
            <p:nvPr/>
          </p:nvSpPr>
          <p:spPr bwMode="auto">
            <a:xfrm>
              <a:off x="9377871" y="1218273"/>
              <a:ext cx="857975" cy="351273"/>
            </a:xfrm>
            <a:prstGeom prst="rect">
              <a:avLst/>
            </a:prstGeom>
            <a:noFill/>
            <a:ln w="9525">
              <a:noFill/>
              <a:miter lim="800000"/>
              <a:headEnd/>
              <a:tailEnd/>
            </a:ln>
          </p:spPr>
          <p:txBody>
            <a:bodyPr wrap="none" lIns="0" tIns="0" rIns="0" bIns="0">
              <a:spAutoFit/>
            </a:bodyPr>
            <a:lstStyle/>
            <a:p>
              <a:pPr algn="ctr" eaLnBrk="0" hangingPunct="0">
                <a:defRPr/>
              </a:pPr>
              <a:r>
                <a:rPr lang="el-GR" b="1" dirty="0">
                  <a:solidFill>
                    <a:srgbClr val="1F497D"/>
                  </a:solidFill>
                  <a:latin typeface="Calibri"/>
                </a:rPr>
                <a:t>ΠΕΛΑΤΕΣ</a:t>
              </a:r>
              <a:endParaRPr lang="en-US" sz="2400" dirty="0">
                <a:solidFill>
                  <a:srgbClr val="1F497D"/>
                </a:solidFill>
                <a:latin typeface="Calibri"/>
              </a:endParaRPr>
            </a:p>
          </p:txBody>
        </p:sp>
        <p:sp>
          <p:nvSpPr>
            <p:cNvPr id="29705" name="Line 9"/>
            <p:cNvSpPr>
              <a:spLocks noChangeShapeType="1"/>
            </p:cNvSpPr>
            <p:nvPr/>
          </p:nvSpPr>
          <p:spPr bwMode="auto">
            <a:xfrm rot="-3973442">
              <a:off x="3440907" y="3542507"/>
              <a:ext cx="277813" cy="577850"/>
            </a:xfrm>
            <a:prstGeom prst="line">
              <a:avLst/>
            </a:prstGeom>
            <a:noFill/>
            <a:ln w="38100">
              <a:solidFill>
                <a:schemeClr val="accent2"/>
              </a:solidFill>
              <a:round/>
              <a:headEnd/>
              <a:tailEnd type="stealth" w="lg" len="lg"/>
            </a:ln>
          </p:spPr>
          <p:txBody>
            <a:bodyPr wrap="none" anchor="ctr"/>
            <a:lstStyle/>
            <a:p>
              <a:pPr>
                <a:defRPr/>
              </a:pPr>
              <a:endParaRPr lang="el-GR">
                <a:solidFill>
                  <a:prstClr val="black"/>
                </a:solidFill>
                <a:latin typeface="Calibri"/>
              </a:endParaRPr>
            </a:p>
          </p:txBody>
        </p:sp>
        <p:sp>
          <p:nvSpPr>
            <p:cNvPr id="29706" name="Line 10"/>
            <p:cNvSpPr>
              <a:spLocks noChangeShapeType="1"/>
            </p:cNvSpPr>
            <p:nvPr/>
          </p:nvSpPr>
          <p:spPr bwMode="auto">
            <a:xfrm rot="-5400000">
              <a:off x="3608388" y="4170363"/>
              <a:ext cx="0" cy="587375"/>
            </a:xfrm>
            <a:prstGeom prst="line">
              <a:avLst/>
            </a:prstGeom>
            <a:noFill/>
            <a:ln w="38100">
              <a:solidFill>
                <a:schemeClr val="accent2"/>
              </a:solidFill>
              <a:round/>
              <a:headEnd/>
              <a:tailEnd type="stealth" w="lg" len="lg"/>
            </a:ln>
          </p:spPr>
          <p:txBody>
            <a:bodyPr wrap="none" anchor="ctr"/>
            <a:lstStyle/>
            <a:p>
              <a:pPr>
                <a:defRPr/>
              </a:pPr>
              <a:endParaRPr lang="el-GR">
                <a:solidFill>
                  <a:prstClr val="black"/>
                </a:solidFill>
                <a:latin typeface="Calibri"/>
              </a:endParaRPr>
            </a:p>
          </p:txBody>
        </p:sp>
        <p:sp>
          <p:nvSpPr>
            <p:cNvPr id="29707" name="Line 11"/>
            <p:cNvSpPr>
              <a:spLocks noChangeShapeType="1"/>
            </p:cNvSpPr>
            <p:nvPr/>
          </p:nvSpPr>
          <p:spPr bwMode="auto">
            <a:xfrm rot="-5400000">
              <a:off x="3597276" y="2109788"/>
              <a:ext cx="0" cy="587375"/>
            </a:xfrm>
            <a:prstGeom prst="line">
              <a:avLst/>
            </a:prstGeom>
            <a:noFill/>
            <a:ln w="38100">
              <a:solidFill>
                <a:schemeClr val="accent2"/>
              </a:solidFill>
              <a:round/>
              <a:headEnd/>
              <a:tailEnd type="stealth" w="lg" len="lg"/>
            </a:ln>
          </p:spPr>
          <p:txBody>
            <a:bodyPr wrap="none" anchor="ctr"/>
            <a:lstStyle/>
            <a:p>
              <a:pPr>
                <a:defRPr/>
              </a:pPr>
              <a:endParaRPr lang="el-GR">
                <a:solidFill>
                  <a:prstClr val="black"/>
                </a:solidFill>
                <a:latin typeface="Calibri"/>
              </a:endParaRPr>
            </a:p>
          </p:txBody>
        </p:sp>
        <p:sp>
          <p:nvSpPr>
            <p:cNvPr id="29708" name="Line 12"/>
            <p:cNvSpPr>
              <a:spLocks noChangeShapeType="1"/>
            </p:cNvSpPr>
            <p:nvPr/>
          </p:nvSpPr>
          <p:spPr bwMode="auto">
            <a:xfrm>
              <a:off x="3313113" y="2663825"/>
              <a:ext cx="544512" cy="285750"/>
            </a:xfrm>
            <a:prstGeom prst="line">
              <a:avLst/>
            </a:prstGeom>
            <a:noFill/>
            <a:ln w="38100">
              <a:solidFill>
                <a:schemeClr val="accent2"/>
              </a:solidFill>
              <a:round/>
              <a:headEnd/>
              <a:tailEnd type="stealth" w="lg" len="lg"/>
            </a:ln>
          </p:spPr>
          <p:txBody>
            <a:bodyPr wrap="none" anchor="ctr"/>
            <a:lstStyle/>
            <a:p>
              <a:pPr>
                <a:defRPr/>
              </a:pPr>
              <a:endParaRPr lang="el-GR">
                <a:solidFill>
                  <a:prstClr val="black"/>
                </a:solidFill>
                <a:latin typeface="Calibri"/>
              </a:endParaRPr>
            </a:p>
          </p:txBody>
        </p:sp>
        <p:sp>
          <p:nvSpPr>
            <p:cNvPr id="29709" name="Rectangle 13"/>
            <p:cNvSpPr>
              <a:spLocks noChangeArrowheads="1"/>
            </p:cNvSpPr>
            <p:nvPr/>
          </p:nvSpPr>
          <p:spPr bwMode="auto">
            <a:xfrm>
              <a:off x="3943098" y="1658939"/>
              <a:ext cx="1338767"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a:solidFill>
                    <a:srgbClr val="1F497D"/>
                  </a:solidFill>
                  <a:latin typeface="Calibri"/>
                </a:rPr>
                <a:t>ΦΩΤΟΑΝΤΙΓΡΑΦΙΚΟ</a:t>
              </a:r>
              <a:r>
                <a:rPr lang="en-US" sz="1200" b="1">
                  <a:solidFill>
                    <a:srgbClr val="1F497D"/>
                  </a:solidFill>
                  <a:latin typeface="Calibri"/>
                </a:rPr>
                <a:t> </a:t>
              </a:r>
              <a:endParaRPr lang="en-US" sz="2400" b="1">
                <a:solidFill>
                  <a:srgbClr val="1F497D"/>
                </a:solidFill>
                <a:latin typeface="Calibri"/>
              </a:endParaRPr>
            </a:p>
          </p:txBody>
        </p:sp>
        <p:sp>
          <p:nvSpPr>
            <p:cNvPr id="29710" name="Rectangle 14"/>
            <p:cNvSpPr>
              <a:spLocks noChangeArrowheads="1"/>
            </p:cNvSpPr>
            <p:nvPr/>
          </p:nvSpPr>
          <p:spPr bwMode="auto">
            <a:xfrm>
              <a:off x="4197350" y="2981326"/>
              <a:ext cx="444572" cy="234182"/>
            </a:xfrm>
            <a:prstGeom prst="rect">
              <a:avLst/>
            </a:prstGeom>
            <a:noFill/>
            <a:ln w="9525">
              <a:noFill/>
              <a:miter lim="800000"/>
              <a:headEnd/>
              <a:tailEnd/>
            </a:ln>
          </p:spPr>
          <p:txBody>
            <a:bodyPr wrap="none" lIns="0" tIns="0" rIns="0" bIns="0">
              <a:spAutoFit/>
            </a:bodyPr>
            <a:lstStyle/>
            <a:p>
              <a:pPr eaLnBrk="0" hangingPunct="0">
                <a:defRPr/>
              </a:pPr>
              <a:r>
                <a:rPr lang="en-US" sz="1200" b="1">
                  <a:solidFill>
                    <a:srgbClr val="1F497D"/>
                  </a:solidFill>
                  <a:latin typeface="Calibri"/>
                </a:rPr>
                <a:t>TONER</a:t>
              </a:r>
              <a:endParaRPr lang="en-US" sz="2400" b="1">
                <a:solidFill>
                  <a:srgbClr val="1F497D"/>
                </a:solidFill>
                <a:latin typeface="Calibri"/>
              </a:endParaRPr>
            </a:p>
          </p:txBody>
        </p:sp>
        <p:sp>
          <p:nvSpPr>
            <p:cNvPr id="29711" name="Rectangle 15"/>
            <p:cNvSpPr>
              <a:spLocks noChangeArrowheads="1"/>
            </p:cNvSpPr>
            <p:nvPr/>
          </p:nvSpPr>
          <p:spPr bwMode="auto">
            <a:xfrm>
              <a:off x="4041776" y="4383089"/>
              <a:ext cx="1245719" cy="234182"/>
            </a:xfrm>
            <a:prstGeom prst="rect">
              <a:avLst/>
            </a:prstGeom>
            <a:noFill/>
            <a:ln w="9525">
              <a:noFill/>
              <a:miter lim="800000"/>
              <a:headEnd/>
              <a:tailEnd/>
            </a:ln>
          </p:spPr>
          <p:txBody>
            <a:bodyPr wrap="none" lIns="0" tIns="0" rIns="0" bIns="0">
              <a:spAutoFit/>
            </a:bodyPr>
            <a:lstStyle/>
            <a:p>
              <a:pPr eaLnBrk="0" hangingPunct="0">
                <a:defRPr/>
              </a:pPr>
              <a:r>
                <a:rPr lang="el-GR" sz="1200" b="1">
                  <a:solidFill>
                    <a:srgbClr val="1F497D"/>
                  </a:solidFill>
                  <a:latin typeface="Calibri"/>
                </a:rPr>
                <a:t>ΗΛΕΚΤΡΙΚΟ ΡΕΥΜΑ</a:t>
              </a:r>
              <a:endParaRPr lang="en-US" sz="2400" b="1">
                <a:solidFill>
                  <a:srgbClr val="1F497D"/>
                </a:solidFill>
                <a:latin typeface="Calibri"/>
              </a:endParaRPr>
            </a:p>
          </p:txBody>
        </p:sp>
        <p:sp>
          <p:nvSpPr>
            <p:cNvPr id="29712" name="Rectangle 16"/>
            <p:cNvSpPr>
              <a:spLocks noChangeArrowheads="1"/>
            </p:cNvSpPr>
            <p:nvPr/>
          </p:nvSpPr>
          <p:spPr bwMode="auto">
            <a:xfrm>
              <a:off x="4110039" y="3681413"/>
              <a:ext cx="825900" cy="234182"/>
            </a:xfrm>
            <a:prstGeom prst="rect">
              <a:avLst/>
            </a:prstGeom>
            <a:noFill/>
            <a:ln w="9525">
              <a:noFill/>
              <a:miter lim="800000"/>
              <a:headEnd/>
              <a:tailEnd/>
            </a:ln>
          </p:spPr>
          <p:txBody>
            <a:bodyPr wrap="none" lIns="0" tIns="0" rIns="0" bIns="0">
              <a:spAutoFit/>
            </a:bodyPr>
            <a:lstStyle/>
            <a:p>
              <a:pPr eaLnBrk="0" hangingPunct="0">
                <a:defRPr/>
              </a:pPr>
              <a:r>
                <a:rPr lang="el-GR" sz="1200" b="1">
                  <a:solidFill>
                    <a:srgbClr val="1F497D"/>
                  </a:solidFill>
                  <a:latin typeface="Calibri"/>
                </a:rPr>
                <a:t>ΠΡΩΤΟΤΥΠΟ</a:t>
              </a:r>
              <a:endParaRPr lang="en-US" sz="2400" b="1">
                <a:solidFill>
                  <a:srgbClr val="1F497D"/>
                </a:solidFill>
                <a:latin typeface="Calibri"/>
              </a:endParaRPr>
            </a:p>
          </p:txBody>
        </p:sp>
        <p:sp>
          <p:nvSpPr>
            <p:cNvPr id="29713" name="Rectangle 17"/>
            <p:cNvSpPr>
              <a:spLocks noChangeArrowheads="1"/>
            </p:cNvSpPr>
            <p:nvPr/>
          </p:nvSpPr>
          <p:spPr bwMode="auto">
            <a:xfrm>
              <a:off x="2136817" y="3681413"/>
              <a:ext cx="868279"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dirty="0">
                  <a:solidFill>
                    <a:srgbClr val="1F497D"/>
                  </a:solidFill>
                  <a:latin typeface="Calibri"/>
                </a:rPr>
                <a:t>ΕΣΕΙΣ Ο ΙΔΙΟΣ</a:t>
              </a:r>
              <a:endParaRPr lang="en-US" sz="2400" b="1" dirty="0">
                <a:solidFill>
                  <a:srgbClr val="1F497D"/>
                </a:solidFill>
                <a:latin typeface="Calibri"/>
              </a:endParaRPr>
            </a:p>
          </p:txBody>
        </p:sp>
        <p:sp>
          <p:nvSpPr>
            <p:cNvPr id="29714" name="Rectangle 18"/>
            <p:cNvSpPr>
              <a:spLocks noChangeArrowheads="1"/>
            </p:cNvSpPr>
            <p:nvPr/>
          </p:nvSpPr>
          <p:spPr bwMode="auto">
            <a:xfrm>
              <a:off x="2441315" y="4349751"/>
              <a:ext cx="264048"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a:solidFill>
                    <a:srgbClr val="1F497D"/>
                  </a:solidFill>
                  <a:latin typeface="Calibri"/>
                </a:rPr>
                <a:t>ΔΕΗ</a:t>
              </a:r>
              <a:endParaRPr lang="en-US" sz="2400" b="1">
                <a:solidFill>
                  <a:srgbClr val="1F497D"/>
                </a:solidFill>
                <a:latin typeface="Calibri"/>
              </a:endParaRPr>
            </a:p>
          </p:txBody>
        </p:sp>
        <p:sp>
          <p:nvSpPr>
            <p:cNvPr id="29715" name="Rectangle 19"/>
            <p:cNvSpPr>
              <a:spLocks noChangeArrowheads="1"/>
            </p:cNvSpPr>
            <p:nvPr/>
          </p:nvSpPr>
          <p:spPr bwMode="auto">
            <a:xfrm>
              <a:off x="1982585" y="2166939"/>
              <a:ext cx="1140230" cy="468364"/>
            </a:xfrm>
            <a:prstGeom prst="rect">
              <a:avLst/>
            </a:prstGeom>
            <a:noFill/>
            <a:ln w="9525">
              <a:noFill/>
              <a:miter lim="800000"/>
              <a:headEnd/>
              <a:tailEnd/>
            </a:ln>
          </p:spPr>
          <p:txBody>
            <a:bodyPr wrap="none" lIns="0" tIns="0" rIns="0" bIns="0">
              <a:spAutoFit/>
            </a:bodyPr>
            <a:lstStyle/>
            <a:p>
              <a:pPr algn="ctr" eaLnBrk="0" hangingPunct="0">
                <a:defRPr/>
              </a:pPr>
              <a:r>
                <a:rPr lang="el-GR" sz="1200" b="1">
                  <a:solidFill>
                    <a:srgbClr val="1F497D"/>
                  </a:solidFill>
                  <a:latin typeface="Calibri"/>
                </a:rPr>
                <a:t>ΠΡΟΜΗΘΕΥΤΗΣ </a:t>
              </a:r>
              <a:br>
                <a:rPr lang="el-GR" sz="1200" b="1">
                  <a:solidFill>
                    <a:srgbClr val="1F497D"/>
                  </a:solidFill>
                  <a:latin typeface="Calibri"/>
                </a:rPr>
              </a:br>
              <a:r>
                <a:rPr lang="el-GR" sz="1200" b="1">
                  <a:solidFill>
                    <a:srgbClr val="1F497D"/>
                  </a:solidFill>
                  <a:latin typeface="Calibri"/>
                </a:rPr>
                <a:t>ΕΙΔΩΝ ΓΡΑΦΕΙΟΥ</a:t>
              </a:r>
              <a:r>
                <a:rPr lang="en-US" sz="1200" b="1">
                  <a:solidFill>
                    <a:srgbClr val="1F497D"/>
                  </a:solidFill>
                  <a:latin typeface="Calibri"/>
                </a:rPr>
                <a:t> </a:t>
              </a:r>
              <a:endParaRPr lang="en-US" sz="2400" b="1">
                <a:solidFill>
                  <a:srgbClr val="1F497D"/>
                </a:solidFill>
                <a:latin typeface="Calibri"/>
              </a:endParaRPr>
            </a:p>
          </p:txBody>
        </p:sp>
        <p:sp>
          <p:nvSpPr>
            <p:cNvPr id="29716" name="Rectangle 20"/>
            <p:cNvSpPr>
              <a:spLocks noChangeArrowheads="1"/>
            </p:cNvSpPr>
            <p:nvPr/>
          </p:nvSpPr>
          <p:spPr bwMode="auto">
            <a:xfrm>
              <a:off x="7315201" y="1643064"/>
              <a:ext cx="1170296" cy="234182"/>
            </a:xfrm>
            <a:prstGeom prst="rect">
              <a:avLst/>
            </a:prstGeom>
            <a:noFill/>
            <a:ln w="9525">
              <a:noFill/>
              <a:miter lim="800000"/>
              <a:headEnd/>
              <a:tailEnd/>
            </a:ln>
          </p:spPr>
          <p:txBody>
            <a:bodyPr wrap="none" lIns="0" tIns="0" rIns="0" bIns="0">
              <a:spAutoFit/>
            </a:bodyPr>
            <a:lstStyle/>
            <a:p>
              <a:pPr eaLnBrk="0" hangingPunct="0">
                <a:defRPr/>
              </a:pPr>
              <a:r>
                <a:rPr lang="el-GR" sz="1200" b="1">
                  <a:solidFill>
                    <a:srgbClr val="1F497D"/>
                  </a:solidFill>
                  <a:latin typeface="Calibri"/>
                </a:rPr>
                <a:t>ΦΩΤΟΑΝΤΙΓΡΑΦΑ</a:t>
              </a:r>
              <a:endParaRPr lang="en-US" sz="2400" b="1">
                <a:solidFill>
                  <a:srgbClr val="1F497D"/>
                </a:solidFill>
                <a:latin typeface="Calibri"/>
              </a:endParaRPr>
            </a:p>
          </p:txBody>
        </p:sp>
        <p:sp>
          <p:nvSpPr>
            <p:cNvPr id="29717" name="Rectangle 21"/>
            <p:cNvSpPr>
              <a:spLocks noChangeArrowheads="1"/>
            </p:cNvSpPr>
            <p:nvPr/>
          </p:nvSpPr>
          <p:spPr bwMode="auto">
            <a:xfrm>
              <a:off x="2051269" y="1643064"/>
              <a:ext cx="1047311"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dirty="0">
                  <a:solidFill>
                    <a:srgbClr val="1F497D"/>
                  </a:solidFill>
                  <a:latin typeface="Calibri"/>
                </a:rPr>
                <a:t>ΚΑΤΑΣΚΕΥΑΣΤΗΣ</a:t>
              </a:r>
              <a:endParaRPr lang="en-US" sz="1200" b="1" dirty="0">
                <a:solidFill>
                  <a:srgbClr val="1F497D"/>
                </a:solidFill>
                <a:latin typeface="Calibri"/>
              </a:endParaRPr>
            </a:p>
          </p:txBody>
        </p:sp>
        <p:grpSp>
          <p:nvGrpSpPr>
            <p:cNvPr id="2" name="Group 22"/>
            <p:cNvGrpSpPr>
              <a:grpSpLocks/>
            </p:cNvGrpSpPr>
            <p:nvPr/>
          </p:nvGrpSpPr>
          <p:grpSpPr bwMode="auto">
            <a:xfrm>
              <a:off x="3775075" y="1906589"/>
              <a:ext cx="1322388" cy="2727325"/>
              <a:chOff x="1712" y="1819"/>
              <a:chExt cx="743" cy="1768"/>
            </a:xfrm>
          </p:grpSpPr>
          <p:sp>
            <p:nvSpPr>
              <p:cNvPr id="29766" name="Line 23"/>
              <p:cNvSpPr>
                <a:spLocks noChangeShapeType="1"/>
              </p:cNvSpPr>
              <p:nvPr/>
            </p:nvSpPr>
            <p:spPr bwMode="auto">
              <a:xfrm>
                <a:off x="1712" y="1819"/>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7" name="Line 24"/>
              <p:cNvSpPr>
                <a:spLocks noChangeShapeType="1"/>
              </p:cNvSpPr>
              <p:nvPr/>
            </p:nvSpPr>
            <p:spPr bwMode="auto">
              <a:xfrm>
                <a:off x="1712" y="2263"/>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8" name="Line 25"/>
              <p:cNvSpPr>
                <a:spLocks noChangeShapeType="1"/>
              </p:cNvSpPr>
              <p:nvPr/>
            </p:nvSpPr>
            <p:spPr bwMode="auto">
              <a:xfrm>
                <a:off x="1712" y="2708"/>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9" name="Line 26"/>
              <p:cNvSpPr>
                <a:spLocks noChangeShapeType="1"/>
              </p:cNvSpPr>
              <p:nvPr/>
            </p:nvSpPr>
            <p:spPr bwMode="auto">
              <a:xfrm>
                <a:off x="1712" y="3142"/>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70" name="Line 27"/>
              <p:cNvSpPr>
                <a:spLocks noChangeShapeType="1"/>
              </p:cNvSpPr>
              <p:nvPr/>
            </p:nvSpPr>
            <p:spPr bwMode="auto">
              <a:xfrm>
                <a:off x="1712" y="3586"/>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grpSp>
        <p:sp>
          <p:nvSpPr>
            <p:cNvPr id="120855" name="Rectangle 28"/>
            <p:cNvSpPr>
              <a:spLocks noChangeArrowheads="1"/>
            </p:cNvSpPr>
            <p:nvPr/>
          </p:nvSpPr>
          <p:spPr bwMode="auto">
            <a:xfrm>
              <a:off x="5375276" y="2185989"/>
              <a:ext cx="1711325" cy="1958975"/>
            </a:xfrm>
            <a:prstGeom prst="rect">
              <a:avLst/>
            </a:prstGeom>
            <a:solidFill>
              <a:schemeClr val="accent1"/>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0" hangingPunct="0">
                <a:defRPr/>
              </a:pPr>
              <a:r>
                <a:rPr lang="el-GR" sz="1500" b="1" dirty="0">
                  <a:solidFill>
                    <a:prstClr val="white"/>
                  </a:solidFill>
                  <a:latin typeface="Calibri"/>
                </a:rPr>
                <a:t>ΔΗΜΙΟΥΡΓΙΑ ΦΩΤΟ-ΑΝΤΙΓΡΑΦΟΥ</a:t>
              </a:r>
              <a:endParaRPr lang="en-US" sz="1500" b="1" dirty="0">
                <a:solidFill>
                  <a:prstClr val="white"/>
                </a:solidFill>
                <a:latin typeface="Calibri"/>
              </a:endParaRPr>
            </a:p>
          </p:txBody>
        </p:sp>
        <p:grpSp>
          <p:nvGrpSpPr>
            <p:cNvPr id="3" name="Group 29"/>
            <p:cNvGrpSpPr>
              <a:grpSpLocks/>
            </p:cNvGrpSpPr>
            <p:nvPr/>
          </p:nvGrpSpPr>
          <p:grpSpPr bwMode="auto">
            <a:xfrm>
              <a:off x="1905000" y="1906589"/>
              <a:ext cx="1322388" cy="2727325"/>
              <a:chOff x="661" y="1819"/>
              <a:chExt cx="743" cy="1768"/>
            </a:xfrm>
          </p:grpSpPr>
          <p:sp>
            <p:nvSpPr>
              <p:cNvPr id="29761" name="Line 30"/>
              <p:cNvSpPr>
                <a:spLocks noChangeShapeType="1"/>
              </p:cNvSpPr>
              <p:nvPr/>
            </p:nvSpPr>
            <p:spPr bwMode="auto">
              <a:xfrm>
                <a:off x="661" y="1819"/>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2" name="Line 31"/>
              <p:cNvSpPr>
                <a:spLocks noChangeShapeType="1"/>
              </p:cNvSpPr>
              <p:nvPr/>
            </p:nvSpPr>
            <p:spPr bwMode="auto">
              <a:xfrm>
                <a:off x="661" y="2263"/>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3" name="Line 32"/>
              <p:cNvSpPr>
                <a:spLocks noChangeShapeType="1"/>
              </p:cNvSpPr>
              <p:nvPr/>
            </p:nvSpPr>
            <p:spPr bwMode="auto">
              <a:xfrm>
                <a:off x="661" y="2708"/>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4" name="Line 33"/>
              <p:cNvSpPr>
                <a:spLocks noChangeShapeType="1"/>
              </p:cNvSpPr>
              <p:nvPr/>
            </p:nvSpPr>
            <p:spPr bwMode="auto">
              <a:xfrm>
                <a:off x="661" y="3142"/>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5" name="Line 34"/>
              <p:cNvSpPr>
                <a:spLocks noChangeShapeType="1"/>
              </p:cNvSpPr>
              <p:nvPr/>
            </p:nvSpPr>
            <p:spPr bwMode="auto">
              <a:xfrm>
                <a:off x="661" y="3586"/>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grpSp>
        <p:grpSp>
          <p:nvGrpSpPr>
            <p:cNvPr id="4" name="Group 35"/>
            <p:cNvGrpSpPr>
              <a:grpSpLocks/>
            </p:cNvGrpSpPr>
            <p:nvPr/>
          </p:nvGrpSpPr>
          <p:grpSpPr bwMode="auto">
            <a:xfrm>
              <a:off x="7329489" y="1906589"/>
              <a:ext cx="1322387" cy="2727325"/>
              <a:chOff x="3709" y="1819"/>
              <a:chExt cx="743" cy="1768"/>
            </a:xfrm>
          </p:grpSpPr>
          <p:sp>
            <p:nvSpPr>
              <p:cNvPr id="29756" name="Line 36"/>
              <p:cNvSpPr>
                <a:spLocks noChangeShapeType="1"/>
              </p:cNvSpPr>
              <p:nvPr/>
            </p:nvSpPr>
            <p:spPr bwMode="auto">
              <a:xfrm>
                <a:off x="3709" y="1819"/>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7" name="Line 37"/>
              <p:cNvSpPr>
                <a:spLocks noChangeShapeType="1"/>
              </p:cNvSpPr>
              <p:nvPr/>
            </p:nvSpPr>
            <p:spPr bwMode="auto">
              <a:xfrm>
                <a:off x="3709" y="2263"/>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8" name="Line 38"/>
              <p:cNvSpPr>
                <a:spLocks noChangeShapeType="1"/>
              </p:cNvSpPr>
              <p:nvPr/>
            </p:nvSpPr>
            <p:spPr bwMode="auto">
              <a:xfrm>
                <a:off x="3709" y="2708"/>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9" name="Line 39"/>
              <p:cNvSpPr>
                <a:spLocks noChangeShapeType="1"/>
              </p:cNvSpPr>
              <p:nvPr/>
            </p:nvSpPr>
            <p:spPr bwMode="auto">
              <a:xfrm>
                <a:off x="3709" y="3142"/>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60" name="Line 40"/>
              <p:cNvSpPr>
                <a:spLocks noChangeShapeType="1"/>
              </p:cNvSpPr>
              <p:nvPr/>
            </p:nvSpPr>
            <p:spPr bwMode="auto">
              <a:xfrm>
                <a:off x="3709" y="3586"/>
                <a:ext cx="743"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grpSp>
        <p:grpSp>
          <p:nvGrpSpPr>
            <p:cNvPr id="5" name="Group 41"/>
            <p:cNvGrpSpPr>
              <a:grpSpLocks/>
            </p:cNvGrpSpPr>
            <p:nvPr/>
          </p:nvGrpSpPr>
          <p:grpSpPr bwMode="auto">
            <a:xfrm>
              <a:off x="8943975" y="1906589"/>
              <a:ext cx="1320800" cy="2727325"/>
              <a:chOff x="4616" y="1819"/>
              <a:chExt cx="742" cy="1768"/>
            </a:xfrm>
          </p:grpSpPr>
          <p:sp>
            <p:nvSpPr>
              <p:cNvPr id="29751" name="Line 42"/>
              <p:cNvSpPr>
                <a:spLocks noChangeShapeType="1"/>
              </p:cNvSpPr>
              <p:nvPr/>
            </p:nvSpPr>
            <p:spPr bwMode="auto">
              <a:xfrm>
                <a:off x="4616" y="1819"/>
                <a:ext cx="742"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2" name="Line 43"/>
              <p:cNvSpPr>
                <a:spLocks noChangeShapeType="1"/>
              </p:cNvSpPr>
              <p:nvPr/>
            </p:nvSpPr>
            <p:spPr bwMode="auto">
              <a:xfrm>
                <a:off x="4616" y="2263"/>
                <a:ext cx="742"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3" name="Line 44"/>
              <p:cNvSpPr>
                <a:spLocks noChangeShapeType="1"/>
              </p:cNvSpPr>
              <p:nvPr/>
            </p:nvSpPr>
            <p:spPr bwMode="auto">
              <a:xfrm>
                <a:off x="4616" y="2708"/>
                <a:ext cx="742"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4" name="Line 45"/>
              <p:cNvSpPr>
                <a:spLocks noChangeShapeType="1"/>
              </p:cNvSpPr>
              <p:nvPr/>
            </p:nvSpPr>
            <p:spPr bwMode="auto">
              <a:xfrm>
                <a:off x="4616" y="3142"/>
                <a:ext cx="742"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sp>
            <p:nvSpPr>
              <p:cNvPr id="29755" name="Line 46"/>
              <p:cNvSpPr>
                <a:spLocks noChangeShapeType="1"/>
              </p:cNvSpPr>
              <p:nvPr/>
            </p:nvSpPr>
            <p:spPr bwMode="auto">
              <a:xfrm>
                <a:off x="4616" y="3586"/>
                <a:ext cx="742" cy="1"/>
              </a:xfrm>
              <a:prstGeom prst="line">
                <a:avLst/>
              </a:prstGeom>
              <a:noFill/>
              <a:ln w="15875">
                <a:solidFill>
                  <a:schemeClr val="accent2"/>
                </a:solidFill>
                <a:round/>
                <a:headEnd/>
                <a:tailEnd/>
              </a:ln>
            </p:spPr>
            <p:txBody>
              <a:bodyPr/>
              <a:lstStyle/>
              <a:p>
                <a:pPr>
                  <a:defRPr/>
                </a:pPr>
                <a:endParaRPr lang="el-GR">
                  <a:solidFill>
                    <a:prstClr val="black"/>
                  </a:solidFill>
                  <a:latin typeface="Calibri"/>
                </a:endParaRPr>
              </a:p>
            </p:txBody>
          </p:sp>
        </p:grpSp>
        <p:sp>
          <p:nvSpPr>
            <p:cNvPr id="29725" name="Rectangle 47"/>
            <p:cNvSpPr>
              <a:spLocks noChangeArrowheads="1"/>
            </p:cNvSpPr>
            <p:nvPr/>
          </p:nvSpPr>
          <p:spPr bwMode="auto">
            <a:xfrm>
              <a:off x="9166267" y="1643064"/>
              <a:ext cx="868279"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a:solidFill>
                    <a:srgbClr val="1F497D"/>
                  </a:solidFill>
                  <a:latin typeface="Calibri"/>
                </a:rPr>
                <a:t>ΕΣΕΙΣ Ο ΙΔΙΟΣ</a:t>
              </a:r>
              <a:endParaRPr lang="en-US" sz="2400" b="1">
                <a:solidFill>
                  <a:srgbClr val="1F497D"/>
                </a:solidFill>
                <a:latin typeface="Calibri"/>
              </a:endParaRPr>
            </a:p>
          </p:txBody>
        </p:sp>
        <p:sp>
          <p:nvSpPr>
            <p:cNvPr id="29726" name="Rectangle 48"/>
            <p:cNvSpPr>
              <a:spLocks noChangeArrowheads="1"/>
            </p:cNvSpPr>
            <p:nvPr/>
          </p:nvSpPr>
          <p:spPr bwMode="auto">
            <a:xfrm>
              <a:off x="9354908" y="2328863"/>
              <a:ext cx="483061"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a:solidFill>
                    <a:srgbClr val="1F497D"/>
                  </a:solidFill>
                  <a:latin typeface="Calibri"/>
                </a:rPr>
                <a:t>ΑΡΧΕΙΟ</a:t>
              </a:r>
              <a:endParaRPr lang="en-US" sz="2400" b="1">
                <a:solidFill>
                  <a:srgbClr val="1F497D"/>
                </a:solidFill>
                <a:latin typeface="Calibri"/>
              </a:endParaRPr>
            </a:p>
          </p:txBody>
        </p:sp>
        <p:sp>
          <p:nvSpPr>
            <p:cNvPr id="29727" name="Rectangle 49"/>
            <p:cNvSpPr>
              <a:spLocks noChangeArrowheads="1"/>
            </p:cNvSpPr>
            <p:nvPr/>
          </p:nvSpPr>
          <p:spPr bwMode="auto">
            <a:xfrm>
              <a:off x="9240838" y="2925764"/>
              <a:ext cx="741362" cy="234182"/>
            </a:xfrm>
            <a:prstGeom prst="rect">
              <a:avLst/>
            </a:prstGeom>
            <a:noFill/>
            <a:ln w="9525">
              <a:noFill/>
              <a:miter lim="800000"/>
              <a:headEnd/>
              <a:tailEnd/>
            </a:ln>
          </p:spPr>
          <p:txBody>
            <a:bodyPr lIns="0" tIns="0" rIns="0" bIns="0">
              <a:spAutoFit/>
            </a:bodyPr>
            <a:lstStyle/>
            <a:p>
              <a:pPr algn="ctr" eaLnBrk="0" hangingPunct="0">
                <a:defRPr/>
              </a:pPr>
              <a:r>
                <a:rPr lang="el-GR" sz="1200" b="1">
                  <a:solidFill>
                    <a:srgbClr val="1F497D"/>
                  </a:solidFill>
                  <a:latin typeface="Calibri"/>
                </a:rPr>
                <a:t>ΑΛΛΟΙ</a:t>
              </a:r>
              <a:endParaRPr lang="en-US" sz="2400" b="1">
                <a:solidFill>
                  <a:srgbClr val="1F497D"/>
                </a:solidFill>
                <a:latin typeface="Calibri"/>
              </a:endParaRPr>
            </a:p>
          </p:txBody>
        </p:sp>
        <p:sp>
          <p:nvSpPr>
            <p:cNvPr id="29728" name="Line 50"/>
            <p:cNvSpPr>
              <a:spLocks noChangeShapeType="1"/>
            </p:cNvSpPr>
            <p:nvPr/>
          </p:nvSpPr>
          <p:spPr bwMode="auto">
            <a:xfrm rot="-5400000">
              <a:off x="3461544" y="1567657"/>
              <a:ext cx="11113" cy="381000"/>
            </a:xfrm>
            <a:prstGeom prst="line">
              <a:avLst/>
            </a:prstGeom>
            <a:noFill/>
            <a:ln w="38100">
              <a:solidFill>
                <a:schemeClr val="accent2"/>
              </a:solidFill>
              <a:round/>
              <a:headEnd/>
              <a:tailEnd type="stealth" w="lg" len="lg"/>
            </a:ln>
          </p:spPr>
          <p:txBody>
            <a:bodyPr wrap="none" anchor="ctr"/>
            <a:lstStyle/>
            <a:p>
              <a:pPr>
                <a:defRPr/>
              </a:pPr>
              <a:endParaRPr lang="el-GR">
                <a:solidFill>
                  <a:prstClr val="black"/>
                </a:solidFill>
                <a:latin typeface="Calibri"/>
              </a:endParaRPr>
            </a:p>
          </p:txBody>
        </p:sp>
        <p:sp>
          <p:nvSpPr>
            <p:cNvPr id="489524" name="Text Box 52"/>
            <p:cNvSpPr txBox="1">
              <a:spLocks noChangeArrowheads="1"/>
            </p:cNvSpPr>
            <p:nvPr/>
          </p:nvSpPr>
          <p:spPr bwMode="auto">
            <a:xfrm>
              <a:off x="1971555" y="5435145"/>
              <a:ext cx="1553879" cy="1254582"/>
            </a:xfrm>
            <a:prstGeom prst="rect">
              <a:avLst/>
            </a:prstGeom>
            <a:solidFill>
              <a:schemeClr val="accent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2870" tIns="102870" rIns="102870" bIns="102870" anchor="ctr"/>
            <a:lstStyle/>
            <a:p>
              <a:pPr algn="ctr" eaLnBrk="0" hangingPunct="0">
                <a:defRPr/>
              </a:pPr>
              <a:r>
                <a:rPr lang="el-GR" sz="1200" b="1" dirty="0">
                  <a:solidFill>
                    <a:prstClr val="white"/>
                  </a:solidFill>
                  <a:latin typeface="Calibri"/>
                </a:rPr>
                <a:t>ΤΟΠΟΘΕΤΗΣΤΕ ΤΟ ΑΝΤΙΓΡΑΦΟ ΣΤΟ ΦΩΤ/ΚΟ</a:t>
              </a:r>
              <a:r>
                <a:rPr lang="en-US" sz="1200" b="1" dirty="0">
                  <a:solidFill>
                    <a:prstClr val="white"/>
                  </a:solidFill>
                  <a:latin typeface="Calibri"/>
                </a:rPr>
                <a:t> </a:t>
              </a:r>
            </a:p>
          </p:txBody>
        </p:sp>
        <p:sp>
          <p:nvSpPr>
            <p:cNvPr id="29732" name="Line 53"/>
            <p:cNvSpPr>
              <a:spLocks noChangeShapeType="1"/>
            </p:cNvSpPr>
            <p:nvPr/>
          </p:nvSpPr>
          <p:spPr bwMode="auto">
            <a:xfrm>
              <a:off x="3513138" y="6094413"/>
              <a:ext cx="488950" cy="0"/>
            </a:xfrm>
            <a:prstGeom prst="line">
              <a:avLst/>
            </a:prstGeom>
            <a:noFill/>
            <a:ln w="38100">
              <a:solidFill>
                <a:schemeClr val="accent2"/>
              </a:solidFill>
              <a:round/>
              <a:headEnd/>
              <a:tailEnd type="stealth" w="lg" len="lg"/>
            </a:ln>
          </p:spPr>
          <p:txBody>
            <a:bodyPr anchor="ctr"/>
            <a:lstStyle/>
            <a:p>
              <a:pPr>
                <a:defRPr/>
              </a:pPr>
              <a:endParaRPr lang="el-GR" sz="1500">
                <a:solidFill>
                  <a:prstClr val="black"/>
                </a:solidFill>
                <a:latin typeface="Calibri"/>
              </a:endParaRPr>
            </a:p>
          </p:txBody>
        </p:sp>
        <p:sp>
          <p:nvSpPr>
            <p:cNvPr id="489527" name="Text Box 55"/>
            <p:cNvSpPr txBox="1">
              <a:spLocks noChangeArrowheads="1"/>
            </p:cNvSpPr>
            <p:nvPr/>
          </p:nvSpPr>
          <p:spPr bwMode="auto">
            <a:xfrm>
              <a:off x="3793372" y="5435145"/>
              <a:ext cx="1362070" cy="1254582"/>
            </a:xfrm>
            <a:prstGeom prst="rect">
              <a:avLst/>
            </a:prstGeom>
            <a:solidFill>
              <a:schemeClr val="accent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2870" tIns="102870" rIns="102870" bIns="102870" anchor="ctr"/>
            <a:lstStyle/>
            <a:p>
              <a:pPr algn="ctr" eaLnBrk="0" hangingPunct="0">
                <a:defRPr/>
              </a:pPr>
              <a:r>
                <a:rPr lang="el-GR" sz="1200" b="1">
                  <a:solidFill>
                    <a:prstClr val="white"/>
                  </a:solidFill>
                  <a:latin typeface="Calibri"/>
                </a:rPr>
                <a:t>ΚΛΕΙΣΤΕ ΤΟ ΚΑΠΑΚΙ</a:t>
              </a:r>
              <a:endParaRPr lang="en-US" sz="1200" b="1">
                <a:solidFill>
                  <a:prstClr val="white"/>
                </a:solidFill>
                <a:latin typeface="Calibri"/>
              </a:endParaRPr>
            </a:p>
          </p:txBody>
        </p:sp>
        <p:sp>
          <p:nvSpPr>
            <p:cNvPr id="29736" name="Line 56"/>
            <p:cNvSpPr>
              <a:spLocks noChangeShapeType="1"/>
            </p:cNvSpPr>
            <p:nvPr/>
          </p:nvSpPr>
          <p:spPr bwMode="auto">
            <a:xfrm>
              <a:off x="5146676" y="6094413"/>
              <a:ext cx="428625" cy="0"/>
            </a:xfrm>
            <a:prstGeom prst="line">
              <a:avLst/>
            </a:prstGeom>
            <a:noFill/>
            <a:ln w="38100">
              <a:solidFill>
                <a:schemeClr val="accent2"/>
              </a:solidFill>
              <a:round/>
              <a:headEnd/>
              <a:tailEnd type="stealth" w="lg" len="lg"/>
            </a:ln>
          </p:spPr>
          <p:txBody>
            <a:bodyPr anchor="ctr"/>
            <a:lstStyle/>
            <a:p>
              <a:pPr>
                <a:defRPr/>
              </a:pPr>
              <a:endParaRPr lang="el-GR" sz="1500">
                <a:solidFill>
                  <a:prstClr val="black"/>
                </a:solidFill>
                <a:latin typeface="Calibri"/>
              </a:endParaRPr>
            </a:p>
          </p:txBody>
        </p:sp>
        <p:sp>
          <p:nvSpPr>
            <p:cNvPr id="489529" name="Text Box 57"/>
            <p:cNvSpPr txBox="1">
              <a:spLocks noChangeArrowheads="1"/>
            </p:cNvSpPr>
            <p:nvPr/>
          </p:nvSpPr>
          <p:spPr bwMode="auto">
            <a:xfrm>
              <a:off x="5352100" y="5435145"/>
              <a:ext cx="1607500" cy="1254582"/>
            </a:xfrm>
            <a:prstGeom prst="rect">
              <a:avLst/>
            </a:prstGeom>
            <a:solidFill>
              <a:schemeClr val="accent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2870" tIns="102870" rIns="102870" bIns="102870" anchor="ctr"/>
            <a:lstStyle/>
            <a:p>
              <a:pPr algn="ctr" eaLnBrk="0" hangingPunct="0">
                <a:defRPr/>
              </a:pPr>
              <a:r>
                <a:rPr lang="el-GR" sz="1200" b="1">
                  <a:solidFill>
                    <a:prstClr val="white"/>
                  </a:solidFill>
                  <a:latin typeface="Calibri"/>
                </a:rPr>
                <a:t>ΠΡΟΣΑΡΜΟΣΤΕ ΤΙΣ ΡΥΘΜΙΣΕΙΣ</a:t>
              </a:r>
              <a:endParaRPr lang="en-US" sz="1200" b="1">
                <a:solidFill>
                  <a:prstClr val="white"/>
                </a:solidFill>
                <a:latin typeface="Calibri"/>
              </a:endParaRPr>
            </a:p>
          </p:txBody>
        </p:sp>
        <p:sp>
          <p:nvSpPr>
            <p:cNvPr id="29740" name="Line 58"/>
            <p:cNvSpPr>
              <a:spLocks noChangeShapeType="1"/>
            </p:cNvSpPr>
            <p:nvPr/>
          </p:nvSpPr>
          <p:spPr bwMode="auto">
            <a:xfrm>
              <a:off x="6959601" y="6094413"/>
              <a:ext cx="328613" cy="0"/>
            </a:xfrm>
            <a:prstGeom prst="line">
              <a:avLst/>
            </a:prstGeom>
            <a:noFill/>
            <a:ln w="38100">
              <a:solidFill>
                <a:schemeClr val="accent2"/>
              </a:solidFill>
              <a:round/>
              <a:headEnd/>
              <a:tailEnd type="stealth" w="lg" len="lg"/>
            </a:ln>
          </p:spPr>
          <p:txBody>
            <a:bodyPr anchor="ctr"/>
            <a:lstStyle/>
            <a:p>
              <a:pPr>
                <a:defRPr/>
              </a:pPr>
              <a:endParaRPr lang="el-GR" sz="1500">
                <a:solidFill>
                  <a:prstClr val="black"/>
                </a:solidFill>
                <a:latin typeface="Calibri"/>
              </a:endParaRPr>
            </a:p>
          </p:txBody>
        </p:sp>
        <p:sp>
          <p:nvSpPr>
            <p:cNvPr id="489531" name="Text Box 59"/>
            <p:cNvSpPr txBox="1">
              <a:spLocks noChangeArrowheads="1"/>
            </p:cNvSpPr>
            <p:nvPr/>
          </p:nvSpPr>
          <p:spPr bwMode="auto">
            <a:xfrm>
              <a:off x="7158782" y="5435145"/>
              <a:ext cx="1362919" cy="1254582"/>
            </a:xfrm>
            <a:prstGeom prst="rect">
              <a:avLst/>
            </a:prstGeom>
            <a:solidFill>
              <a:schemeClr val="accent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2870" tIns="102870" rIns="102870" bIns="102870" anchor="ctr"/>
            <a:lstStyle/>
            <a:p>
              <a:pPr algn="ctr" eaLnBrk="0" hangingPunct="0">
                <a:defRPr/>
              </a:pPr>
              <a:r>
                <a:rPr lang="el-GR" sz="1200" b="1">
                  <a:solidFill>
                    <a:prstClr val="white"/>
                  </a:solidFill>
                  <a:latin typeface="Calibri"/>
                </a:rPr>
                <a:t>ΠΙΕΣΤΕ </a:t>
              </a:r>
              <a:br>
                <a:rPr lang="en-US" sz="1200" b="1">
                  <a:solidFill>
                    <a:prstClr val="white"/>
                  </a:solidFill>
                  <a:latin typeface="Calibri"/>
                </a:rPr>
              </a:br>
              <a:r>
                <a:rPr lang="en-US" sz="1200" b="1">
                  <a:solidFill>
                    <a:prstClr val="white"/>
                  </a:solidFill>
                  <a:latin typeface="Calibri"/>
                </a:rPr>
                <a:t>START</a:t>
              </a:r>
            </a:p>
          </p:txBody>
        </p:sp>
        <p:sp>
          <p:nvSpPr>
            <p:cNvPr id="29744" name="Line 60"/>
            <p:cNvSpPr>
              <a:spLocks noChangeShapeType="1"/>
            </p:cNvSpPr>
            <p:nvPr/>
          </p:nvSpPr>
          <p:spPr bwMode="auto">
            <a:xfrm>
              <a:off x="8548689" y="6111875"/>
              <a:ext cx="428625" cy="0"/>
            </a:xfrm>
            <a:prstGeom prst="line">
              <a:avLst/>
            </a:prstGeom>
            <a:noFill/>
            <a:ln w="38100">
              <a:solidFill>
                <a:schemeClr val="accent2"/>
              </a:solidFill>
              <a:round/>
              <a:headEnd/>
              <a:tailEnd type="stealth" w="lg" len="lg"/>
            </a:ln>
          </p:spPr>
          <p:txBody>
            <a:bodyPr anchor="ctr"/>
            <a:lstStyle/>
            <a:p>
              <a:pPr>
                <a:defRPr/>
              </a:pPr>
              <a:endParaRPr lang="el-GR" sz="1500">
                <a:solidFill>
                  <a:prstClr val="black"/>
                </a:solidFill>
                <a:latin typeface="Calibri"/>
              </a:endParaRPr>
            </a:p>
          </p:txBody>
        </p:sp>
        <p:sp>
          <p:nvSpPr>
            <p:cNvPr id="489533" name="Text Box 61"/>
            <p:cNvSpPr txBox="1">
              <a:spLocks noChangeArrowheads="1"/>
            </p:cNvSpPr>
            <p:nvPr/>
          </p:nvSpPr>
          <p:spPr bwMode="auto">
            <a:xfrm>
              <a:off x="8846110" y="5451020"/>
              <a:ext cx="1364692" cy="1254582"/>
            </a:xfrm>
            <a:prstGeom prst="rect">
              <a:avLst/>
            </a:prstGeom>
            <a:solidFill>
              <a:schemeClr val="accent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2870" tIns="102870" rIns="102870" bIns="102870" anchor="ctr"/>
            <a:lstStyle/>
            <a:p>
              <a:pPr algn="ctr" eaLnBrk="0" hangingPunct="0">
                <a:defRPr/>
              </a:pPr>
              <a:r>
                <a:rPr lang="el-GR" sz="1200" b="1">
                  <a:solidFill>
                    <a:prstClr val="white"/>
                  </a:solidFill>
                  <a:latin typeface="Calibri"/>
                </a:rPr>
                <a:t>ΑΠΟΣΥΡΕΤΕ ΤΟ ΠΡΩΤΟΤΥΠΟ ΚΑΙ ΤΑ ΑΝΤΙΓΡΑΦΑ</a:t>
              </a:r>
              <a:endParaRPr lang="en-US" sz="1200" b="1">
                <a:solidFill>
                  <a:prstClr val="white"/>
                </a:solidFill>
                <a:latin typeface="Calibri"/>
              </a:endParaRPr>
            </a:p>
          </p:txBody>
        </p:sp>
        <p:sp>
          <p:nvSpPr>
            <p:cNvPr id="29748" name="Rectangle 62"/>
            <p:cNvSpPr>
              <a:spLocks noChangeArrowheads="1"/>
            </p:cNvSpPr>
            <p:nvPr/>
          </p:nvSpPr>
          <p:spPr bwMode="auto">
            <a:xfrm>
              <a:off x="1905000" y="5334000"/>
              <a:ext cx="8382000" cy="1524000"/>
            </a:xfrm>
            <a:prstGeom prst="rect">
              <a:avLst/>
            </a:prstGeom>
            <a:noFill/>
            <a:ln w="9525" cap="rnd">
              <a:solidFill>
                <a:srgbClr val="FFFF66"/>
              </a:solidFill>
              <a:prstDash val="sysDot"/>
              <a:miter lim="800000"/>
              <a:headEnd/>
              <a:tailEnd/>
            </a:ln>
          </p:spPr>
          <p:txBody>
            <a:bodyPr wrap="none" anchor="ctr"/>
            <a:lstStyle/>
            <a:p>
              <a:pPr eaLnBrk="0" hangingPunct="0">
                <a:defRPr/>
              </a:pPr>
              <a:endParaRPr lang="el-GR" sz="2100">
                <a:solidFill>
                  <a:srgbClr val="1F497D"/>
                </a:solidFill>
                <a:latin typeface="Calibri"/>
              </a:endParaRPr>
            </a:p>
          </p:txBody>
        </p:sp>
        <p:sp>
          <p:nvSpPr>
            <p:cNvPr id="29749" name="Rectangle 63"/>
            <p:cNvSpPr>
              <a:spLocks noChangeArrowheads="1"/>
            </p:cNvSpPr>
            <p:nvPr/>
          </p:nvSpPr>
          <p:spPr bwMode="auto">
            <a:xfrm>
              <a:off x="5333228" y="5022851"/>
              <a:ext cx="1768435" cy="292727"/>
            </a:xfrm>
            <a:prstGeom prst="rect">
              <a:avLst/>
            </a:prstGeom>
            <a:noFill/>
            <a:ln w="9525">
              <a:noFill/>
              <a:miter lim="800000"/>
              <a:headEnd/>
              <a:tailEnd/>
            </a:ln>
          </p:spPr>
          <p:txBody>
            <a:bodyPr wrap="none" lIns="0" tIns="0" rIns="0" bIns="0">
              <a:spAutoFit/>
            </a:bodyPr>
            <a:lstStyle/>
            <a:p>
              <a:pPr algn="ctr" eaLnBrk="0" hangingPunct="0">
                <a:defRPr/>
              </a:pPr>
              <a:r>
                <a:rPr lang="el-GR" sz="1500" b="1">
                  <a:solidFill>
                    <a:srgbClr val="1F497D"/>
                  </a:solidFill>
                  <a:latin typeface="Calibri"/>
                </a:rPr>
                <a:t>ΒΗΜΑΤΑ ΔΙΑΔΙΚΑΣΙΑΣ</a:t>
              </a:r>
              <a:endParaRPr lang="en-US" sz="2100">
                <a:solidFill>
                  <a:srgbClr val="1F497D"/>
                </a:solidFill>
                <a:latin typeface="Calibri"/>
              </a:endParaRPr>
            </a:p>
          </p:txBody>
        </p:sp>
        <p:sp>
          <p:nvSpPr>
            <p:cNvPr id="29750" name="Rectangle 64"/>
            <p:cNvSpPr>
              <a:spLocks noChangeArrowheads="1"/>
            </p:cNvSpPr>
            <p:nvPr/>
          </p:nvSpPr>
          <p:spPr bwMode="auto">
            <a:xfrm>
              <a:off x="4281066" y="2305052"/>
              <a:ext cx="381848" cy="234182"/>
            </a:xfrm>
            <a:prstGeom prst="rect">
              <a:avLst/>
            </a:prstGeom>
            <a:noFill/>
            <a:ln w="9525">
              <a:noFill/>
              <a:miter lim="800000"/>
              <a:headEnd/>
              <a:tailEnd/>
            </a:ln>
          </p:spPr>
          <p:txBody>
            <a:bodyPr wrap="none" lIns="0" tIns="0" rIns="0" bIns="0">
              <a:spAutoFit/>
            </a:bodyPr>
            <a:lstStyle/>
            <a:p>
              <a:pPr algn="ctr" eaLnBrk="0" hangingPunct="0">
                <a:defRPr/>
              </a:pPr>
              <a:r>
                <a:rPr lang="el-GR" sz="1200" b="1">
                  <a:solidFill>
                    <a:srgbClr val="1F497D"/>
                  </a:solidFill>
                  <a:latin typeface="Calibri"/>
                </a:rPr>
                <a:t>ΧΑΡΤΙ</a:t>
              </a:r>
              <a:endParaRPr lang="en-US" sz="2400" b="1">
                <a:solidFill>
                  <a:srgbClr val="1F497D"/>
                </a:solidFill>
                <a:latin typeface="Calibri"/>
              </a:endParaRPr>
            </a:p>
          </p:txBody>
        </p:sp>
      </p:grpSp>
    </p:spTree>
    <p:extLst>
      <p:ext uri="{BB962C8B-B14F-4D97-AF65-F5344CB8AC3E}">
        <p14:creationId xmlns:p14="http://schemas.microsoft.com/office/powerpoint/2010/main" val="30376350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Τίτλος"/>
          <p:cNvSpPr>
            <a:spLocks noGrp="1"/>
          </p:cNvSpPr>
          <p:nvPr>
            <p:ph type="title"/>
          </p:nvPr>
        </p:nvSpPr>
        <p:spPr>
          <a:xfrm>
            <a:off x="251520" y="188640"/>
            <a:ext cx="6642100" cy="838200"/>
          </a:xfrm>
        </p:spPr>
        <p:txBody>
          <a:bodyPr/>
          <a:lstStyle/>
          <a:p>
            <a:r>
              <a:rPr lang="el-GR" sz="2800" dirty="0">
                <a:latin typeface="Arial" charset="0"/>
                <a:cs typeface="Arial" charset="0"/>
              </a:rPr>
              <a:t>ΣΥΝΤΟΜΗ ΠΑΡΟΥΣΙΑΣΗ </a:t>
            </a:r>
            <a:r>
              <a:rPr lang="en-US" sz="2800" dirty="0">
                <a:latin typeface="Arial" charset="0"/>
                <a:cs typeface="Arial" charset="0"/>
              </a:rPr>
              <a:t>AQS</a:t>
            </a:r>
            <a:endParaRPr lang="el-GR" sz="2800" dirty="0">
              <a:latin typeface="Arial" charset="0"/>
              <a:cs typeface="Arial" charset="0"/>
            </a:endParaRPr>
          </a:p>
        </p:txBody>
      </p:sp>
      <p:sp>
        <p:nvSpPr>
          <p:cNvPr id="23555" name="6 - Θέση περιεχομένου"/>
          <p:cNvSpPr>
            <a:spLocks noGrp="1"/>
          </p:cNvSpPr>
          <p:nvPr>
            <p:ph idx="1"/>
          </p:nvPr>
        </p:nvSpPr>
        <p:spPr>
          <a:xfrm>
            <a:off x="251520" y="836712"/>
            <a:ext cx="7372350" cy="5132388"/>
          </a:xfrm>
        </p:spPr>
        <p:txBody>
          <a:bodyPr/>
          <a:lstStyle/>
          <a:p>
            <a:pPr algn="just">
              <a:lnSpc>
                <a:spcPct val="150000"/>
              </a:lnSpc>
            </a:pPr>
            <a:r>
              <a:rPr lang="el-GR" sz="2000" dirty="0">
                <a:latin typeface="Arial" charset="0"/>
                <a:cs typeface="Arial" charset="0"/>
              </a:rPr>
              <a:t>Η εταιρεία </a:t>
            </a:r>
            <a:r>
              <a:rPr lang="en-US" sz="2000" dirty="0">
                <a:latin typeface="Arial" charset="0"/>
                <a:cs typeface="Arial" charset="0"/>
              </a:rPr>
              <a:t>Advanced Quality Services Ltd.</a:t>
            </a:r>
            <a:r>
              <a:rPr lang="el-GR" sz="2000" dirty="0">
                <a:latin typeface="Arial" charset="0"/>
                <a:cs typeface="Arial" charset="0"/>
              </a:rPr>
              <a:t> ιδρύθηκε το </a:t>
            </a:r>
            <a:r>
              <a:rPr lang="el-GR" sz="2000" b="1" dirty="0">
                <a:latin typeface="Arial" charset="0"/>
                <a:cs typeface="Arial" charset="0"/>
              </a:rPr>
              <a:t>Νοέμβριο του 1993</a:t>
            </a:r>
            <a:r>
              <a:rPr lang="el-GR" sz="2000" dirty="0">
                <a:latin typeface="Arial" charset="0"/>
                <a:cs typeface="Arial" charset="0"/>
              </a:rPr>
              <a:t>.</a:t>
            </a:r>
          </a:p>
          <a:p>
            <a:pPr algn="just">
              <a:lnSpc>
                <a:spcPct val="150000"/>
              </a:lnSpc>
            </a:pPr>
            <a:r>
              <a:rPr lang="el-GR" sz="2000" dirty="0">
                <a:latin typeface="Arial" charset="0"/>
                <a:cs typeface="Arial" charset="0"/>
              </a:rPr>
              <a:t>Είναι στελεχωμένη με δυναμικό συμβούλων υψηλής τεχνογνωσίας, που διαθέτει μακρόχρονη εμπειρία σε διευθυντικές θέσεις διεθνών και ελληνικών επιχειρήσεων.</a:t>
            </a:r>
          </a:p>
          <a:p>
            <a:pPr algn="just">
              <a:lnSpc>
                <a:spcPct val="150000"/>
              </a:lnSpc>
            </a:pPr>
            <a:r>
              <a:rPr lang="el-GR" sz="2000" dirty="0">
                <a:latin typeface="Arial" charset="0"/>
                <a:cs typeface="Arial" charset="0"/>
              </a:rPr>
              <a:t>Έχει αποκτήσει σημαντική συμβουλευτική εμπειρία πραγματοποιώντας περισσότερα από </a:t>
            </a:r>
            <a:r>
              <a:rPr lang="el-GR" sz="2000" b="1" dirty="0">
                <a:latin typeface="Arial" charset="0"/>
                <a:cs typeface="Arial" charset="0"/>
              </a:rPr>
              <a:t>4</a:t>
            </a:r>
            <a:r>
              <a:rPr lang="en-US" sz="2000" b="1" dirty="0">
                <a:latin typeface="Arial" charset="0"/>
                <a:cs typeface="Arial" charset="0"/>
              </a:rPr>
              <a:t>.</a:t>
            </a:r>
            <a:r>
              <a:rPr lang="el-GR" sz="2000" b="1" dirty="0">
                <a:latin typeface="Arial" charset="0"/>
                <a:cs typeface="Arial" charset="0"/>
              </a:rPr>
              <a:t>0</a:t>
            </a:r>
            <a:r>
              <a:rPr lang="en-US" sz="2000" b="1" dirty="0">
                <a:latin typeface="Arial" charset="0"/>
                <a:cs typeface="Arial" charset="0"/>
              </a:rPr>
              <a:t>0</a:t>
            </a:r>
            <a:r>
              <a:rPr lang="el-GR" sz="2000" b="1" dirty="0">
                <a:latin typeface="Arial" charset="0"/>
                <a:cs typeface="Arial" charset="0"/>
              </a:rPr>
              <a:t>0 οργανωτικά Έργα </a:t>
            </a:r>
            <a:r>
              <a:rPr lang="el-GR" sz="2000" dirty="0">
                <a:latin typeface="Arial" charset="0"/>
                <a:cs typeface="Arial" charset="0"/>
              </a:rPr>
              <a:t>σε επιχειρήσεις και οργανισμούς του </a:t>
            </a:r>
            <a:r>
              <a:rPr lang="el-GR" sz="2000" b="1" dirty="0">
                <a:latin typeface="Arial" charset="0"/>
                <a:cs typeface="Arial" charset="0"/>
              </a:rPr>
              <a:t>Ιδιωτικού</a:t>
            </a:r>
            <a:r>
              <a:rPr lang="el-GR" sz="2000" dirty="0">
                <a:latin typeface="Arial" charset="0"/>
                <a:cs typeface="Arial" charset="0"/>
              </a:rPr>
              <a:t> και του ευρύτερου </a:t>
            </a:r>
            <a:r>
              <a:rPr lang="el-GR" sz="2000" b="1" dirty="0">
                <a:latin typeface="Arial" charset="0"/>
                <a:cs typeface="Arial" charset="0"/>
              </a:rPr>
              <a:t>Δημοσίου</a:t>
            </a:r>
            <a:r>
              <a:rPr lang="el-GR" sz="2000" dirty="0">
                <a:latin typeface="Arial" charset="0"/>
                <a:cs typeface="Arial" charset="0"/>
              </a:rPr>
              <a:t> Τομέα.</a:t>
            </a:r>
          </a:p>
          <a:p>
            <a:pPr algn="just">
              <a:lnSpc>
                <a:spcPct val="150000"/>
              </a:lnSpc>
            </a:pPr>
            <a:r>
              <a:rPr lang="el-GR" sz="2000" dirty="0">
                <a:latin typeface="Arial" charset="0"/>
                <a:cs typeface="Arial" charset="0"/>
              </a:rPr>
              <a:t>Έχει επίσης πολύχρονη εκπαιδευτική εμπειρία παρέχοντας υψηλού επιπέδου εκπαίδευση σε πάνω από </a:t>
            </a:r>
            <a:r>
              <a:rPr lang="el-GR" sz="2000" b="1" dirty="0">
                <a:latin typeface="Arial" charset="0"/>
                <a:cs typeface="Arial" charset="0"/>
              </a:rPr>
              <a:t>60.000</a:t>
            </a:r>
            <a:r>
              <a:rPr lang="en-US" sz="2000" b="1" dirty="0">
                <a:latin typeface="Arial" charset="0"/>
                <a:cs typeface="Arial" charset="0"/>
              </a:rPr>
              <a:t> </a:t>
            </a:r>
            <a:r>
              <a:rPr lang="el-GR" sz="2000" dirty="0">
                <a:latin typeface="Arial" charset="0"/>
                <a:cs typeface="Arial" charset="0"/>
              </a:rPr>
              <a:t>μεσαία και υψηλόβαθμα </a:t>
            </a:r>
            <a:r>
              <a:rPr lang="el-GR" sz="2000" b="1" dirty="0">
                <a:latin typeface="Arial" charset="0"/>
                <a:cs typeface="Arial" charset="0"/>
              </a:rPr>
              <a:t>στελέχη επιχειρήσεων</a:t>
            </a:r>
            <a:r>
              <a:rPr lang="el-GR" sz="2000" dirty="0">
                <a:latin typeface="Arial" charset="0"/>
                <a:cs typeface="Arial" charset="0"/>
              </a:rPr>
              <a:t>. </a:t>
            </a:r>
          </a:p>
        </p:txBody>
      </p:sp>
      <p:pic>
        <p:nvPicPr>
          <p:cNvPr id="23557" name="Picture 6"/>
          <p:cNvPicPr>
            <a:picLocks noChangeAspect="1" noChangeArrowheads="1"/>
          </p:cNvPicPr>
          <p:nvPr/>
        </p:nvPicPr>
        <p:blipFill>
          <a:blip r:embed="rId3" cstate="email"/>
          <a:srcRect/>
          <a:stretch>
            <a:fillRect/>
          </a:stretch>
        </p:blipFill>
        <p:spPr bwMode="auto">
          <a:xfrm>
            <a:off x="7867650" y="5572125"/>
            <a:ext cx="1276350" cy="1285875"/>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2171700" y="2143126"/>
            <a:ext cx="4886325" cy="300082"/>
          </a:xfrm>
          <a:prstGeom prst="rect">
            <a:avLst/>
          </a:prstGeom>
          <a:noFill/>
          <a:ln w="9525">
            <a:noFill/>
            <a:miter lim="800000"/>
            <a:headEnd/>
            <a:tailEnd/>
          </a:ln>
          <a:effectLst/>
        </p:spPr>
        <p:txBody>
          <a:bodyPr>
            <a:spAutoFit/>
          </a:bodyPr>
          <a:lstStyle/>
          <a:p>
            <a:pPr algn="ctr" fontAlgn="base">
              <a:spcBef>
                <a:spcPct val="20000"/>
              </a:spcBef>
              <a:spcAft>
                <a:spcPct val="0"/>
              </a:spcAft>
              <a:buClr>
                <a:srgbClr val="FF3300"/>
              </a:buClr>
              <a:buSzPct val="75000"/>
              <a:buFont typeface="Monotype Sorts" charset="2"/>
              <a:buNone/>
              <a:defRPr/>
            </a:pPr>
            <a:endParaRPr kumimoji="1" lang="en-GB" sz="1350" b="1" dirty="0">
              <a:solidFill>
                <a:prstClr val="black"/>
              </a:solidFill>
              <a:effectLst>
                <a:outerShdw blurRad="38100" dist="38100" dir="2700000" algn="tl">
                  <a:srgbClr val="C0C0C0"/>
                </a:outerShdw>
              </a:effectLst>
              <a:latin typeface="Tahoma" pitchFamily="34" charset="0"/>
              <a:cs typeface="Arial" charset="0"/>
            </a:endParaRPr>
          </a:p>
        </p:txBody>
      </p:sp>
      <p:sp>
        <p:nvSpPr>
          <p:cNvPr id="285725" name="Rectangle 44"/>
          <p:cNvSpPr>
            <a:spLocks noChangeArrowheads="1"/>
          </p:cNvSpPr>
          <p:nvPr/>
        </p:nvSpPr>
        <p:spPr bwMode="auto">
          <a:xfrm>
            <a:off x="3064673" y="1928813"/>
            <a:ext cx="3016448" cy="294680"/>
          </a:xfrm>
          <a:prstGeom prst="rect">
            <a:avLst/>
          </a:prstGeom>
          <a:noFill/>
          <a:ln w="9525">
            <a:noFill/>
            <a:miter lim="800000"/>
            <a:headEnd/>
            <a:tailEnd/>
          </a:ln>
        </p:spPr>
        <p:txBody>
          <a:bodyPr/>
          <a:lstStyle/>
          <a:p>
            <a:pPr fontAlgn="base">
              <a:spcBef>
                <a:spcPct val="0"/>
              </a:spcBef>
              <a:spcAft>
                <a:spcPct val="0"/>
              </a:spcAft>
            </a:pPr>
            <a:endParaRPr lang="el-GR" sz="1125" dirty="0">
              <a:solidFill>
                <a:srgbClr val="000000"/>
              </a:solidFill>
              <a:latin typeface="Arial" charset="0"/>
              <a:cs typeface="Arial" charset="0"/>
            </a:endParaRPr>
          </a:p>
        </p:txBody>
      </p:sp>
      <p:sp>
        <p:nvSpPr>
          <p:cNvPr id="471085" name="Rectangle 45"/>
          <p:cNvSpPr>
            <a:spLocks noGrp="1" noChangeArrowheads="1"/>
          </p:cNvSpPr>
          <p:nvPr>
            <p:ph type="title"/>
          </p:nvPr>
        </p:nvSpPr>
        <p:spPr>
          <a:xfrm>
            <a:off x="107504" y="296983"/>
            <a:ext cx="7230201" cy="865689"/>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400" dirty="0"/>
              <a:t>ΤΟ ΜΟΝΤΕΛΟ ΤΗΣ ΕΠΙΧΕΙΡΗΣΙΑΚΗΣ ΑΡΙΣΤΕΙΑΣ</a:t>
            </a:r>
            <a:br>
              <a:rPr lang="el-GR" sz="2400" dirty="0"/>
            </a:br>
            <a:r>
              <a:rPr lang="el-GR" sz="2400" dirty="0"/>
              <a:t>Για ποιο επίπεδο Ηγεσίας μιλάμε;</a:t>
            </a:r>
            <a:endParaRPr lang="en-GB" sz="2400" dirty="0"/>
          </a:p>
        </p:txBody>
      </p:sp>
      <p:grpSp>
        <p:nvGrpSpPr>
          <p:cNvPr id="2" name="Ομάδα 1">
            <a:extLst>
              <a:ext uri="{FF2B5EF4-FFF2-40B4-BE49-F238E27FC236}">
                <a16:creationId xmlns:a16="http://schemas.microsoft.com/office/drawing/2014/main" id="{BED2F6CD-BA09-9177-B87A-EE9C86F73B52}"/>
              </a:ext>
            </a:extLst>
          </p:cNvPr>
          <p:cNvGrpSpPr/>
          <p:nvPr/>
        </p:nvGrpSpPr>
        <p:grpSpPr>
          <a:xfrm>
            <a:off x="305526" y="2223493"/>
            <a:ext cx="8964996" cy="3154883"/>
            <a:chOff x="1524001" y="1951538"/>
            <a:chExt cx="9715499" cy="3969475"/>
          </a:xfrm>
        </p:grpSpPr>
        <p:sp>
          <p:nvSpPr>
            <p:cNvPr id="285699" name="Rectangle 3"/>
            <p:cNvSpPr>
              <a:spLocks noChangeArrowheads="1"/>
            </p:cNvSpPr>
            <p:nvPr/>
          </p:nvSpPr>
          <p:spPr bwMode="auto">
            <a:xfrm>
              <a:off x="4381500" y="2143129"/>
              <a:ext cx="6858000" cy="333998"/>
            </a:xfrm>
            <a:prstGeom prst="rect">
              <a:avLst/>
            </a:prstGeom>
            <a:noFill/>
            <a:ln w="9525">
              <a:noFill/>
              <a:miter lim="800000"/>
              <a:headEnd/>
              <a:tailEnd/>
            </a:ln>
          </p:spPr>
          <p:txBody>
            <a:bodyPr>
              <a:spAutoFit/>
            </a:bodyPr>
            <a:lstStyle/>
            <a:p>
              <a:pPr fontAlgn="base">
                <a:spcBef>
                  <a:spcPct val="0"/>
                </a:spcBef>
                <a:spcAft>
                  <a:spcPct val="0"/>
                </a:spcAft>
              </a:pPr>
              <a:endParaRPr lang="el-GR" sz="1125" dirty="0">
                <a:solidFill>
                  <a:srgbClr val="000000"/>
                </a:solidFill>
                <a:latin typeface="Arial" charset="0"/>
                <a:cs typeface="Arial" charset="0"/>
              </a:endParaRPr>
            </a:p>
          </p:txBody>
        </p:sp>
        <p:sp>
          <p:nvSpPr>
            <p:cNvPr id="285700" name="Rectangle 5"/>
            <p:cNvSpPr>
              <a:spLocks noChangeArrowheads="1"/>
            </p:cNvSpPr>
            <p:nvPr/>
          </p:nvSpPr>
          <p:spPr bwMode="auto">
            <a:xfrm>
              <a:off x="1684663" y="3024000"/>
              <a:ext cx="1620000" cy="810000"/>
            </a:xfrm>
            <a:prstGeom prst="rect">
              <a:avLst/>
            </a:prstGeom>
            <a:solidFill>
              <a:srgbClr val="00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CC"/>
              </a:extrusionClr>
            </a:sp3d>
          </p:spPr>
          <p:txBody>
            <a:bodyPr anchor="ctr" anchorCtr="0">
              <a:flatTx/>
            </a:bodyPr>
            <a:lstStyle/>
            <a:p>
              <a:pPr algn="ctr" fontAlgn="base">
                <a:spcBef>
                  <a:spcPct val="0"/>
                </a:spcBef>
                <a:spcAft>
                  <a:spcPct val="0"/>
                </a:spcAft>
              </a:pPr>
              <a:r>
                <a:rPr lang="el-GR" sz="1575" b="1" dirty="0">
                  <a:solidFill>
                    <a:srgbClr val="000000"/>
                  </a:solidFill>
                  <a:latin typeface="Arial" charset="0"/>
                  <a:cs typeface="Arial" charset="0"/>
                </a:rPr>
                <a:t>ΗΓΕΣΙΑ</a:t>
              </a:r>
            </a:p>
          </p:txBody>
        </p:sp>
        <p:sp>
          <p:nvSpPr>
            <p:cNvPr id="285702" name="Rectangle 7"/>
            <p:cNvSpPr>
              <a:spLocks noChangeArrowheads="1"/>
            </p:cNvSpPr>
            <p:nvPr/>
          </p:nvSpPr>
          <p:spPr bwMode="auto">
            <a:xfrm>
              <a:off x="5702345" y="4390921"/>
              <a:ext cx="2863524" cy="810000"/>
            </a:xfrm>
            <a:prstGeom prst="rect">
              <a:avLst/>
            </a:prstGeom>
            <a:solidFill>
              <a:srgbClr val="00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CC"/>
              </a:extrusionClr>
            </a:sp3d>
          </p:spPr>
          <p:txBody>
            <a:bodyPr anchor="ctr" anchorCtr="0">
              <a:flatTx/>
            </a:bodyPr>
            <a:lstStyle/>
            <a:p>
              <a:pPr algn="ctr" fontAlgn="base">
                <a:spcBef>
                  <a:spcPct val="0"/>
                </a:spcBef>
                <a:spcAft>
                  <a:spcPct val="0"/>
                </a:spcAft>
              </a:pPr>
              <a:r>
                <a:rPr lang="el-GR" sz="1575" b="1" dirty="0">
                  <a:solidFill>
                    <a:srgbClr val="000000"/>
                  </a:solidFill>
                  <a:latin typeface="Arial" charset="0"/>
                  <a:cs typeface="Arial" charset="0"/>
                </a:rPr>
                <a:t>ΔΙΑΧΕΙΡΙΣΗ</a:t>
              </a:r>
            </a:p>
            <a:p>
              <a:pPr algn="ctr" fontAlgn="base">
                <a:spcBef>
                  <a:spcPct val="0"/>
                </a:spcBef>
                <a:spcAft>
                  <a:spcPct val="0"/>
                </a:spcAft>
              </a:pPr>
              <a:r>
                <a:rPr lang="el-GR" sz="1575" b="1" dirty="0">
                  <a:solidFill>
                    <a:srgbClr val="000000"/>
                  </a:solidFill>
                  <a:latin typeface="Arial" charset="0"/>
                  <a:cs typeface="Arial" charset="0"/>
                </a:rPr>
                <a:t>ΔΙΕΡΓΑΣΙΩΝ</a:t>
              </a:r>
            </a:p>
          </p:txBody>
        </p:sp>
        <p:sp>
          <p:nvSpPr>
            <p:cNvPr id="285708" name="Rectangle 13"/>
            <p:cNvSpPr>
              <a:spLocks noChangeArrowheads="1"/>
            </p:cNvSpPr>
            <p:nvPr/>
          </p:nvSpPr>
          <p:spPr bwMode="auto">
            <a:xfrm>
              <a:off x="3503712" y="3021962"/>
              <a:ext cx="2030844" cy="810000"/>
            </a:xfrm>
            <a:prstGeom prst="rect">
              <a:avLst/>
            </a:prstGeom>
            <a:solidFill>
              <a:srgbClr val="00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CC"/>
              </a:extrusionClr>
            </a:sp3d>
          </p:spPr>
          <p:txBody>
            <a:bodyPr anchor="ctr" anchorCtr="0">
              <a:flatTx/>
            </a:bodyPr>
            <a:lstStyle/>
            <a:p>
              <a:pPr algn="ctr" fontAlgn="base">
                <a:spcBef>
                  <a:spcPct val="0"/>
                </a:spcBef>
                <a:spcAft>
                  <a:spcPct val="0"/>
                </a:spcAft>
              </a:pPr>
              <a:r>
                <a:rPr lang="el-GR" sz="1125" b="1" dirty="0">
                  <a:solidFill>
                    <a:srgbClr val="000000"/>
                  </a:solidFill>
                  <a:latin typeface="Arial" charset="0"/>
                  <a:cs typeface="Arial" charset="0"/>
                </a:rPr>
                <a:t>ΕΠΙΧΕΙΡΗΣΙΑΚΟΣ</a:t>
              </a:r>
            </a:p>
            <a:p>
              <a:pPr algn="ctr" fontAlgn="base">
                <a:spcBef>
                  <a:spcPct val="0"/>
                </a:spcBef>
                <a:spcAft>
                  <a:spcPct val="0"/>
                </a:spcAft>
              </a:pPr>
              <a:r>
                <a:rPr lang="el-GR" sz="1575" b="1" dirty="0">
                  <a:solidFill>
                    <a:srgbClr val="000000"/>
                  </a:solidFill>
                  <a:latin typeface="Arial" charset="0"/>
                  <a:cs typeface="Arial" charset="0"/>
                </a:rPr>
                <a:t>ΣΧΕΔΙΑΣΜΟΣ</a:t>
              </a:r>
            </a:p>
          </p:txBody>
        </p:sp>
        <p:sp>
          <p:nvSpPr>
            <p:cNvPr id="285711" name="Rectangle 18"/>
            <p:cNvSpPr>
              <a:spLocks noChangeArrowheads="1"/>
            </p:cNvSpPr>
            <p:nvPr/>
          </p:nvSpPr>
          <p:spPr bwMode="auto">
            <a:xfrm>
              <a:off x="5422111" y="1951538"/>
              <a:ext cx="2686051" cy="810000"/>
            </a:xfrm>
            <a:prstGeom prst="rect">
              <a:avLst/>
            </a:prstGeom>
            <a:solidFill>
              <a:srgbClr val="00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CC"/>
              </a:extrusionClr>
            </a:sp3d>
          </p:spPr>
          <p:txBody>
            <a:bodyPr anchor="ctr" anchorCtr="0">
              <a:flatTx/>
            </a:bodyPr>
            <a:lstStyle/>
            <a:p>
              <a:pPr algn="ctr" fontAlgn="base">
                <a:spcBef>
                  <a:spcPct val="0"/>
                </a:spcBef>
                <a:spcAft>
                  <a:spcPct val="0"/>
                </a:spcAft>
              </a:pPr>
              <a:r>
                <a:rPr lang="el-GR" sz="1350" b="1" dirty="0">
                  <a:solidFill>
                    <a:srgbClr val="000000"/>
                  </a:solidFill>
                  <a:latin typeface="Arial" charset="0"/>
                  <a:cs typeface="Arial" charset="0"/>
                </a:rPr>
                <a:t>ΔΙΑΧΕΙΡΙΣΗ</a:t>
              </a:r>
              <a:r>
                <a:rPr lang="en-US" sz="1350" b="1" dirty="0">
                  <a:solidFill>
                    <a:srgbClr val="000000"/>
                  </a:solidFill>
                  <a:latin typeface="Arial" charset="0"/>
                  <a:cs typeface="Arial" charset="0"/>
                </a:rPr>
                <a:t> </a:t>
              </a:r>
              <a:r>
                <a:rPr lang="el-GR" sz="1350" b="1" dirty="0">
                  <a:solidFill>
                    <a:srgbClr val="000000"/>
                  </a:solidFill>
                  <a:latin typeface="Arial" charset="0"/>
                  <a:cs typeface="Arial" charset="0"/>
                </a:rPr>
                <a:t>ΑΝΘΡΩΠΙΝΟΥ</a:t>
              </a:r>
            </a:p>
            <a:p>
              <a:pPr algn="ctr" fontAlgn="base">
                <a:spcBef>
                  <a:spcPct val="0"/>
                </a:spcBef>
                <a:spcAft>
                  <a:spcPct val="0"/>
                </a:spcAft>
              </a:pPr>
              <a:r>
                <a:rPr lang="el-GR" sz="1350" b="1" dirty="0">
                  <a:solidFill>
                    <a:srgbClr val="000000"/>
                  </a:solidFill>
                  <a:latin typeface="Arial" charset="0"/>
                  <a:cs typeface="Arial" charset="0"/>
                </a:rPr>
                <a:t> ΔΥΝΑΜΙΚΟΥ</a:t>
              </a:r>
            </a:p>
          </p:txBody>
        </p:sp>
        <p:sp>
          <p:nvSpPr>
            <p:cNvPr id="285714" name="Rectangle 23"/>
            <p:cNvSpPr>
              <a:spLocks noChangeArrowheads="1"/>
            </p:cNvSpPr>
            <p:nvPr/>
          </p:nvSpPr>
          <p:spPr bwMode="auto">
            <a:xfrm>
              <a:off x="5868447" y="3012522"/>
              <a:ext cx="2239713" cy="810000"/>
            </a:xfrm>
            <a:prstGeom prst="rect">
              <a:avLst/>
            </a:prstGeom>
            <a:solidFill>
              <a:srgbClr val="00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CC"/>
              </a:extrusionClr>
            </a:sp3d>
          </p:spPr>
          <p:txBody>
            <a:bodyPr anchor="ctr" anchorCtr="0">
              <a:flatTx/>
            </a:bodyPr>
            <a:lstStyle/>
            <a:p>
              <a:pPr algn="ctr" fontAlgn="base">
                <a:spcBef>
                  <a:spcPct val="0"/>
                </a:spcBef>
                <a:spcAft>
                  <a:spcPct val="0"/>
                </a:spcAft>
              </a:pPr>
              <a:r>
                <a:rPr lang="el-GR" sz="1350" b="1" dirty="0">
                  <a:solidFill>
                    <a:srgbClr val="000000"/>
                  </a:solidFill>
                  <a:latin typeface="Arial" charset="0"/>
                  <a:cs typeface="Arial" charset="0"/>
                </a:rPr>
                <a:t>ΕΣΤΙΑΣΗ ΣΕ ΦΟΙΤΗΤΗ /</a:t>
              </a:r>
            </a:p>
            <a:p>
              <a:pPr algn="ctr" fontAlgn="base">
                <a:spcBef>
                  <a:spcPct val="0"/>
                </a:spcBef>
                <a:spcAft>
                  <a:spcPct val="0"/>
                </a:spcAft>
              </a:pPr>
              <a:r>
                <a:rPr lang="el-GR" sz="1350" b="1" dirty="0">
                  <a:solidFill>
                    <a:srgbClr val="000000"/>
                  </a:solidFill>
                  <a:latin typeface="Arial" charset="0"/>
                  <a:cs typeface="Arial" charset="0"/>
                </a:rPr>
                <a:t> ΠΕΛΑΤΗ</a:t>
              </a:r>
            </a:p>
          </p:txBody>
        </p:sp>
        <p:sp>
          <p:nvSpPr>
            <p:cNvPr id="285717" name="Rectangle 28"/>
            <p:cNvSpPr>
              <a:spLocks noChangeArrowheads="1"/>
            </p:cNvSpPr>
            <p:nvPr/>
          </p:nvSpPr>
          <p:spPr bwMode="auto">
            <a:xfrm>
              <a:off x="8469700" y="3011561"/>
              <a:ext cx="2037637" cy="810000"/>
            </a:xfrm>
            <a:prstGeom prst="rect">
              <a:avLst/>
            </a:prstGeom>
            <a:solidFill>
              <a:srgbClr val="00FFCC"/>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CC"/>
              </a:extrusionClr>
            </a:sp3d>
          </p:spPr>
          <p:txBody>
            <a:bodyPr anchor="ctr" anchorCtr="0">
              <a:flatTx/>
            </a:bodyPr>
            <a:lstStyle/>
            <a:p>
              <a:pPr algn="ctr" fontAlgn="base">
                <a:spcBef>
                  <a:spcPct val="0"/>
                </a:spcBef>
                <a:spcAft>
                  <a:spcPct val="0"/>
                </a:spcAft>
              </a:pPr>
              <a:r>
                <a:rPr lang="el-GR" sz="1238" b="1" dirty="0">
                  <a:solidFill>
                    <a:srgbClr val="000000"/>
                  </a:solidFill>
                  <a:latin typeface="Arial" charset="0"/>
                  <a:cs typeface="Arial" charset="0"/>
                </a:rPr>
                <a:t>ΑΠΟΤΕΛΕΣΜΑΤΑ</a:t>
              </a:r>
            </a:p>
          </p:txBody>
        </p:sp>
        <p:sp>
          <p:nvSpPr>
            <p:cNvPr id="285723" name="Rectangle 42"/>
            <p:cNvSpPr>
              <a:spLocks noChangeArrowheads="1"/>
            </p:cNvSpPr>
            <p:nvPr/>
          </p:nvSpPr>
          <p:spPr bwMode="auto">
            <a:xfrm>
              <a:off x="1524001" y="5605921"/>
              <a:ext cx="9144000" cy="315092"/>
            </a:xfrm>
            <a:prstGeom prst="rect">
              <a:avLst/>
            </a:prstGeom>
            <a:solidFill>
              <a:srgbClr val="00FFCC"/>
            </a:solidFill>
            <a:ln w="9525">
              <a:solidFill>
                <a:srgbClr val="000000"/>
              </a:solidFill>
              <a:miter lim="800000"/>
              <a:headEnd/>
              <a:tailEnd/>
            </a:ln>
          </p:spPr>
          <p:txBody>
            <a:bodyPr/>
            <a:lstStyle/>
            <a:p>
              <a:pPr algn="ctr" fontAlgn="base">
                <a:spcBef>
                  <a:spcPct val="0"/>
                </a:spcBef>
                <a:spcAft>
                  <a:spcPct val="0"/>
                </a:spcAft>
              </a:pPr>
              <a:r>
                <a:rPr lang="el-GR" sz="1575" b="1" dirty="0">
                  <a:solidFill>
                    <a:srgbClr val="000000"/>
                  </a:solidFill>
                  <a:latin typeface="Arial" charset="0"/>
                  <a:cs typeface="Arial" charset="0"/>
                </a:rPr>
                <a:t>ΔΙΟΙΚΗΣΗ &amp; ΑΝΑΛΥΣΗ ΕΠΙΧΕΙΡΗΣΙΑΚΩΝ ΠΛΗΡΟΦΟΡΙΩΝ</a:t>
              </a:r>
            </a:p>
          </p:txBody>
        </p:sp>
        <p:cxnSp>
          <p:nvCxnSpPr>
            <p:cNvPr id="10" name="Γραμμή σύνδεσης: Γωνιώδης 9">
              <a:extLst>
                <a:ext uri="{FF2B5EF4-FFF2-40B4-BE49-F238E27FC236}">
                  <a16:creationId xmlns:a16="http://schemas.microsoft.com/office/drawing/2014/main" id="{1FF358B9-A5DD-9C02-58F3-8D3823D2639B}"/>
                </a:ext>
              </a:extLst>
            </p:cNvPr>
            <p:cNvCxnSpPr>
              <a:cxnSpLocks/>
              <a:stCxn id="285700" idx="0"/>
              <a:endCxn id="285711" idx="1"/>
            </p:cNvCxnSpPr>
            <p:nvPr/>
          </p:nvCxnSpPr>
          <p:spPr>
            <a:xfrm rot="5400000" flipH="1" flipV="1">
              <a:off x="3624654" y="1226548"/>
              <a:ext cx="667462" cy="2927444"/>
            </a:xfrm>
            <a:prstGeom prst="bentConnector2">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2" name="Γραμμή σύνδεσης: Γωνιώδης 11">
              <a:extLst>
                <a:ext uri="{FF2B5EF4-FFF2-40B4-BE49-F238E27FC236}">
                  <a16:creationId xmlns:a16="http://schemas.microsoft.com/office/drawing/2014/main" id="{53F960D5-C6F4-D0E3-504C-7E006CCD90C2}"/>
                </a:ext>
              </a:extLst>
            </p:cNvPr>
            <p:cNvCxnSpPr>
              <a:cxnSpLocks/>
              <a:stCxn id="285711" idx="3"/>
              <a:endCxn id="285717" idx="0"/>
            </p:cNvCxnSpPr>
            <p:nvPr/>
          </p:nvCxnSpPr>
          <p:spPr>
            <a:xfrm>
              <a:off x="8108162" y="2356539"/>
              <a:ext cx="1380357" cy="655023"/>
            </a:xfrm>
            <a:prstGeom prst="bentConnector2">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5" name="Γραμμή σύνδεσης: Γωνιώδης 14">
              <a:extLst>
                <a:ext uri="{FF2B5EF4-FFF2-40B4-BE49-F238E27FC236}">
                  <a16:creationId xmlns:a16="http://schemas.microsoft.com/office/drawing/2014/main" id="{8CC0C77C-403F-0FC5-6379-CB646282FBE7}"/>
                </a:ext>
              </a:extLst>
            </p:cNvPr>
            <p:cNvCxnSpPr>
              <a:cxnSpLocks/>
              <a:stCxn id="285700" idx="3"/>
              <a:endCxn id="285708" idx="1"/>
            </p:cNvCxnSpPr>
            <p:nvPr/>
          </p:nvCxnSpPr>
          <p:spPr>
            <a:xfrm flipV="1">
              <a:off x="3304664" y="3426962"/>
              <a:ext cx="199049" cy="2038"/>
            </a:xfrm>
            <a:prstGeom prst="bentConnector3">
              <a:avLst>
                <a:gd name="adj1" fmla="val 50000"/>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8" name="Γραμμή σύνδεσης: Γωνιώδης 17">
              <a:extLst>
                <a:ext uri="{FF2B5EF4-FFF2-40B4-BE49-F238E27FC236}">
                  <a16:creationId xmlns:a16="http://schemas.microsoft.com/office/drawing/2014/main" id="{77802B76-EADF-6AB6-3570-0CC349DDC761}"/>
                </a:ext>
              </a:extLst>
            </p:cNvPr>
            <p:cNvCxnSpPr>
              <a:cxnSpLocks/>
              <a:stCxn id="285708" idx="3"/>
              <a:endCxn id="285714" idx="1"/>
            </p:cNvCxnSpPr>
            <p:nvPr/>
          </p:nvCxnSpPr>
          <p:spPr>
            <a:xfrm flipV="1">
              <a:off x="5534556" y="3417522"/>
              <a:ext cx="333890" cy="9440"/>
            </a:xfrm>
            <a:prstGeom prst="bentConnector3">
              <a:avLst>
                <a:gd name="adj1" fmla="val 50000"/>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4" name="Γραμμή σύνδεσης: Γωνιώδης 23">
              <a:extLst>
                <a:ext uri="{FF2B5EF4-FFF2-40B4-BE49-F238E27FC236}">
                  <a16:creationId xmlns:a16="http://schemas.microsoft.com/office/drawing/2014/main" id="{EA28A6AF-6128-D3C4-93F5-75CBFD4538F2}"/>
                </a:ext>
              </a:extLst>
            </p:cNvPr>
            <p:cNvCxnSpPr>
              <a:cxnSpLocks/>
              <a:stCxn id="285714" idx="3"/>
              <a:endCxn id="285717" idx="1"/>
            </p:cNvCxnSpPr>
            <p:nvPr/>
          </p:nvCxnSpPr>
          <p:spPr>
            <a:xfrm flipV="1">
              <a:off x="8108159" y="3416562"/>
              <a:ext cx="361540" cy="961"/>
            </a:xfrm>
            <a:prstGeom prst="bentConnector3">
              <a:avLst>
                <a:gd name="adj1" fmla="val 50000"/>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7" name="Γραμμή σύνδεσης: Γωνιώδης 26">
              <a:extLst>
                <a:ext uri="{FF2B5EF4-FFF2-40B4-BE49-F238E27FC236}">
                  <a16:creationId xmlns:a16="http://schemas.microsoft.com/office/drawing/2014/main" id="{AAD9F6EB-CCE7-2AAC-F116-EBCD3B21C7DD}"/>
                </a:ext>
              </a:extLst>
            </p:cNvPr>
            <p:cNvCxnSpPr>
              <a:cxnSpLocks/>
              <a:stCxn id="285702" idx="3"/>
              <a:endCxn id="285717" idx="2"/>
            </p:cNvCxnSpPr>
            <p:nvPr/>
          </p:nvCxnSpPr>
          <p:spPr>
            <a:xfrm flipV="1">
              <a:off x="8565870" y="3821561"/>
              <a:ext cx="922649" cy="974360"/>
            </a:xfrm>
            <a:prstGeom prst="bentConnector2">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4" name="Γραμμή σύνδεσης: Γωνιώδης 9">
              <a:extLst>
                <a:ext uri="{FF2B5EF4-FFF2-40B4-BE49-F238E27FC236}">
                  <a16:creationId xmlns:a16="http://schemas.microsoft.com/office/drawing/2014/main" id="{534EE110-5A79-7332-B0D0-F8ED2F5A5628}"/>
                </a:ext>
              </a:extLst>
            </p:cNvPr>
            <p:cNvCxnSpPr>
              <a:cxnSpLocks/>
              <a:stCxn id="285700" idx="2"/>
            </p:cNvCxnSpPr>
            <p:nvPr/>
          </p:nvCxnSpPr>
          <p:spPr>
            <a:xfrm rot="16200000" flipH="1">
              <a:off x="3532327" y="2796336"/>
              <a:ext cx="1107168" cy="3182496"/>
            </a:xfrm>
            <a:prstGeom prst="bentConnector2">
              <a:avLst/>
            </a:prstGeom>
            <a:ln w="76200">
              <a:solidFill>
                <a:srgbClr val="1F497D"/>
              </a:solidFill>
              <a:headEnd w="lg"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0485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Ομάδα 3">
            <a:extLst>
              <a:ext uri="{FF2B5EF4-FFF2-40B4-BE49-F238E27FC236}">
                <a16:creationId xmlns:a16="http://schemas.microsoft.com/office/drawing/2014/main" id="{B93C3236-27DA-2ACB-067B-A7E827F805A6}"/>
              </a:ext>
            </a:extLst>
          </p:cNvPr>
          <p:cNvGrpSpPr/>
          <p:nvPr/>
        </p:nvGrpSpPr>
        <p:grpSpPr>
          <a:xfrm>
            <a:off x="251520" y="1504997"/>
            <a:ext cx="8694966" cy="3919929"/>
            <a:chOff x="2801541" y="1938279"/>
            <a:chExt cx="6588923" cy="3575890"/>
          </a:xfrm>
        </p:grpSpPr>
        <p:sp>
          <p:nvSpPr>
            <p:cNvPr id="782338" name="Line 2">
              <a:extLst>
                <a:ext uri="{FF2B5EF4-FFF2-40B4-BE49-F238E27FC236}">
                  <a16:creationId xmlns:a16="http://schemas.microsoft.com/office/drawing/2014/main" id="{CB79564B-D997-BB30-3BEE-ADA4138EED05}"/>
                </a:ext>
              </a:extLst>
            </p:cNvPr>
            <p:cNvSpPr>
              <a:spLocks noChangeShapeType="1"/>
            </p:cNvSpPr>
            <p:nvPr/>
          </p:nvSpPr>
          <p:spPr bwMode="auto">
            <a:xfrm>
              <a:off x="2895600" y="37719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defRPr/>
              </a:pPr>
              <a:endParaRPr lang="el-GR" sz="1350">
                <a:solidFill>
                  <a:prstClr val="black"/>
                </a:solidFill>
                <a:latin typeface="Arial" panose="020B0604020202020204" pitchFamily="34" charset="0"/>
                <a:cs typeface="Arial" charset="0"/>
              </a:endParaRPr>
            </a:p>
          </p:txBody>
        </p:sp>
        <p:sp>
          <p:nvSpPr>
            <p:cNvPr id="782339" name="AutoShape 3">
              <a:extLst>
                <a:ext uri="{FF2B5EF4-FFF2-40B4-BE49-F238E27FC236}">
                  <a16:creationId xmlns:a16="http://schemas.microsoft.com/office/drawing/2014/main" id="{D50897A2-7A64-20B8-C6BF-91DE828666FB}"/>
                </a:ext>
              </a:extLst>
            </p:cNvPr>
            <p:cNvSpPr>
              <a:spLocks noChangeAspect="1" noChangeArrowheads="1"/>
            </p:cNvSpPr>
            <p:nvPr/>
          </p:nvSpPr>
          <p:spPr bwMode="auto">
            <a:xfrm>
              <a:off x="8128911" y="2565801"/>
              <a:ext cx="1261553" cy="2290763"/>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50625" tIns="26325" rIns="50625" bIns="26325" anchor="ctr"/>
            <a:lstStyle/>
            <a:p>
              <a:pPr algn="ctr">
                <a:defRPr/>
              </a:pPr>
              <a:endParaRPr lang="el-GR" altLang="el-GR" sz="1050" i="1">
                <a:solidFill>
                  <a:prstClr val="black"/>
                </a:solidFill>
                <a:latin typeface="Arial" panose="020B0604020202020204" pitchFamily="34" charset="0"/>
                <a:cs typeface="Arial" panose="020B0604020202020204" pitchFamily="34" charset="0"/>
              </a:endParaRPr>
            </a:p>
            <a:p>
              <a:pPr algn="ctr">
                <a:defRPr/>
              </a:pPr>
              <a:endParaRPr lang="el-GR" altLang="el-GR" sz="1050" i="1">
                <a:solidFill>
                  <a:prstClr val="black"/>
                </a:solidFill>
                <a:latin typeface="Arial" panose="020B0604020202020204" pitchFamily="34" charset="0"/>
                <a:cs typeface="Arial" panose="020B0604020202020204" pitchFamily="34" charset="0"/>
              </a:endParaRPr>
            </a:p>
            <a:p>
              <a:pPr algn="ctr">
                <a:defRPr/>
              </a:pPr>
              <a:endParaRPr lang="el-GR" altLang="el-GR" sz="1050" i="1">
                <a:solidFill>
                  <a:prstClr val="black"/>
                </a:solidFill>
                <a:latin typeface="Arial" panose="020B0604020202020204" pitchFamily="34" charset="0"/>
                <a:cs typeface="Arial" panose="020B0604020202020204" pitchFamily="34" charset="0"/>
              </a:endParaRPr>
            </a:p>
            <a:p>
              <a:pPr algn="ctr">
                <a:defRPr/>
              </a:pPr>
              <a:r>
                <a:rPr lang="el-GR" altLang="el-GR" sz="1050" b="1" i="1">
                  <a:solidFill>
                    <a:prstClr val="black"/>
                  </a:solidFill>
                  <a:latin typeface="Arial" panose="020B0604020202020204" pitchFamily="34" charset="0"/>
                  <a:cs typeface="Arial" panose="020B0604020202020204" pitchFamily="34" charset="0"/>
                </a:rPr>
                <a:t>ΑΠΟΤΕΛΕΣΜΑΤΑ</a:t>
              </a:r>
            </a:p>
            <a:p>
              <a:pPr algn="ctr">
                <a:defRPr/>
              </a:pPr>
              <a:endParaRPr lang="el-GR" altLang="el-GR" sz="1050" i="1">
                <a:solidFill>
                  <a:prstClr val="black"/>
                </a:solidFill>
                <a:latin typeface="Arial" panose="020B0604020202020204" pitchFamily="34" charset="0"/>
                <a:cs typeface="Arial" panose="020B0604020202020204" pitchFamily="34" charset="0"/>
              </a:endParaRPr>
            </a:p>
            <a:p>
              <a:pPr algn="ctr">
                <a:defRPr/>
              </a:pPr>
              <a:endParaRPr lang="el-GR" altLang="el-GR" sz="1050" i="1">
                <a:solidFill>
                  <a:prstClr val="black"/>
                </a:solidFill>
                <a:latin typeface="Arial" panose="020B0604020202020204" pitchFamily="34" charset="0"/>
                <a:cs typeface="Arial" panose="020B0604020202020204" pitchFamily="34" charset="0"/>
              </a:endParaRPr>
            </a:p>
          </p:txBody>
        </p:sp>
        <p:sp>
          <p:nvSpPr>
            <p:cNvPr id="782340" name="AutoShape 4">
              <a:extLst>
                <a:ext uri="{FF2B5EF4-FFF2-40B4-BE49-F238E27FC236}">
                  <a16:creationId xmlns:a16="http://schemas.microsoft.com/office/drawing/2014/main" id="{4D70B9DA-4B3D-F331-DA77-9E1D836C53E0}"/>
                </a:ext>
              </a:extLst>
            </p:cNvPr>
            <p:cNvSpPr>
              <a:spLocks noChangeArrowheads="1"/>
            </p:cNvSpPr>
            <p:nvPr/>
          </p:nvSpPr>
          <p:spPr bwMode="auto">
            <a:xfrm>
              <a:off x="6826363" y="2565801"/>
              <a:ext cx="1250156" cy="728663"/>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50625" tIns="26325" rIns="50625" bIns="26325" anchor="ctr"/>
            <a:lstStyle/>
            <a:p>
              <a:pPr algn="ctr">
                <a:defRPr/>
              </a:pPr>
              <a:r>
                <a:rPr lang="el-GR" altLang="el-GR" sz="1050" b="1" i="1" dirty="0">
                  <a:solidFill>
                    <a:prstClr val="black"/>
                  </a:solidFill>
                  <a:latin typeface="Arial" panose="020B0604020202020204" pitchFamily="34" charset="0"/>
                  <a:cs typeface="Arial" panose="020B0604020202020204" pitchFamily="34" charset="0"/>
                </a:rPr>
                <a:t>ΑΠΟΤΕΛΕΣΜΑΤΑ ΓΙΑ ΤΟ ΑΝΘΡΩΠΙΝΟ ΔΥΝΑΜΙΚΟ</a:t>
              </a:r>
            </a:p>
          </p:txBody>
        </p:sp>
        <p:sp>
          <p:nvSpPr>
            <p:cNvPr id="782341" name="AutoShape 5">
              <a:extLst>
                <a:ext uri="{FF2B5EF4-FFF2-40B4-BE49-F238E27FC236}">
                  <a16:creationId xmlns:a16="http://schemas.microsoft.com/office/drawing/2014/main" id="{CC4119D0-D210-0058-EBC5-05D13E13AB9A}"/>
                </a:ext>
              </a:extLst>
            </p:cNvPr>
            <p:cNvSpPr>
              <a:spLocks noChangeArrowheads="1"/>
            </p:cNvSpPr>
            <p:nvPr/>
          </p:nvSpPr>
          <p:spPr bwMode="auto">
            <a:xfrm>
              <a:off x="6798471" y="3487342"/>
              <a:ext cx="1250156" cy="651272"/>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50625" tIns="26325" rIns="50625" bIns="26325" anchor="ctr"/>
            <a:lstStyle/>
            <a:p>
              <a:pPr algn="ctr">
                <a:defRPr/>
              </a:pPr>
              <a:r>
                <a:rPr lang="el-GR" altLang="el-GR" sz="1050" b="1" i="1" dirty="0">
                  <a:solidFill>
                    <a:prstClr val="black"/>
                  </a:solidFill>
                  <a:latin typeface="Arial" panose="020B0604020202020204" pitchFamily="34" charset="0"/>
                  <a:cs typeface="Arial" panose="020B0604020202020204" pitchFamily="34" charset="0"/>
                </a:rPr>
                <a:t>ΑΠΟΤΕΛΕΣΜΑΤΑ ΠΡΟΣΑΝΑΤΟΛΙΣΜΕΝΑ ΠΡΟΣ  ΠΟΛΙΤΗ/ΠΕΛΑΤΗ</a:t>
              </a:r>
            </a:p>
          </p:txBody>
        </p:sp>
        <p:sp>
          <p:nvSpPr>
            <p:cNvPr id="782342" name="AutoShape 6">
              <a:extLst>
                <a:ext uri="{FF2B5EF4-FFF2-40B4-BE49-F238E27FC236}">
                  <a16:creationId xmlns:a16="http://schemas.microsoft.com/office/drawing/2014/main" id="{277F547F-CD7E-D425-43D8-01CB6EA39240}"/>
                </a:ext>
              </a:extLst>
            </p:cNvPr>
            <p:cNvSpPr>
              <a:spLocks noChangeArrowheads="1"/>
            </p:cNvSpPr>
            <p:nvPr/>
          </p:nvSpPr>
          <p:spPr bwMode="auto">
            <a:xfrm>
              <a:off x="6798474" y="4280302"/>
              <a:ext cx="1240631" cy="569119"/>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50625" tIns="26325" rIns="50625" bIns="26325" anchor="ctr"/>
            <a:lstStyle/>
            <a:p>
              <a:pPr algn="ctr">
                <a:defRPr/>
              </a:pPr>
              <a:r>
                <a:rPr lang="el-GR" altLang="el-GR" sz="1050" b="1" i="1">
                  <a:solidFill>
                    <a:prstClr val="black"/>
                  </a:solidFill>
                  <a:latin typeface="Arial" panose="020B0604020202020204" pitchFamily="34" charset="0"/>
                  <a:cs typeface="Arial" panose="020B0604020202020204" pitchFamily="34" charset="0"/>
                </a:rPr>
                <a:t>ΑΠΟΤΕΛΕΣΜΑΤΑ ΣΧΕΤΙΚΑ ΜΕ ΤΗΝ ΚΟΙΝΩΝΙΑ</a:t>
              </a:r>
            </a:p>
          </p:txBody>
        </p:sp>
        <p:sp>
          <p:nvSpPr>
            <p:cNvPr id="782343" name="AutoShape 7">
              <a:extLst>
                <a:ext uri="{FF2B5EF4-FFF2-40B4-BE49-F238E27FC236}">
                  <a16:creationId xmlns:a16="http://schemas.microsoft.com/office/drawing/2014/main" id="{216C63F4-2CA3-CD89-9893-ADE65E404977}"/>
                </a:ext>
              </a:extLst>
            </p:cNvPr>
            <p:cNvSpPr>
              <a:spLocks noChangeArrowheads="1"/>
            </p:cNvSpPr>
            <p:nvPr/>
          </p:nvSpPr>
          <p:spPr bwMode="auto">
            <a:xfrm>
              <a:off x="3924300" y="2565801"/>
              <a:ext cx="1657350" cy="728663"/>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50625" tIns="26325" rIns="50625" bIns="26325" anchor="ctr"/>
            <a:lstStyle/>
            <a:p>
              <a:pPr algn="ctr">
                <a:defRPr/>
              </a:pPr>
              <a:r>
                <a:rPr lang="el-GR" altLang="el-GR" sz="1350" b="1" i="1">
                  <a:solidFill>
                    <a:prstClr val="black"/>
                  </a:solidFill>
                  <a:latin typeface="Arial" panose="020B0604020202020204" pitchFamily="34" charset="0"/>
                  <a:cs typeface="Arial" panose="020B0604020202020204" pitchFamily="34" charset="0"/>
                </a:rPr>
                <a:t>ΑΝΘΡΩΠΙΝΟ </a:t>
              </a:r>
            </a:p>
            <a:p>
              <a:pPr algn="ctr">
                <a:defRPr/>
              </a:pPr>
              <a:r>
                <a:rPr lang="el-GR" altLang="el-GR" sz="1350" b="1" i="1">
                  <a:solidFill>
                    <a:prstClr val="black"/>
                  </a:solidFill>
                  <a:latin typeface="Arial" panose="020B0604020202020204" pitchFamily="34" charset="0"/>
                  <a:cs typeface="Arial" panose="020B0604020202020204" pitchFamily="34" charset="0"/>
                </a:rPr>
                <a:t>ΔΥΝΑΜΙΚΟ</a:t>
              </a:r>
            </a:p>
          </p:txBody>
        </p:sp>
        <p:sp>
          <p:nvSpPr>
            <p:cNvPr id="782344" name="AutoShape 8">
              <a:extLst>
                <a:ext uri="{FF2B5EF4-FFF2-40B4-BE49-F238E27FC236}">
                  <a16:creationId xmlns:a16="http://schemas.microsoft.com/office/drawing/2014/main" id="{344F0683-2490-9D50-E5D0-9426E418019D}"/>
                </a:ext>
              </a:extLst>
            </p:cNvPr>
            <p:cNvSpPr>
              <a:spLocks noChangeArrowheads="1"/>
            </p:cNvSpPr>
            <p:nvPr/>
          </p:nvSpPr>
          <p:spPr bwMode="auto">
            <a:xfrm>
              <a:off x="5717381" y="2565801"/>
              <a:ext cx="1028700" cy="2290763"/>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50625" tIns="26325" rIns="50625" bIns="26325" anchor="ctr"/>
            <a:lstStyle/>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r>
                <a:rPr lang="el-GR" altLang="el-GR" sz="1350" b="1" i="1">
                  <a:solidFill>
                    <a:prstClr val="black"/>
                  </a:solidFill>
                  <a:latin typeface="Arial" panose="020B0604020202020204" pitchFamily="34" charset="0"/>
                  <a:cs typeface="Arial" panose="020B0604020202020204" pitchFamily="34" charset="0"/>
                </a:rPr>
                <a:t>ΔΙΕΡΓΑΣΙΕΣ</a:t>
              </a: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p:txBody>
        </p:sp>
        <p:sp>
          <p:nvSpPr>
            <p:cNvPr id="782345" name="AutoShape 9">
              <a:extLst>
                <a:ext uri="{FF2B5EF4-FFF2-40B4-BE49-F238E27FC236}">
                  <a16:creationId xmlns:a16="http://schemas.microsoft.com/office/drawing/2014/main" id="{84A3F5B7-B09E-7C51-B00A-7E491CD57CF3}"/>
                </a:ext>
              </a:extLst>
            </p:cNvPr>
            <p:cNvSpPr>
              <a:spLocks noChangeArrowheads="1"/>
            </p:cNvSpPr>
            <p:nvPr/>
          </p:nvSpPr>
          <p:spPr bwMode="auto">
            <a:xfrm>
              <a:off x="3924300" y="3508777"/>
              <a:ext cx="1657350" cy="569119"/>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50625" tIns="26325" rIns="50625" bIns="26325" anchor="ctr"/>
            <a:lstStyle/>
            <a:p>
              <a:pPr algn="ctr">
                <a:defRPr/>
              </a:pPr>
              <a:r>
                <a:rPr lang="el-GR" altLang="el-GR" sz="1200" b="1" i="1">
                  <a:solidFill>
                    <a:prstClr val="black"/>
                  </a:solidFill>
                  <a:latin typeface="Arial" panose="020B0604020202020204" pitchFamily="34" charset="0"/>
                  <a:cs typeface="Arial" panose="020B0604020202020204" pitchFamily="34" charset="0"/>
                </a:rPr>
                <a:t>ΣΤΡΑΤΗΓΙΚΗ ΚΑΙ ΠΡΟΓΡΑΜΜΑΤΙΣΜΟΣ</a:t>
              </a:r>
            </a:p>
          </p:txBody>
        </p:sp>
        <p:sp>
          <p:nvSpPr>
            <p:cNvPr id="782346" name="AutoShape 10">
              <a:extLst>
                <a:ext uri="{FF2B5EF4-FFF2-40B4-BE49-F238E27FC236}">
                  <a16:creationId xmlns:a16="http://schemas.microsoft.com/office/drawing/2014/main" id="{B65BA263-21C8-20FB-D46D-FC5EFA87570C}"/>
                </a:ext>
              </a:extLst>
            </p:cNvPr>
            <p:cNvSpPr>
              <a:spLocks noChangeArrowheads="1"/>
            </p:cNvSpPr>
            <p:nvPr/>
          </p:nvSpPr>
          <p:spPr bwMode="auto">
            <a:xfrm>
              <a:off x="3924300" y="4293398"/>
              <a:ext cx="1657350" cy="567929"/>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50625" tIns="26325" rIns="50625" bIns="26325" anchor="ctr"/>
            <a:lstStyle/>
            <a:p>
              <a:pPr algn="ctr">
                <a:defRPr/>
              </a:pPr>
              <a:r>
                <a:rPr lang="el-GR" altLang="el-GR" sz="1350" b="1" i="1">
                  <a:solidFill>
                    <a:prstClr val="black"/>
                  </a:solidFill>
                  <a:latin typeface="Arial" panose="020B0604020202020204" pitchFamily="34" charset="0"/>
                  <a:cs typeface="Arial" panose="020B0604020202020204" pitchFamily="34" charset="0"/>
                </a:rPr>
                <a:t>ΣΥΝΕΡΓΑΣΙΕΣ </a:t>
              </a:r>
            </a:p>
            <a:p>
              <a:pPr algn="ctr">
                <a:defRPr/>
              </a:pPr>
              <a:r>
                <a:rPr lang="el-GR" altLang="el-GR" sz="1350" b="1" i="1">
                  <a:solidFill>
                    <a:prstClr val="black"/>
                  </a:solidFill>
                  <a:latin typeface="Arial" panose="020B0604020202020204" pitchFamily="34" charset="0"/>
                  <a:cs typeface="Arial" panose="020B0604020202020204" pitchFamily="34" charset="0"/>
                </a:rPr>
                <a:t>ΚΑΙ ΠΟΡΟΙ</a:t>
              </a:r>
            </a:p>
          </p:txBody>
        </p:sp>
        <p:sp>
          <p:nvSpPr>
            <p:cNvPr id="782348" name="AutoShape 12">
              <a:extLst>
                <a:ext uri="{FF2B5EF4-FFF2-40B4-BE49-F238E27FC236}">
                  <a16:creationId xmlns:a16="http://schemas.microsoft.com/office/drawing/2014/main" id="{AE2B0B7E-2CCF-F228-9D48-950E26E0617F}"/>
                </a:ext>
              </a:extLst>
            </p:cNvPr>
            <p:cNvSpPr>
              <a:spLocks noChangeArrowheads="1"/>
            </p:cNvSpPr>
            <p:nvPr/>
          </p:nvSpPr>
          <p:spPr bwMode="auto">
            <a:xfrm>
              <a:off x="2801541" y="2558657"/>
              <a:ext cx="1028700" cy="2290763"/>
            </a:xfrm>
            <a:prstGeom prst="flowChartProcess">
              <a:avLst/>
            </a:prstGeom>
            <a:gradFill rotWithShape="1">
              <a:gsLst>
                <a:gs pos="0">
                  <a:schemeClr val="tx2">
                    <a:lumMod val="40000"/>
                    <a:lumOff val="60000"/>
                  </a:schemeClr>
                </a:gs>
                <a:gs pos="53000">
                  <a:schemeClr val="tx2">
                    <a:lumMod val="20000"/>
                    <a:lumOff val="80000"/>
                  </a:schemeClr>
                </a:gs>
                <a:gs pos="100000">
                  <a:srgbClr val="0066CC"/>
                </a:gs>
              </a:gsLst>
              <a:lin ang="18900000" scaled="1"/>
            </a:gradFill>
            <a:ln>
              <a:noFill/>
            </a:ln>
            <a:effectLst/>
          </p:spPr>
          <p:txBody>
            <a:bodyPr lIns="50625" tIns="26325" rIns="50625" bIns="26325" anchor="ctr"/>
            <a:lstStyle/>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r>
                <a:rPr lang="el-GR" altLang="el-GR" sz="1350" b="1" i="1">
                  <a:solidFill>
                    <a:prstClr val="black"/>
                  </a:solidFill>
                  <a:latin typeface="Arial" panose="020B0604020202020204" pitchFamily="34" charset="0"/>
                  <a:cs typeface="Arial" panose="020B0604020202020204" pitchFamily="34" charset="0"/>
                </a:rPr>
                <a:t>ΗΓΕΣΙΑ</a:t>
              </a: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a:p>
              <a:pPr algn="ctr">
                <a:defRPr/>
              </a:pPr>
              <a:endParaRPr lang="el-GR" altLang="el-GR" sz="1350" i="1">
                <a:solidFill>
                  <a:prstClr val="black"/>
                </a:solidFill>
                <a:latin typeface="Arial" panose="020B0604020202020204" pitchFamily="34" charset="0"/>
                <a:cs typeface="Arial" panose="020B0604020202020204" pitchFamily="34" charset="0"/>
              </a:endParaRPr>
            </a:p>
          </p:txBody>
        </p:sp>
        <p:sp>
          <p:nvSpPr>
            <p:cNvPr id="782349" name="AutoShape 13">
              <a:extLst>
                <a:ext uri="{FF2B5EF4-FFF2-40B4-BE49-F238E27FC236}">
                  <a16:creationId xmlns:a16="http://schemas.microsoft.com/office/drawing/2014/main" id="{C2019DB7-F862-D2A1-CB9B-78C091207C40}"/>
                </a:ext>
              </a:extLst>
            </p:cNvPr>
            <p:cNvSpPr>
              <a:spLocks noChangeArrowheads="1"/>
            </p:cNvSpPr>
            <p:nvPr/>
          </p:nvSpPr>
          <p:spPr bwMode="auto">
            <a:xfrm>
              <a:off x="2801543" y="1938279"/>
              <a:ext cx="3996928" cy="47280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50625" tIns="26325" rIns="50625" bIns="26325" anchor="ctr">
              <a:spAutoFit/>
            </a:bodyPr>
            <a:lstStyle/>
            <a:p>
              <a:pPr algn="ctr">
                <a:defRPr/>
              </a:pPr>
              <a:r>
                <a:rPr lang="el-GR" altLang="el-GR" sz="1350" b="1">
                  <a:solidFill>
                    <a:prstClr val="black"/>
                  </a:solidFill>
                  <a:latin typeface="Arial" panose="020B0604020202020204" pitchFamily="34" charset="0"/>
                  <a:cs typeface="Arial" panose="020B0604020202020204" pitchFamily="34" charset="0"/>
                </a:rPr>
                <a:t>ΠΡΟΫΠΟΘΕΣΕΙΣ</a:t>
              </a:r>
            </a:p>
          </p:txBody>
        </p:sp>
        <p:sp>
          <p:nvSpPr>
            <p:cNvPr id="782350" name="AutoShape 14">
              <a:extLst>
                <a:ext uri="{FF2B5EF4-FFF2-40B4-BE49-F238E27FC236}">
                  <a16:creationId xmlns:a16="http://schemas.microsoft.com/office/drawing/2014/main" id="{9D5B895D-6DEB-D357-2273-9D5716BF625C}"/>
                </a:ext>
              </a:extLst>
            </p:cNvPr>
            <p:cNvSpPr>
              <a:spLocks noChangeArrowheads="1"/>
            </p:cNvSpPr>
            <p:nvPr/>
          </p:nvSpPr>
          <p:spPr bwMode="auto">
            <a:xfrm>
              <a:off x="6905626" y="1955247"/>
              <a:ext cx="2431256" cy="4388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50625" tIns="26325" rIns="50625" bIns="26325" anchor="ctr"/>
            <a:lstStyle/>
            <a:p>
              <a:pPr algn="ctr">
                <a:defRPr/>
              </a:pPr>
              <a:r>
                <a:rPr lang="el-GR" altLang="el-GR" sz="1350" b="1">
                  <a:solidFill>
                    <a:prstClr val="black"/>
                  </a:solidFill>
                  <a:latin typeface="Arial" panose="020B0604020202020204" pitchFamily="34" charset="0"/>
                  <a:cs typeface="Arial" panose="020B0604020202020204" pitchFamily="34" charset="0"/>
                </a:rPr>
                <a:t>ΑΠΟΤΕΛΕΣΜΑΤΑ</a:t>
              </a:r>
            </a:p>
          </p:txBody>
        </p:sp>
        <p:sp>
          <p:nvSpPr>
            <p:cNvPr id="782351" name="Line 15">
              <a:extLst>
                <a:ext uri="{FF2B5EF4-FFF2-40B4-BE49-F238E27FC236}">
                  <a16:creationId xmlns:a16="http://schemas.microsoft.com/office/drawing/2014/main" id="{2240BC4C-DB48-ACC9-7243-99D4BC50C030}"/>
                </a:ext>
              </a:extLst>
            </p:cNvPr>
            <p:cNvSpPr>
              <a:spLocks noChangeShapeType="1"/>
            </p:cNvSpPr>
            <p:nvPr/>
          </p:nvSpPr>
          <p:spPr bwMode="auto">
            <a:xfrm flipH="1">
              <a:off x="2855123" y="5157788"/>
              <a:ext cx="6535341" cy="0"/>
            </a:xfrm>
            <a:prstGeom prst="line">
              <a:avLst/>
            </a:prstGeom>
            <a:noFill/>
            <a:ln w="76200" cap="sq">
              <a:solidFill>
                <a:schemeClr val="tx2">
                  <a:lumMod val="50000"/>
                </a:schemeClr>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625" tIns="26325" rIns="50625" bIns="26325" anchor="ctr">
              <a:spAutoFit/>
            </a:bodyPr>
            <a:lstStyle/>
            <a:p>
              <a:pPr>
                <a:defRPr/>
              </a:pPr>
              <a:endParaRPr lang="el-GR" sz="1350">
                <a:solidFill>
                  <a:prstClr val="black"/>
                </a:solidFill>
                <a:latin typeface="Arial" panose="020B0604020202020204" pitchFamily="34" charset="0"/>
                <a:cs typeface="Arial" charset="0"/>
              </a:endParaRPr>
            </a:p>
          </p:txBody>
        </p:sp>
        <p:sp>
          <p:nvSpPr>
            <p:cNvPr id="782352" name="Text Box 16">
              <a:extLst>
                <a:ext uri="{FF2B5EF4-FFF2-40B4-BE49-F238E27FC236}">
                  <a16:creationId xmlns:a16="http://schemas.microsoft.com/office/drawing/2014/main" id="{8F231368-2C47-AADF-72C0-3A84AE176142}"/>
                </a:ext>
              </a:extLst>
            </p:cNvPr>
            <p:cNvSpPr txBox="1">
              <a:spLocks noChangeArrowheads="1"/>
            </p:cNvSpPr>
            <p:nvPr/>
          </p:nvSpPr>
          <p:spPr bwMode="auto">
            <a:xfrm>
              <a:off x="4475560" y="5258618"/>
              <a:ext cx="3348038" cy="255551"/>
            </a:xfrm>
            <a:prstGeom prst="rect">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50625" tIns="26325" rIns="50625" bIns="26325" anchor="ctr"/>
            <a:lstStyle>
              <a:defPPr>
                <a:defRPr lang="en-US"/>
              </a:defPPr>
              <a:lvl1pPr algn="ctr">
                <a:defRPr sz="1600">
                  <a:latin typeface="Arial" panose="020B0604020202020204" pitchFamily="34" charset="0"/>
                  <a:cs typeface="Arial" panose="020B0604020202020204" pitchFamily="34" charset="0"/>
                </a:defRPr>
              </a:lvl1pPr>
            </a:lstStyle>
            <a:p>
              <a:pPr>
                <a:defRPr/>
              </a:pPr>
              <a:r>
                <a:rPr lang="el-GR" altLang="el-GR" sz="1350" b="1">
                  <a:solidFill>
                    <a:prstClr val="black"/>
                  </a:solidFill>
                </a:rPr>
                <a:t>ΚΑΙΝΟΤΟΜΙΑ ΚΑΙ ΜΑΘΗΣΗ</a:t>
              </a:r>
            </a:p>
          </p:txBody>
        </p:sp>
      </p:grpSp>
      <p:sp>
        <p:nvSpPr>
          <p:cNvPr id="3" name="Τίτλος 1">
            <a:extLst>
              <a:ext uri="{FF2B5EF4-FFF2-40B4-BE49-F238E27FC236}">
                <a16:creationId xmlns:a16="http://schemas.microsoft.com/office/drawing/2014/main" id="{FE483BFD-3D36-9354-ED99-BE551ADCB8F5}"/>
              </a:ext>
            </a:extLst>
          </p:cNvPr>
          <p:cNvSpPr>
            <a:spLocks noGrp="1"/>
          </p:cNvSpPr>
          <p:nvPr>
            <p:ph type="title"/>
          </p:nvPr>
        </p:nvSpPr>
        <p:spPr>
          <a:xfrm>
            <a:off x="251520" y="92043"/>
            <a:ext cx="7614846" cy="62865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400" dirty="0"/>
              <a:t>ΤΟ ΜΟΝΤΕΛΟ </a:t>
            </a:r>
            <a:r>
              <a:rPr lang="en-US" sz="2400" dirty="0"/>
              <a:t>C.A.F.</a:t>
            </a:r>
            <a:r>
              <a:rPr lang="el-GR" sz="2400" dirty="0"/>
              <a:t> – ΑΞΙΟΛΟΓΗΣΗ  </a:t>
            </a:r>
          </a:p>
        </p:txBody>
      </p:sp>
    </p:spTree>
    <p:extLst>
      <p:ext uri="{BB962C8B-B14F-4D97-AF65-F5344CB8AC3E}">
        <p14:creationId xmlns:p14="http://schemas.microsoft.com/office/powerpoint/2010/main" val="106284339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BECDF-A068-F2D7-7C9A-C4E5CBBD6489}"/>
              </a:ext>
            </a:extLst>
          </p:cNvPr>
          <p:cNvSpPr>
            <a:spLocks noGrp="1"/>
          </p:cNvSpPr>
          <p:nvPr>
            <p:ph type="title"/>
          </p:nvPr>
        </p:nvSpPr>
        <p:spPr>
          <a:xfrm>
            <a:off x="661253" y="857250"/>
            <a:ext cx="8046894" cy="325418"/>
          </a:xfrm>
          <a:noFill/>
        </p:spPr>
        <p:txBody>
          <a:bodyPr/>
          <a:lstStyle/>
          <a:p>
            <a:r>
              <a:rPr lang="en-US" sz="3000" dirty="0"/>
              <a:t>CASE STUDY: </a:t>
            </a:r>
            <a:r>
              <a:rPr lang="el-GR" sz="3000" dirty="0"/>
              <a:t>ΠΟΙΟΤΗΤΑ – ΟΡΙΣΜΟΙ </a:t>
            </a:r>
          </a:p>
        </p:txBody>
      </p:sp>
      <p:sp>
        <p:nvSpPr>
          <p:cNvPr id="3" name="Θέση περιεχομένου 2">
            <a:extLst>
              <a:ext uri="{FF2B5EF4-FFF2-40B4-BE49-F238E27FC236}">
                <a16:creationId xmlns:a16="http://schemas.microsoft.com/office/drawing/2014/main" id="{EAB56860-42D5-A79A-6E4F-5437B7F37F1B}"/>
              </a:ext>
            </a:extLst>
          </p:cNvPr>
          <p:cNvSpPr>
            <a:spLocks noGrp="1"/>
          </p:cNvSpPr>
          <p:nvPr>
            <p:ph idx="1"/>
          </p:nvPr>
        </p:nvSpPr>
        <p:spPr>
          <a:xfrm>
            <a:off x="278523" y="1453039"/>
            <a:ext cx="8586954" cy="4482498"/>
          </a:xfrm>
        </p:spPr>
        <p:txBody>
          <a:bodyPr/>
          <a:lstStyle/>
          <a:p>
            <a:pPr>
              <a:lnSpc>
                <a:spcPct val="150000"/>
              </a:lnSpc>
            </a:pPr>
            <a:r>
              <a:rPr lang="el-GR" sz="1875" dirty="0"/>
              <a:t>Τι ε</a:t>
            </a:r>
            <a:r>
              <a:rPr lang="en-US" sz="1875" dirty="0" err="1"/>
              <a:t>ί</a:t>
            </a:r>
            <a:r>
              <a:rPr lang="el-GR" sz="1875" dirty="0"/>
              <a:t>ναι η Ποιότητα ;</a:t>
            </a:r>
          </a:p>
          <a:p>
            <a:pPr>
              <a:lnSpc>
                <a:spcPct val="150000"/>
              </a:lnSpc>
            </a:pPr>
            <a:r>
              <a:rPr lang="el-GR" sz="1875" dirty="0"/>
              <a:t>«Ο βαθμός στον οποίο το σύνολο των </a:t>
            </a:r>
            <a:r>
              <a:rPr lang="el-GR" sz="1875" b="1" dirty="0"/>
              <a:t>εγγενών χαρακτηριστικών </a:t>
            </a:r>
            <a:r>
              <a:rPr lang="el-GR" sz="1875" dirty="0"/>
              <a:t>του </a:t>
            </a:r>
            <a:r>
              <a:rPr lang="el-GR" sz="1875" b="1" dirty="0"/>
              <a:t>αντικειμένου </a:t>
            </a:r>
            <a:r>
              <a:rPr lang="el-GR" sz="1875" dirty="0"/>
              <a:t>ικανοποιεί </a:t>
            </a:r>
            <a:r>
              <a:rPr lang="el-GR" sz="1875" b="1" dirty="0"/>
              <a:t>απαιτήσεις» </a:t>
            </a:r>
            <a:r>
              <a:rPr lang="el-GR" sz="1875" dirty="0"/>
              <a:t>(</a:t>
            </a:r>
            <a:r>
              <a:rPr lang="en-US" sz="1875" dirty="0"/>
              <a:t>ISO 9000:2015 §3.6.2)</a:t>
            </a:r>
            <a:endParaRPr lang="el-GR" sz="1875" dirty="0"/>
          </a:p>
          <a:p>
            <a:pPr>
              <a:lnSpc>
                <a:spcPct val="150000"/>
              </a:lnSpc>
            </a:pPr>
            <a:r>
              <a:rPr lang="el-GR" sz="1875" dirty="0"/>
              <a:t>Ποιο είναι το Αντικείμενο ;</a:t>
            </a:r>
          </a:p>
          <a:p>
            <a:pPr>
              <a:lnSpc>
                <a:spcPct val="150000"/>
              </a:lnSpc>
            </a:pPr>
            <a:r>
              <a:rPr lang="el-GR" sz="1875" b="1" dirty="0"/>
              <a:t>Αντικείμενο: </a:t>
            </a:r>
            <a:r>
              <a:rPr lang="el-GR" sz="1875" dirty="0"/>
              <a:t>«Οντότητα, όπως Προϊόν, Υπηρεσία, Διεργασία, Φυσικό Πρόσωπο, Οργανισμός, Σύστημα, Πόρος (</a:t>
            </a:r>
            <a:r>
              <a:rPr lang="en-US" sz="1875" dirty="0"/>
              <a:t>ISO 9000:2015 §3.6.</a:t>
            </a:r>
            <a:r>
              <a:rPr lang="el-GR" sz="1875" dirty="0"/>
              <a:t>1</a:t>
            </a:r>
            <a:r>
              <a:rPr lang="en-US" sz="1875" dirty="0"/>
              <a:t>)</a:t>
            </a:r>
            <a:endParaRPr lang="el-GR" sz="1875" dirty="0"/>
          </a:p>
          <a:p>
            <a:pPr>
              <a:lnSpc>
                <a:spcPct val="150000"/>
              </a:lnSpc>
            </a:pPr>
            <a:r>
              <a:rPr lang="el-GR" sz="1875" b="1" dirty="0"/>
              <a:t>Προϊόν </a:t>
            </a:r>
          </a:p>
          <a:p>
            <a:pPr>
              <a:lnSpc>
                <a:spcPct val="150000"/>
              </a:lnSpc>
            </a:pPr>
            <a:r>
              <a:rPr lang="el-GR" sz="1875" b="1" dirty="0"/>
              <a:t>Διεργασίες </a:t>
            </a:r>
          </a:p>
          <a:p>
            <a:endParaRPr lang="el-GR" dirty="0"/>
          </a:p>
        </p:txBody>
      </p:sp>
      <p:sp>
        <p:nvSpPr>
          <p:cNvPr id="4" name="Κουμπί ενέργειας: Βοήθεια 3">
            <a:hlinkClick r:id="" action="ppaction://noaction" highlightClick="1"/>
            <a:extLst>
              <a:ext uri="{FF2B5EF4-FFF2-40B4-BE49-F238E27FC236}">
                <a16:creationId xmlns:a16="http://schemas.microsoft.com/office/drawing/2014/main" id="{082E693E-3165-0324-06C7-323F6A2153EE}"/>
              </a:ext>
            </a:extLst>
          </p:cNvPr>
          <p:cNvSpPr/>
          <p:nvPr/>
        </p:nvSpPr>
        <p:spPr>
          <a:xfrm>
            <a:off x="197514" y="932938"/>
            <a:ext cx="463739" cy="369689"/>
          </a:xfrm>
          <a:prstGeom prst="actionButtonHelp">
            <a:avLst/>
          </a:prstGeom>
          <a:gradFill>
            <a:gsLst>
              <a:gs pos="0">
                <a:schemeClr val="bg1"/>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sz="1013" dirty="0">
              <a:latin typeface="Arial" panose="020B0604020202020204" pitchFamily="34" charset="0"/>
            </a:endParaRPr>
          </a:p>
        </p:txBody>
      </p:sp>
    </p:spTree>
    <p:extLst>
      <p:ext uri="{BB962C8B-B14F-4D97-AF65-F5344CB8AC3E}">
        <p14:creationId xmlns:p14="http://schemas.microsoft.com/office/powerpoint/2010/main" val="82319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BECDF-A068-F2D7-7C9A-C4E5CBBD6489}"/>
              </a:ext>
            </a:extLst>
          </p:cNvPr>
          <p:cNvSpPr>
            <a:spLocks noGrp="1"/>
          </p:cNvSpPr>
          <p:nvPr>
            <p:ph type="title"/>
          </p:nvPr>
        </p:nvSpPr>
        <p:spPr>
          <a:xfrm>
            <a:off x="661253" y="857250"/>
            <a:ext cx="8046894" cy="325418"/>
          </a:xfrm>
          <a:noFill/>
        </p:spPr>
        <p:txBody>
          <a:bodyPr/>
          <a:lstStyle/>
          <a:p>
            <a:r>
              <a:rPr lang="en-US" sz="3000" dirty="0"/>
              <a:t>CASE STUDY: </a:t>
            </a:r>
            <a:r>
              <a:rPr lang="el-GR" sz="3000" dirty="0"/>
              <a:t>ΠΟΙΟΤΗΤΑ – ΟΡΙΣΜΟΙ</a:t>
            </a:r>
            <a:r>
              <a:rPr lang="el-GR" sz="1500" dirty="0"/>
              <a:t>(συν.)</a:t>
            </a:r>
          </a:p>
        </p:txBody>
      </p:sp>
      <p:sp>
        <p:nvSpPr>
          <p:cNvPr id="3" name="Θέση περιεχομένου 2">
            <a:extLst>
              <a:ext uri="{FF2B5EF4-FFF2-40B4-BE49-F238E27FC236}">
                <a16:creationId xmlns:a16="http://schemas.microsoft.com/office/drawing/2014/main" id="{EAB56860-42D5-A79A-6E4F-5437B7F37F1B}"/>
              </a:ext>
            </a:extLst>
          </p:cNvPr>
          <p:cNvSpPr>
            <a:spLocks noGrp="1"/>
          </p:cNvSpPr>
          <p:nvPr>
            <p:ph idx="1"/>
          </p:nvPr>
        </p:nvSpPr>
        <p:spPr>
          <a:xfrm>
            <a:off x="305526" y="1754814"/>
            <a:ext cx="7560840" cy="4482498"/>
          </a:xfrm>
        </p:spPr>
        <p:txBody>
          <a:bodyPr/>
          <a:lstStyle/>
          <a:p>
            <a:pPr>
              <a:lnSpc>
                <a:spcPct val="150000"/>
              </a:lnSpc>
            </a:pPr>
            <a:r>
              <a:rPr lang="el-GR" sz="2100" b="1" dirty="0"/>
              <a:t>Υποδομές </a:t>
            </a:r>
          </a:p>
          <a:p>
            <a:pPr>
              <a:lnSpc>
                <a:spcPct val="150000"/>
              </a:lnSpc>
            </a:pPr>
            <a:r>
              <a:rPr lang="en-US" sz="2100" b="1" dirty="0"/>
              <a:t>Projects </a:t>
            </a:r>
            <a:r>
              <a:rPr lang="el-GR" sz="2100" b="1" dirty="0"/>
              <a:t>π.χ. </a:t>
            </a:r>
            <a:r>
              <a:rPr lang="en-US" sz="2100" b="1" dirty="0"/>
              <a:t>Cost Reduction Project </a:t>
            </a:r>
            <a:endParaRPr lang="el-GR" sz="2100" b="1" dirty="0"/>
          </a:p>
          <a:p>
            <a:pPr>
              <a:lnSpc>
                <a:spcPct val="150000"/>
              </a:lnSpc>
            </a:pPr>
            <a:r>
              <a:rPr lang="el-GR" sz="2100" b="1" dirty="0"/>
              <a:t>Συστήματα: Υγεία και Ασφάλεια, Σύστημα προμηθειών, Σύστημα Συντήρησης, Σύστημα Δημοσίων Σχέσεων </a:t>
            </a:r>
          </a:p>
          <a:p>
            <a:endParaRPr lang="en-US" sz="2100" b="1" dirty="0"/>
          </a:p>
          <a:p>
            <a:endParaRPr lang="el-GR" dirty="0"/>
          </a:p>
        </p:txBody>
      </p:sp>
      <p:sp>
        <p:nvSpPr>
          <p:cNvPr id="4" name="Κουμπί ενέργειας: Βοήθεια 3">
            <a:hlinkClick r:id="" action="ppaction://noaction" highlightClick="1"/>
            <a:extLst>
              <a:ext uri="{FF2B5EF4-FFF2-40B4-BE49-F238E27FC236}">
                <a16:creationId xmlns:a16="http://schemas.microsoft.com/office/drawing/2014/main" id="{082E693E-3165-0324-06C7-323F6A2153EE}"/>
              </a:ext>
            </a:extLst>
          </p:cNvPr>
          <p:cNvSpPr/>
          <p:nvPr/>
        </p:nvSpPr>
        <p:spPr>
          <a:xfrm>
            <a:off x="197514" y="932938"/>
            <a:ext cx="463739" cy="369689"/>
          </a:xfrm>
          <a:prstGeom prst="actionButtonHelp">
            <a:avLst/>
          </a:prstGeom>
          <a:gradFill>
            <a:gsLst>
              <a:gs pos="0">
                <a:schemeClr val="bg1"/>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sz="1013" dirty="0">
              <a:latin typeface="Arial" panose="020B0604020202020204" pitchFamily="34" charset="0"/>
            </a:endParaRPr>
          </a:p>
        </p:txBody>
      </p:sp>
    </p:spTree>
    <p:extLst>
      <p:ext uri="{BB962C8B-B14F-4D97-AF65-F5344CB8AC3E}">
        <p14:creationId xmlns:p14="http://schemas.microsoft.com/office/powerpoint/2010/main" val="157165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029A95FA-7DA6-4F63-85D5-601932A94A56}"/>
              </a:ext>
            </a:extLst>
          </p:cNvPr>
          <p:cNvSpPr>
            <a:spLocks noGrp="1"/>
          </p:cNvSpPr>
          <p:nvPr>
            <p:ph type="title"/>
          </p:nvPr>
        </p:nvSpPr>
        <p:spPr>
          <a:xfrm>
            <a:off x="96656" y="857250"/>
            <a:ext cx="5724562" cy="446128"/>
          </a:xfrm>
        </p:spPr>
        <p:txBody>
          <a:bodyPr/>
          <a:lstStyle/>
          <a:p>
            <a:r>
              <a:rPr lang="el-GR" altLang="en-US" sz="3000" dirty="0"/>
              <a:t>ΟΡΙΣΜΟΣ ΤΟΥ ΕΡΓΟΥ</a:t>
            </a:r>
            <a:endParaRPr lang="en-GB" altLang="en-US" sz="3000" dirty="0"/>
          </a:p>
        </p:txBody>
      </p:sp>
      <p:sp>
        <p:nvSpPr>
          <p:cNvPr id="29699" name="Content Placeholder 4">
            <a:extLst>
              <a:ext uri="{FF2B5EF4-FFF2-40B4-BE49-F238E27FC236}">
                <a16:creationId xmlns:a16="http://schemas.microsoft.com/office/drawing/2014/main" id="{B041C976-49CC-402C-A78C-06974B127A26}"/>
              </a:ext>
            </a:extLst>
          </p:cNvPr>
          <p:cNvSpPr>
            <a:spLocks noGrp="1"/>
          </p:cNvSpPr>
          <p:nvPr>
            <p:ph idx="1"/>
          </p:nvPr>
        </p:nvSpPr>
        <p:spPr>
          <a:xfrm>
            <a:off x="197514" y="1376772"/>
            <a:ext cx="7596336" cy="3780420"/>
          </a:xfrm>
          <a:solidFill>
            <a:schemeClr val="bg1"/>
          </a:solidFill>
        </p:spPr>
        <p:txBody>
          <a:bodyPr/>
          <a:lstStyle/>
          <a:p>
            <a:pPr>
              <a:lnSpc>
                <a:spcPct val="150000"/>
              </a:lnSpc>
              <a:spcBef>
                <a:spcPts val="0"/>
              </a:spcBef>
              <a:spcAft>
                <a:spcPts val="450"/>
              </a:spcAft>
              <a:buClr>
                <a:srgbClr val="00B050"/>
              </a:buClr>
              <a:buFont typeface="Wingdings" panose="05000000000000000000" pitchFamily="2" charset="2"/>
              <a:buChar char="ü"/>
            </a:pPr>
            <a:r>
              <a:rPr lang="el-GR" altLang="en-US" sz="1950" dirty="0"/>
              <a:t>ΕΡΓΟ: «Μια μοναδική Διεργασία</a:t>
            </a:r>
            <a:r>
              <a:rPr lang="en-US" altLang="en-US" sz="1950" dirty="0"/>
              <a:t> </a:t>
            </a:r>
            <a:r>
              <a:rPr lang="el-GR" altLang="en-US" sz="1950" dirty="0"/>
              <a:t>αποτελούμενη από ένα σύνολο συντεταγμένων και ελεγχόμενων δραστηριοτήτων με ημερομηνίες έναρξης και λήξης, η οποία αναλαμβάνεται για να επιτευχθεί ένας στόχος που συμμορφώνεται με συγκεκριμένες απαιτήσεις, συμπεριλαμβανόμενων των περιορισμών σε χρόνο, κόστος και πόρους» (ISO 9000:20</a:t>
            </a:r>
            <a:r>
              <a:rPr lang="en-US" altLang="en-US" sz="1950" dirty="0"/>
              <a:t>15</a:t>
            </a:r>
            <a:r>
              <a:rPr lang="el-GR" altLang="en-US" sz="1950" dirty="0"/>
              <a:t>)</a:t>
            </a:r>
            <a:r>
              <a:rPr lang="en-US" altLang="en-US" sz="1950" dirty="0"/>
              <a:t>.</a:t>
            </a:r>
            <a:br>
              <a:rPr lang="el-GR" altLang="en-US" sz="1950" dirty="0"/>
            </a:br>
            <a:endParaRPr lang="el-GR" altLang="en-US" sz="750" dirty="0"/>
          </a:p>
          <a:p>
            <a:pPr>
              <a:lnSpc>
                <a:spcPct val="150000"/>
              </a:lnSpc>
              <a:spcBef>
                <a:spcPts val="0"/>
              </a:spcBef>
              <a:spcAft>
                <a:spcPts val="450"/>
              </a:spcAft>
              <a:buClr>
                <a:srgbClr val="00B050"/>
              </a:buClr>
              <a:buFont typeface="Wingdings" panose="05000000000000000000" pitchFamily="2" charset="2"/>
              <a:buChar char="ü"/>
            </a:pPr>
            <a:r>
              <a:rPr lang="el-GR" altLang="en-US" sz="1950" dirty="0"/>
              <a:t>Το Έργο δηλώνει μια σειρά εργασιών που δεν επαναλαμβάνονται, είτε στο σύνολό τους, είτε ορισμένες από αυτές</a:t>
            </a:r>
            <a:r>
              <a:rPr lang="en-US" altLang="en-US" sz="1950" dirty="0"/>
              <a:t>.</a:t>
            </a:r>
            <a:endParaRPr lang="el-GR" altLang="en-US" sz="1950" dirty="0"/>
          </a:p>
          <a:p>
            <a:pPr marL="0" indent="0">
              <a:spcBef>
                <a:spcPts val="0"/>
              </a:spcBef>
              <a:spcAft>
                <a:spcPts val="450"/>
              </a:spcAft>
              <a:buClr>
                <a:srgbClr val="00B050"/>
              </a:buClr>
              <a:buNone/>
            </a:pPr>
            <a:endParaRPr lang="el-GR" altLang="en-US" sz="2250" dirty="0"/>
          </a:p>
          <a:p>
            <a:pPr>
              <a:lnSpc>
                <a:spcPct val="150000"/>
              </a:lnSpc>
            </a:pPr>
            <a:endParaRPr lang="en-GB" altLang="en-US" dirty="0"/>
          </a:p>
        </p:txBody>
      </p:sp>
    </p:spTree>
    <p:extLst>
      <p:ext uri="{BB962C8B-B14F-4D97-AF65-F5344CB8AC3E}">
        <p14:creationId xmlns:p14="http://schemas.microsoft.com/office/powerpoint/2010/main" val="2087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anim calcmode="lin" valueType="num">
                                      <p:cBhvr>
                                        <p:cTn id="1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029A95FA-7DA6-4F63-85D5-601932A94A56}"/>
              </a:ext>
            </a:extLst>
          </p:cNvPr>
          <p:cNvSpPr>
            <a:spLocks noGrp="1"/>
          </p:cNvSpPr>
          <p:nvPr>
            <p:ph type="title"/>
          </p:nvPr>
        </p:nvSpPr>
        <p:spPr>
          <a:xfrm>
            <a:off x="96656" y="857250"/>
            <a:ext cx="5724562" cy="446128"/>
          </a:xfrm>
        </p:spPr>
        <p:txBody>
          <a:bodyPr/>
          <a:lstStyle/>
          <a:p>
            <a:r>
              <a:rPr lang="el-GR" altLang="en-US" sz="3000" dirty="0"/>
              <a:t>ΟΡΙΣΜΟΣ ΤΟΥ ΕΡΓΟΥ </a:t>
            </a:r>
            <a:r>
              <a:rPr lang="el-GR" altLang="en-US" sz="1500" dirty="0"/>
              <a:t>(συν.)</a:t>
            </a:r>
            <a:endParaRPr lang="en-GB" altLang="en-US" sz="1500" dirty="0"/>
          </a:p>
        </p:txBody>
      </p:sp>
      <p:sp>
        <p:nvSpPr>
          <p:cNvPr id="29699" name="Content Placeholder 4">
            <a:extLst>
              <a:ext uri="{FF2B5EF4-FFF2-40B4-BE49-F238E27FC236}">
                <a16:creationId xmlns:a16="http://schemas.microsoft.com/office/drawing/2014/main" id="{B041C976-49CC-402C-A78C-06974B127A26}"/>
              </a:ext>
            </a:extLst>
          </p:cNvPr>
          <p:cNvSpPr>
            <a:spLocks noGrp="1"/>
          </p:cNvSpPr>
          <p:nvPr>
            <p:ph idx="1"/>
          </p:nvPr>
        </p:nvSpPr>
        <p:spPr>
          <a:xfrm>
            <a:off x="251520" y="1592796"/>
            <a:ext cx="7596336" cy="3780420"/>
          </a:xfrm>
          <a:solidFill>
            <a:schemeClr val="bg1"/>
          </a:solidFill>
        </p:spPr>
        <p:txBody>
          <a:bodyPr/>
          <a:lstStyle/>
          <a:p>
            <a:pPr algn="just">
              <a:lnSpc>
                <a:spcPct val="90000"/>
              </a:lnSpc>
              <a:spcBef>
                <a:spcPct val="5000"/>
              </a:spcBef>
              <a:spcAft>
                <a:spcPct val="5000"/>
              </a:spcAft>
              <a:buFont typeface="Wingdings" panose="05000000000000000000" pitchFamily="2" charset="2"/>
              <a:buNone/>
            </a:pPr>
            <a:endParaRPr lang="el-GR" altLang="en-US" sz="600" dirty="0"/>
          </a:p>
          <a:p>
            <a:pPr>
              <a:lnSpc>
                <a:spcPct val="150000"/>
              </a:lnSpc>
              <a:spcBef>
                <a:spcPts val="450"/>
              </a:spcBef>
              <a:spcAft>
                <a:spcPts val="450"/>
              </a:spcAft>
              <a:buClr>
                <a:srgbClr val="00B050"/>
              </a:buClr>
              <a:buFont typeface="Wingdings" panose="05000000000000000000" pitchFamily="2" charset="2"/>
              <a:buChar char="ü"/>
            </a:pPr>
            <a:r>
              <a:rPr lang="el-GR" altLang="en-US" dirty="0"/>
              <a:t>Κάθε Έργο είναι σύνολο δραστηριοτήτων συνολικά ή μερικά διαφορετικό από ένα προηγούμενο</a:t>
            </a:r>
            <a:r>
              <a:rPr lang="en-US" altLang="en-US" dirty="0"/>
              <a:t>.</a:t>
            </a:r>
            <a:endParaRPr lang="el-GR" altLang="en-US" dirty="0"/>
          </a:p>
          <a:p>
            <a:pPr>
              <a:lnSpc>
                <a:spcPct val="150000"/>
              </a:lnSpc>
              <a:spcBef>
                <a:spcPts val="450"/>
              </a:spcBef>
              <a:spcAft>
                <a:spcPts val="450"/>
              </a:spcAft>
              <a:buClr>
                <a:srgbClr val="00B050"/>
              </a:buClr>
              <a:buFont typeface="Wingdings" panose="05000000000000000000" pitchFamily="2" charset="2"/>
              <a:buChar char="ü"/>
            </a:pPr>
            <a:r>
              <a:rPr lang="el-GR" altLang="en-US" b="1" dirty="0"/>
              <a:t>Διεργασίες</a:t>
            </a:r>
            <a:r>
              <a:rPr lang="el-GR" altLang="en-US" dirty="0"/>
              <a:t> και </a:t>
            </a:r>
            <a:r>
              <a:rPr lang="el-GR" altLang="en-US" b="1" dirty="0"/>
              <a:t>Έργα</a:t>
            </a:r>
            <a:r>
              <a:rPr lang="el-GR" altLang="en-US" dirty="0"/>
              <a:t> </a:t>
            </a:r>
            <a:r>
              <a:rPr lang="el-GR" dirty="0">
                <a:solidFill>
                  <a:prstClr val="black"/>
                </a:solidFill>
              </a:rPr>
              <a:t>είναι οι δυο παράγοντες</a:t>
            </a:r>
            <a:r>
              <a:rPr lang="en-GB" dirty="0">
                <a:solidFill>
                  <a:prstClr val="black"/>
                </a:solidFill>
              </a:rPr>
              <a:t> </a:t>
            </a:r>
            <a:r>
              <a:rPr lang="el-GR" dirty="0">
                <a:solidFill>
                  <a:prstClr val="black"/>
                </a:solidFill>
              </a:rPr>
              <a:t>πάνω στους οποίους  βασίζεται η πορεία των</a:t>
            </a:r>
            <a:r>
              <a:rPr lang="en-US" dirty="0">
                <a:solidFill>
                  <a:prstClr val="black"/>
                </a:solidFill>
              </a:rPr>
              <a:t> </a:t>
            </a:r>
            <a:r>
              <a:rPr lang="el-GR" dirty="0">
                <a:solidFill>
                  <a:prstClr val="black"/>
                </a:solidFill>
              </a:rPr>
              <a:t>Επιχειρήσεων και Οργανισμών</a:t>
            </a:r>
          </a:p>
          <a:p>
            <a:pPr>
              <a:lnSpc>
                <a:spcPts val="1688"/>
              </a:lnSpc>
              <a:spcBef>
                <a:spcPts val="450"/>
              </a:spcBef>
              <a:spcAft>
                <a:spcPts val="450"/>
              </a:spcAft>
              <a:buClr>
                <a:srgbClr val="00B050"/>
              </a:buClr>
              <a:buFont typeface="Wingdings" panose="05000000000000000000" pitchFamily="2" charset="2"/>
              <a:buChar char="ü"/>
            </a:pPr>
            <a:endParaRPr lang="el-GR" altLang="en-US" dirty="0"/>
          </a:p>
          <a:p>
            <a:endParaRPr lang="en-GB" altLang="en-US" dirty="0"/>
          </a:p>
        </p:txBody>
      </p:sp>
    </p:spTree>
    <p:extLst>
      <p:ext uri="{BB962C8B-B14F-4D97-AF65-F5344CB8AC3E}">
        <p14:creationId xmlns:p14="http://schemas.microsoft.com/office/powerpoint/2010/main" val="33658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1000"/>
                                        <p:tgtEl>
                                          <p:spTgt spid="29699">
                                            <p:txEl>
                                              <p:pRg st="1" end="1"/>
                                            </p:txEl>
                                          </p:spTgt>
                                        </p:tgtEl>
                                      </p:cBhvr>
                                    </p:animEffect>
                                    <p:anim calcmode="lin" valueType="num">
                                      <p:cBhvr>
                                        <p:cTn id="8"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1000"/>
                                        <p:tgtEl>
                                          <p:spTgt spid="29699">
                                            <p:txEl>
                                              <p:pRg st="2" end="2"/>
                                            </p:txEl>
                                          </p:spTgt>
                                        </p:tgtEl>
                                      </p:cBhvr>
                                    </p:animEffect>
                                    <p:anim calcmode="lin" valueType="num">
                                      <p:cBhvr>
                                        <p:cTn id="13"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7FCE5-C388-867C-863C-D1345F797B7E}"/>
              </a:ext>
            </a:extLst>
          </p:cNvPr>
          <p:cNvSpPr>
            <a:spLocks noGrp="1"/>
          </p:cNvSpPr>
          <p:nvPr>
            <p:ph type="title"/>
          </p:nvPr>
        </p:nvSpPr>
        <p:spPr>
          <a:xfrm>
            <a:off x="43543" y="0"/>
            <a:ext cx="8172400" cy="506512"/>
          </a:xfrm>
          <a:solidFill>
            <a:schemeClr val="accent2"/>
          </a:solidFill>
        </p:spPr>
        <p:txBody>
          <a:bodyPr/>
          <a:lstStyle/>
          <a:p>
            <a:r>
              <a:rPr lang="en-US" sz="2400" dirty="0"/>
              <a:t>CASE STUDY : </a:t>
            </a:r>
            <a:r>
              <a:rPr lang="el-GR" sz="2400" dirty="0"/>
              <a:t>ΤΙ ΕΙΝΑΙ ΚΟΥΛΤΟΥΡΑ ΠΟΙΟΤΗΤΑΣ</a:t>
            </a:r>
          </a:p>
        </p:txBody>
      </p:sp>
      <p:sp>
        <p:nvSpPr>
          <p:cNvPr id="3" name="Θέση περιεχομένου 2">
            <a:extLst>
              <a:ext uri="{FF2B5EF4-FFF2-40B4-BE49-F238E27FC236}">
                <a16:creationId xmlns:a16="http://schemas.microsoft.com/office/drawing/2014/main" id="{006BB057-828A-E549-F029-FA6D62BA2C23}"/>
              </a:ext>
            </a:extLst>
          </p:cNvPr>
          <p:cNvSpPr>
            <a:spLocks noGrp="1"/>
          </p:cNvSpPr>
          <p:nvPr>
            <p:ph idx="1"/>
          </p:nvPr>
        </p:nvSpPr>
        <p:spPr>
          <a:xfrm>
            <a:off x="-108521" y="404664"/>
            <a:ext cx="9208977" cy="6306864"/>
          </a:xfrm>
        </p:spPr>
        <p:txBody>
          <a:bodyPr/>
          <a:lstStyle/>
          <a:p>
            <a:pPr marL="630900">
              <a:lnSpc>
                <a:spcPct val="150000"/>
              </a:lnSpc>
              <a:buFont typeface="+mj-lt"/>
              <a:buAutoNum type="arabicPeriod"/>
            </a:pPr>
            <a:r>
              <a:rPr lang="el-GR" sz="1700" b="1" dirty="0">
                <a:solidFill>
                  <a:srgbClr val="000000"/>
                </a:solidFill>
                <a:latin typeface="Segoe UI Web (Greek)"/>
              </a:rPr>
              <a:t>Δέσμευση ηγεσίας: </a:t>
            </a:r>
            <a:r>
              <a:rPr lang="el-GR" sz="1700" dirty="0">
                <a:solidFill>
                  <a:srgbClr val="000000"/>
                </a:solidFill>
                <a:latin typeface="Segoe UI Web (Greek)"/>
              </a:rPr>
              <a:t>Οι ηγέτες του οργανισμού πρέπει να δεσμεύονται για την ποιότητα</a:t>
            </a:r>
          </a:p>
          <a:p>
            <a:pPr marL="630900">
              <a:lnSpc>
                <a:spcPct val="150000"/>
              </a:lnSpc>
              <a:buFont typeface="+mj-lt"/>
              <a:buAutoNum type="arabicPeriod"/>
            </a:pPr>
            <a:r>
              <a:rPr lang="el-GR" sz="1700" b="1" dirty="0">
                <a:solidFill>
                  <a:srgbClr val="000000"/>
                </a:solidFill>
                <a:latin typeface="Segoe UI Web (Greek)"/>
              </a:rPr>
              <a:t> </a:t>
            </a:r>
            <a:r>
              <a:rPr lang="en-US" sz="1700" b="1" dirty="0">
                <a:solidFill>
                  <a:srgbClr val="000000"/>
                </a:solidFill>
                <a:latin typeface="Segoe UI Web (Greek)"/>
              </a:rPr>
              <a:t>Leading by example </a:t>
            </a:r>
            <a:r>
              <a:rPr lang="el-GR" sz="1700" b="1" dirty="0">
                <a:solidFill>
                  <a:srgbClr val="000000"/>
                </a:solidFill>
                <a:latin typeface="Segoe UI Web (Greek)"/>
              </a:rPr>
              <a:t>: </a:t>
            </a:r>
            <a:r>
              <a:rPr lang="el-GR" sz="1700" dirty="0">
                <a:solidFill>
                  <a:srgbClr val="000000"/>
                </a:solidFill>
                <a:latin typeface="Segoe UI Web (Greek)"/>
              </a:rPr>
              <a:t>Ο Ηγέτης σε κάθε Επίπεδο Παράδειγμα και ,υπόλογοι για τη διατήρηση υψηλών προτύπων ποιότητας.</a:t>
            </a:r>
          </a:p>
          <a:p>
            <a:pPr marL="630900">
              <a:lnSpc>
                <a:spcPct val="150000"/>
              </a:lnSpc>
              <a:buFont typeface="+mj-lt"/>
              <a:buAutoNum type="arabicPeriod"/>
            </a:pPr>
            <a:r>
              <a:rPr lang="el-GR" sz="1700" b="1" dirty="0">
                <a:solidFill>
                  <a:srgbClr val="000000"/>
                </a:solidFill>
                <a:latin typeface="Segoe UI Web (Greek)"/>
              </a:rPr>
              <a:t>Εστίαση στον Πελάτη : </a:t>
            </a:r>
            <a:r>
              <a:rPr lang="el-GR" sz="1700" dirty="0">
                <a:solidFill>
                  <a:srgbClr val="000000"/>
                </a:solidFill>
                <a:latin typeface="Segoe UI Web (Greek)"/>
              </a:rPr>
              <a:t>Προσπάθεια κατανόησης και υπέρβασης αναγκών </a:t>
            </a:r>
            <a:endParaRPr lang="el-GR" sz="1700" b="1" dirty="0">
              <a:solidFill>
                <a:srgbClr val="000000"/>
              </a:solidFill>
              <a:latin typeface="Segoe UI Web (Greek)"/>
            </a:endParaRPr>
          </a:p>
          <a:p>
            <a:pPr marL="630900">
              <a:lnSpc>
                <a:spcPct val="150000"/>
              </a:lnSpc>
              <a:buFont typeface="+mj-lt"/>
              <a:buAutoNum type="arabicPeriod"/>
            </a:pPr>
            <a:r>
              <a:rPr lang="el-GR" sz="1700" b="1" dirty="0">
                <a:solidFill>
                  <a:srgbClr val="000000"/>
                </a:solidFill>
                <a:latin typeface="Segoe UI Web (Greek)"/>
              </a:rPr>
              <a:t>Συνεχής βελτίωση: </a:t>
            </a:r>
            <a:r>
              <a:rPr lang="el-GR" sz="1700" dirty="0">
                <a:solidFill>
                  <a:srgbClr val="000000"/>
                </a:solidFill>
                <a:latin typeface="Segoe UI Web (Greek)"/>
              </a:rPr>
              <a:t>Κουλτούρα συνεχούς βελτίωσης, όπου όλοι ενθαρρύνονται να εντοπίζουν και να επιλύουν προβλήματα, να προτείνουν βελτιώσεις</a:t>
            </a:r>
          </a:p>
          <a:p>
            <a:pPr marL="630900">
              <a:lnSpc>
                <a:spcPct val="150000"/>
              </a:lnSpc>
              <a:buFont typeface="+mj-lt"/>
              <a:buAutoNum type="arabicPeriod"/>
            </a:pPr>
            <a:r>
              <a:rPr lang="el-GR" sz="1700" b="1" dirty="0">
                <a:solidFill>
                  <a:srgbClr val="000000"/>
                </a:solidFill>
                <a:latin typeface="Segoe UI Web (Greek)"/>
              </a:rPr>
              <a:t> Ενδυνάμωση εργαζομένων: </a:t>
            </a:r>
            <a:r>
              <a:rPr lang="el-GR" sz="1700" dirty="0">
                <a:solidFill>
                  <a:srgbClr val="000000"/>
                </a:solidFill>
                <a:latin typeface="Segoe UI Web (Greek)"/>
              </a:rPr>
              <a:t>Οι εργαζόμενοι να έχουν  την εκπαίδευση, πόρους </a:t>
            </a:r>
            <a:r>
              <a:rPr lang="el-GR" sz="1700" dirty="0" err="1">
                <a:solidFill>
                  <a:srgbClr val="000000"/>
                </a:solidFill>
                <a:latin typeface="Segoe UI Web (Greek)"/>
              </a:rPr>
              <a:t>κασι</a:t>
            </a:r>
            <a:r>
              <a:rPr lang="el-GR" sz="1700" dirty="0">
                <a:solidFill>
                  <a:srgbClr val="000000"/>
                </a:solidFill>
                <a:latin typeface="Segoe UI Web (Greek)"/>
              </a:rPr>
              <a:t> δικαιοδοσίες για να επιλύουν  ζητήματα ποιότητας στην εργασία τους. </a:t>
            </a:r>
          </a:p>
          <a:p>
            <a:pPr marL="630900">
              <a:lnSpc>
                <a:spcPct val="150000"/>
              </a:lnSpc>
              <a:buFont typeface="+mj-lt"/>
              <a:buAutoNum type="arabicPeriod"/>
            </a:pPr>
            <a:r>
              <a:rPr lang="el-GR" sz="1700" b="1" dirty="0">
                <a:solidFill>
                  <a:srgbClr val="000000"/>
                </a:solidFill>
                <a:latin typeface="Segoe UI Web (Greek)"/>
              </a:rPr>
              <a:t>Συνεργασία και επικοινωνία: </a:t>
            </a:r>
            <a:r>
              <a:rPr lang="el-GR" sz="1700" dirty="0">
                <a:solidFill>
                  <a:srgbClr val="000000"/>
                </a:solidFill>
                <a:latin typeface="Segoe UI Web (Greek)"/>
              </a:rPr>
              <a:t>Προαγωγή της συνεργασίας – ανοιχτής επικοινωνίας, ενθαρρύνοντας την ανταλλαγή ιδεών και γνώσεων. </a:t>
            </a:r>
          </a:p>
          <a:p>
            <a:pPr marL="630900">
              <a:lnSpc>
                <a:spcPct val="150000"/>
              </a:lnSpc>
              <a:buFont typeface="+mj-lt"/>
              <a:buAutoNum type="arabicPeriod"/>
            </a:pPr>
            <a:r>
              <a:rPr lang="el-GR" sz="1700" b="1" dirty="0">
                <a:solidFill>
                  <a:srgbClr val="000000"/>
                </a:solidFill>
                <a:latin typeface="Segoe UI Web (Greek)"/>
              </a:rPr>
              <a:t>Λήψη αποφάσεων βάσει δεδομένων – Επίλυση Προβλημάτων: </a:t>
            </a:r>
            <a:r>
              <a:rPr lang="el-GR" sz="1700" dirty="0">
                <a:solidFill>
                  <a:srgbClr val="000000"/>
                </a:solidFill>
                <a:latin typeface="Segoe UI Web (Greek)"/>
              </a:rPr>
              <a:t>Χρήση δεδομένων  και μετρήσεων και παρακίνηση για επίλυση προβλημάτων και λήψη αποφάσεων</a:t>
            </a:r>
          </a:p>
          <a:p>
            <a:pPr marL="630900">
              <a:lnSpc>
                <a:spcPct val="150000"/>
              </a:lnSpc>
              <a:buFont typeface="+mj-lt"/>
              <a:buAutoNum type="arabicPeriod"/>
            </a:pPr>
            <a:r>
              <a:rPr lang="el-GR" sz="1700" b="1" dirty="0">
                <a:solidFill>
                  <a:srgbClr val="000000"/>
                </a:solidFill>
                <a:latin typeface="Segoe UI Web (Greek)"/>
              </a:rPr>
              <a:t>Διαχείριση κινδύνων: </a:t>
            </a:r>
            <a:r>
              <a:rPr lang="el-GR" sz="1700" dirty="0">
                <a:solidFill>
                  <a:srgbClr val="000000"/>
                </a:solidFill>
                <a:latin typeface="Segoe UI Web (Greek)"/>
              </a:rPr>
              <a:t>Ο οργανισμός θα πρέπει να διαθέτει ένα σύστημα διαχείρισης κινδύνων , ώστε να μετριάζονται οι επιπτώσεις </a:t>
            </a:r>
          </a:p>
        </p:txBody>
      </p:sp>
    </p:spTree>
    <p:extLst>
      <p:ext uri="{BB962C8B-B14F-4D97-AF65-F5344CB8AC3E}">
        <p14:creationId xmlns:p14="http://schemas.microsoft.com/office/powerpoint/2010/main" val="150747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72F2B8-25F5-C22F-0233-090EBD746620}"/>
              </a:ext>
            </a:extLst>
          </p:cNvPr>
          <p:cNvSpPr>
            <a:spLocks noGrp="1"/>
          </p:cNvSpPr>
          <p:nvPr>
            <p:ph type="title"/>
          </p:nvPr>
        </p:nvSpPr>
        <p:spPr>
          <a:xfrm>
            <a:off x="443000" y="116631"/>
            <a:ext cx="7513375" cy="615205"/>
          </a:xfrm>
          <a:solidFill>
            <a:schemeClr val="accent2"/>
          </a:solidFill>
        </p:spPr>
        <p:txBody>
          <a:bodyPr/>
          <a:lstStyle/>
          <a:p>
            <a:r>
              <a:rPr lang="el-GR" dirty="0"/>
              <a:t>ΛΟΓΟΔΟΣΙΑ </a:t>
            </a:r>
          </a:p>
        </p:txBody>
      </p:sp>
      <p:sp>
        <p:nvSpPr>
          <p:cNvPr id="3" name="Θέση περιεχομένου 2">
            <a:extLst>
              <a:ext uri="{FF2B5EF4-FFF2-40B4-BE49-F238E27FC236}">
                <a16:creationId xmlns:a16="http://schemas.microsoft.com/office/drawing/2014/main" id="{B2210D19-755C-0A01-A1B1-07ADCB548F5D}"/>
              </a:ext>
            </a:extLst>
          </p:cNvPr>
          <p:cNvSpPr>
            <a:spLocks noGrp="1"/>
          </p:cNvSpPr>
          <p:nvPr>
            <p:ph idx="1"/>
          </p:nvPr>
        </p:nvSpPr>
        <p:spPr>
          <a:xfrm>
            <a:off x="251520" y="836712"/>
            <a:ext cx="8640960" cy="6021288"/>
          </a:xfrm>
        </p:spPr>
        <p:txBody>
          <a:bodyPr/>
          <a:lstStyle/>
          <a:p>
            <a:pPr marL="457200" indent="-457200">
              <a:buFont typeface="+mj-lt"/>
              <a:buAutoNum type="arabicPeriod"/>
            </a:pPr>
            <a:r>
              <a:rPr lang="el-GR" sz="1800" b="1" i="0" u="none" strike="noStrike" dirty="0">
                <a:solidFill>
                  <a:srgbClr val="000000"/>
                </a:solidFill>
                <a:effectLst/>
                <a:latin typeface="Segoe UI Web (Greek)"/>
              </a:rPr>
              <a:t>Βεβαιωθείτε ότι κάθε άτομο εντός του οργανισμού έχει σαφή κατανόηση του ρόλου και των ευθυνών του. </a:t>
            </a:r>
            <a:r>
              <a:rPr lang="el-GR" sz="1800" b="0" i="0" u="none" strike="noStrike" dirty="0">
                <a:solidFill>
                  <a:srgbClr val="000000"/>
                </a:solidFill>
                <a:effectLst/>
                <a:latin typeface="Segoe UI Web (Greek)"/>
              </a:rPr>
              <a:t>Αυτό θα τους επιτρέψει να αναλάβουν την ευθύνη του έργου τους και να λογοδοτήσουν για τα αποτελέσματά του. </a:t>
            </a:r>
          </a:p>
          <a:p>
            <a:pPr marL="457200" indent="-457200">
              <a:buFont typeface="+mj-lt"/>
              <a:buAutoNum type="arabicPeriod"/>
            </a:pPr>
            <a:r>
              <a:rPr lang="el-GR" sz="1800" b="1" dirty="0">
                <a:solidFill>
                  <a:srgbClr val="000000"/>
                </a:solidFill>
                <a:latin typeface="Segoe UI Web (Greek)"/>
              </a:rPr>
              <a:t>Σχεδιάστε πλήρεις και αποδοτικές Διεργασίες </a:t>
            </a:r>
            <a:r>
              <a:rPr lang="el-GR" sz="1800" b="1" i="0" u="none" strike="noStrike" dirty="0">
                <a:solidFill>
                  <a:srgbClr val="000000"/>
                </a:solidFill>
                <a:effectLst/>
                <a:latin typeface="Segoe UI Web (Greek)"/>
              </a:rPr>
              <a:t>με μετρήσιμους  στόχους</a:t>
            </a:r>
            <a:r>
              <a:rPr lang="el-GR" sz="1800" b="0" i="0" u="none" strike="noStrike" dirty="0">
                <a:solidFill>
                  <a:srgbClr val="000000"/>
                </a:solidFill>
                <a:effectLst/>
                <a:latin typeface="Segoe UI Web (Greek)"/>
              </a:rPr>
              <a:t>: Αυτό θα παράσχει ένα πλαίσιο για τη μέτρηση της προόδου και την απόδοση ευθυνών.</a:t>
            </a:r>
          </a:p>
          <a:p>
            <a:pPr marL="457200" indent="-457200">
              <a:buFont typeface="+mj-lt"/>
              <a:buAutoNum type="arabicPeriod"/>
            </a:pPr>
            <a:r>
              <a:rPr lang="el-GR" sz="1800" b="1" i="0" u="none" strike="noStrike" dirty="0">
                <a:solidFill>
                  <a:srgbClr val="000000"/>
                </a:solidFill>
                <a:effectLst/>
                <a:latin typeface="Segoe UI Web (Greek)"/>
              </a:rPr>
              <a:t>Η τακτική ανατροφοδότηση σχετικά με την απόδοση </a:t>
            </a:r>
            <a:r>
              <a:rPr lang="el-GR" sz="1800" b="0" i="0" u="none" strike="noStrike" dirty="0">
                <a:solidFill>
                  <a:srgbClr val="000000"/>
                </a:solidFill>
                <a:effectLst/>
                <a:latin typeface="Segoe UI Web (Greek)"/>
              </a:rPr>
              <a:t>μπορεί να βοηθήσει τα άτομα να κατανοήσουν πώς κάνουν και τι μπορούν να κάνουν για να βελτιωθούν σε συμπεριφορές και αποτελέσματα με </a:t>
            </a:r>
            <a:r>
              <a:rPr lang="el-GR" sz="1800" b="0" i="0" u="none" strike="noStrike" dirty="0" err="1">
                <a:solidFill>
                  <a:srgbClr val="000000"/>
                </a:solidFill>
                <a:effectLst/>
                <a:latin typeface="Segoe UI Web (Greek)"/>
              </a:rPr>
              <a:t>εποιοκοδομητικό</a:t>
            </a:r>
            <a:r>
              <a:rPr lang="el-GR" sz="1800" b="0" i="0" u="none" strike="noStrike" dirty="0">
                <a:solidFill>
                  <a:srgbClr val="000000"/>
                </a:solidFill>
                <a:effectLst/>
                <a:latin typeface="Segoe UI Web (Greek)"/>
              </a:rPr>
              <a:t> τρόπο. </a:t>
            </a:r>
          </a:p>
          <a:p>
            <a:pPr marL="457200" indent="-457200">
              <a:buFont typeface="+mj-lt"/>
              <a:buAutoNum type="arabicPeriod"/>
            </a:pPr>
            <a:r>
              <a:rPr lang="el-GR" sz="1800" b="1" i="0" u="none" strike="noStrike" dirty="0">
                <a:solidFill>
                  <a:srgbClr val="000000"/>
                </a:solidFill>
                <a:effectLst/>
                <a:latin typeface="Segoe UI Web (Greek)"/>
              </a:rPr>
              <a:t>Δώστε το παράδειγμα: </a:t>
            </a:r>
            <a:r>
              <a:rPr lang="el-GR" sz="1800" i="0" u="none" strike="noStrike" dirty="0">
                <a:solidFill>
                  <a:srgbClr val="000000"/>
                </a:solidFill>
                <a:effectLst/>
                <a:latin typeface="Segoe UI Web (Greek)"/>
              </a:rPr>
              <a:t>Οι ηγέτες πρέπει λειτουργούν ως πρότυπα</a:t>
            </a:r>
            <a:r>
              <a:rPr lang="el-GR" sz="1800" b="0" i="0" u="none" strike="noStrike" dirty="0">
                <a:solidFill>
                  <a:srgbClr val="000000"/>
                </a:solidFill>
                <a:effectLst/>
                <a:latin typeface="Segoe UI Web (Greek)"/>
              </a:rPr>
              <a:t>. Αναλαμβάνοντας την ευθύνη για τις πράξεις και τις αποφάσεις τους.</a:t>
            </a:r>
          </a:p>
          <a:p>
            <a:pPr marL="457200" indent="-457200">
              <a:buFont typeface="+mj-lt"/>
              <a:buAutoNum type="arabicPeriod"/>
            </a:pPr>
            <a:r>
              <a:rPr lang="el-GR" sz="1800" b="1" i="0" u="none" strike="noStrike" dirty="0">
                <a:solidFill>
                  <a:srgbClr val="000000"/>
                </a:solidFill>
                <a:effectLst/>
                <a:latin typeface="Segoe UI Web (Greek)"/>
              </a:rPr>
              <a:t>Δώστε αναγνώριση για την ανάληψη ευθύνης  </a:t>
            </a:r>
            <a:r>
              <a:rPr lang="el-GR" sz="1800" b="0" i="0" u="none" strike="noStrike" dirty="0">
                <a:solidFill>
                  <a:srgbClr val="000000"/>
                </a:solidFill>
                <a:effectLst/>
                <a:latin typeface="Segoe UI Web (Greek)"/>
              </a:rPr>
              <a:t>: Αναγνωρίστε και ανταμείψτε τα άτομα που επιδεικνύουν υψηλό επίπεδο υπευθυνότητας. </a:t>
            </a:r>
          </a:p>
          <a:p>
            <a:pPr marL="457200" indent="-457200">
              <a:buFont typeface="+mj-lt"/>
              <a:buAutoNum type="arabicPeriod"/>
            </a:pPr>
            <a:r>
              <a:rPr lang="el-GR" sz="1800" b="1" i="0" u="none" strike="noStrike" dirty="0">
                <a:solidFill>
                  <a:srgbClr val="000000"/>
                </a:solidFill>
                <a:effectLst/>
                <a:latin typeface="Segoe UI Web (Greek)"/>
              </a:rPr>
              <a:t>Παρέχετε στα άτομα την υποστήριξη και τους πόρους που χρειάζονται για να είναι επιτυχημένα</a:t>
            </a:r>
            <a:r>
              <a:rPr lang="el-GR" sz="1800" b="0" i="0" u="none" strike="noStrike" dirty="0">
                <a:solidFill>
                  <a:srgbClr val="000000"/>
                </a:solidFill>
                <a:effectLst/>
                <a:latin typeface="Segoe UI Web (Greek)"/>
              </a:rPr>
              <a:t>. Αυτό περιλαμβάνει πρόσβαση σε εκπαίδευση, καθοδήγηση και άλλους πόρους που μπορούν να τους βοηθήσουν να βελτιώσουν την απόδοσή τους</a:t>
            </a:r>
            <a:r>
              <a:rPr lang="el-GR" sz="1800" dirty="0">
                <a:solidFill>
                  <a:srgbClr val="000000"/>
                </a:solidFill>
                <a:latin typeface="Segoe UI Web (Greek)"/>
              </a:rPr>
              <a:t> και </a:t>
            </a:r>
            <a:r>
              <a:rPr lang="en-US" sz="1800" dirty="0">
                <a:solidFill>
                  <a:srgbClr val="000000"/>
                </a:solidFill>
                <a:latin typeface="Segoe UI Web (Greek)"/>
              </a:rPr>
              <a:t>Coaching . </a:t>
            </a:r>
          </a:p>
          <a:p>
            <a:pPr marL="457200" indent="-457200">
              <a:buFont typeface="+mj-lt"/>
              <a:buAutoNum type="arabicPeriod"/>
            </a:pPr>
            <a:r>
              <a:rPr lang="el-GR" sz="1800" b="1" i="0" u="none" strike="noStrike" dirty="0">
                <a:solidFill>
                  <a:srgbClr val="000000"/>
                </a:solidFill>
                <a:effectLst/>
                <a:latin typeface="Segoe UI Web (Greek)"/>
              </a:rPr>
              <a:t>Θέτοντας σαφείς προσδοκίες, </a:t>
            </a:r>
            <a:r>
              <a:rPr lang="el-GR" sz="1800" b="0" i="0" u="none" strike="noStrike" dirty="0">
                <a:solidFill>
                  <a:srgbClr val="000000"/>
                </a:solidFill>
                <a:effectLst/>
                <a:latin typeface="Segoe UI Web (Greek)"/>
              </a:rPr>
              <a:t>παρέχοντας τακτικά σχόλια και καθιστώντας τους ανθρώπους υπεύθυνους για τις πράξεις τους, </a:t>
            </a:r>
            <a:r>
              <a:rPr lang="el-GR" sz="1800" dirty="0">
                <a:solidFill>
                  <a:srgbClr val="000000"/>
                </a:solidFill>
                <a:latin typeface="Segoe UI Web (Greek)"/>
              </a:rPr>
              <a:t>οι οργανισμοί μπορούν να δημιουργήσουν μια κουλτούρα  λογοδοσίας.</a:t>
            </a:r>
            <a:endParaRPr lang="el-GR" sz="1800" dirty="0"/>
          </a:p>
        </p:txBody>
      </p:sp>
    </p:spTree>
    <p:extLst>
      <p:ext uri="{BB962C8B-B14F-4D97-AF65-F5344CB8AC3E}">
        <p14:creationId xmlns:p14="http://schemas.microsoft.com/office/powerpoint/2010/main" val="176201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078F90-7376-AD6C-EF79-BE8EB3C6CA12}"/>
              </a:ext>
            </a:extLst>
          </p:cNvPr>
          <p:cNvSpPr>
            <a:spLocks noGrp="1"/>
          </p:cNvSpPr>
          <p:nvPr>
            <p:ph type="title"/>
          </p:nvPr>
        </p:nvSpPr>
        <p:spPr>
          <a:xfrm>
            <a:off x="35295" y="0"/>
            <a:ext cx="8136904" cy="401637"/>
          </a:xfrm>
          <a:solidFill>
            <a:schemeClr val="accent2"/>
          </a:solidFill>
        </p:spPr>
        <p:txBody>
          <a:bodyPr/>
          <a:lstStyle/>
          <a:p>
            <a:r>
              <a:rPr lang="el-GR" sz="2400" dirty="0"/>
              <a:t>ΔΡΑΣΕΙΣ ΒΕΛΤΙΩΣΗΣ ΚΟΥΛΤΟΥΡΑΣ ΠΟΙΟΤΗΤΑΣ </a:t>
            </a:r>
          </a:p>
        </p:txBody>
      </p:sp>
      <p:sp>
        <p:nvSpPr>
          <p:cNvPr id="3" name="Θέση περιεχομένου 2">
            <a:extLst>
              <a:ext uri="{FF2B5EF4-FFF2-40B4-BE49-F238E27FC236}">
                <a16:creationId xmlns:a16="http://schemas.microsoft.com/office/drawing/2014/main" id="{6619E30A-3DA0-280D-FA43-EFDE63441302}"/>
              </a:ext>
            </a:extLst>
          </p:cNvPr>
          <p:cNvSpPr>
            <a:spLocks noGrp="1"/>
          </p:cNvSpPr>
          <p:nvPr>
            <p:ph idx="1"/>
          </p:nvPr>
        </p:nvSpPr>
        <p:spPr>
          <a:xfrm>
            <a:off x="179512" y="401637"/>
            <a:ext cx="8856984" cy="6339731"/>
          </a:xfrm>
        </p:spPr>
        <p:txBody>
          <a:bodyPr/>
          <a:lstStyle/>
          <a:p>
            <a:pPr marL="457200" indent="-457200">
              <a:buFont typeface="+mj-lt"/>
              <a:buAutoNum type="arabicPeriod"/>
            </a:pPr>
            <a:r>
              <a:rPr lang="el-GR" sz="2000" dirty="0"/>
              <a:t>Διαδικασία Έρευνας Ικανοποίησης Φοιτητών </a:t>
            </a:r>
          </a:p>
          <a:p>
            <a:pPr marL="457200" indent="-457200">
              <a:buFont typeface="+mj-lt"/>
              <a:buAutoNum type="arabicPeriod"/>
            </a:pPr>
            <a:r>
              <a:rPr lang="el-GR" sz="2000" dirty="0"/>
              <a:t>Ανάλυση σημαντικότητας Αποτελεσμάτων έρευνας </a:t>
            </a:r>
          </a:p>
          <a:p>
            <a:pPr marL="457200" indent="-457200">
              <a:buFont typeface="+mj-lt"/>
              <a:buAutoNum type="arabicPeriod"/>
            </a:pPr>
            <a:r>
              <a:rPr lang="el-GR" sz="2000" dirty="0">
                <a:highlight>
                  <a:srgbClr val="FF0000"/>
                </a:highlight>
              </a:rPr>
              <a:t>Δέσμευση Διοίκησης </a:t>
            </a:r>
            <a:endParaRPr lang="en-US" sz="2000" dirty="0">
              <a:highlight>
                <a:srgbClr val="FF0000"/>
              </a:highlight>
            </a:endParaRPr>
          </a:p>
          <a:p>
            <a:pPr marL="457200" indent="-457200">
              <a:buFont typeface="+mj-lt"/>
              <a:buAutoNum type="arabicPeriod"/>
            </a:pPr>
            <a:r>
              <a:rPr lang="el-GR" sz="2000" dirty="0" err="1"/>
              <a:t>Σχεδιασμ</a:t>
            </a:r>
            <a:r>
              <a:rPr lang="en-US" sz="2000" dirty="0" err="1"/>
              <a:t>ό</a:t>
            </a:r>
            <a:r>
              <a:rPr lang="el-GR" sz="2000" dirty="0"/>
              <a:t>ς Δράσεων με βάση τα αποτελέσματα των ερευνών</a:t>
            </a:r>
          </a:p>
          <a:p>
            <a:pPr marL="457200" indent="-457200">
              <a:buFont typeface="+mj-lt"/>
              <a:buAutoNum type="arabicPeriod"/>
            </a:pPr>
            <a:r>
              <a:rPr lang="el-GR" sz="2000" dirty="0"/>
              <a:t>Παρακολούθηση και Αξιολόγηση των </a:t>
            </a:r>
            <a:r>
              <a:rPr lang="el-GR" sz="2000" dirty="0" err="1"/>
              <a:t>Σχεδιασθεισών</a:t>
            </a:r>
            <a:r>
              <a:rPr lang="el-GR" sz="2000" dirty="0"/>
              <a:t> Δράσεων </a:t>
            </a:r>
          </a:p>
          <a:p>
            <a:pPr marL="457200" indent="-457200">
              <a:buFont typeface="+mj-lt"/>
              <a:buAutoNum type="arabicPeriod"/>
            </a:pPr>
            <a:r>
              <a:rPr lang="el-GR" sz="2000" dirty="0"/>
              <a:t>Πιστοποίηση Μεταπτυχιακών προγραμμάτων </a:t>
            </a:r>
          </a:p>
          <a:p>
            <a:pPr marL="457200" indent="-457200">
              <a:buFont typeface="+mj-lt"/>
              <a:buAutoNum type="arabicPeriod"/>
            </a:pPr>
            <a:r>
              <a:rPr lang="el-GR" sz="2000" dirty="0"/>
              <a:t>Διαδικασία Διακρίβωσης Εργαστηρίων </a:t>
            </a:r>
          </a:p>
          <a:p>
            <a:pPr marL="457200" indent="-457200">
              <a:buFont typeface="+mj-lt"/>
              <a:buAutoNum type="arabicPeriod"/>
            </a:pPr>
            <a:r>
              <a:rPr lang="el-GR" sz="2000" dirty="0"/>
              <a:t>Ολοκληρωμένη Διεργασία Διαχείρισης Έρευνας </a:t>
            </a:r>
          </a:p>
          <a:p>
            <a:pPr marL="457200" indent="-457200">
              <a:buFont typeface="+mj-lt"/>
              <a:buAutoNum type="arabicPeriod"/>
            </a:pPr>
            <a:r>
              <a:rPr lang="el-GR" sz="2000" dirty="0"/>
              <a:t>Παρακολούθηση </a:t>
            </a:r>
            <a:r>
              <a:rPr lang="el-GR" sz="2000" dirty="0" err="1"/>
              <a:t>Επαναπιστοποίησης</a:t>
            </a:r>
            <a:r>
              <a:rPr lang="el-GR" sz="2000" dirty="0"/>
              <a:t> </a:t>
            </a:r>
            <a:r>
              <a:rPr lang="el-GR" sz="2000" dirty="0" err="1"/>
              <a:t>Μεταπτυχιακων</a:t>
            </a:r>
            <a:r>
              <a:rPr lang="el-GR" sz="2000" dirty="0"/>
              <a:t> – Προπτυχιακών </a:t>
            </a:r>
          </a:p>
          <a:p>
            <a:pPr marL="457200" indent="-457200">
              <a:buFont typeface="+mj-lt"/>
              <a:buAutoNum type="arabicPeriod"/>
            </a:pPr>
            <a:r>
              <a:rPr lang="el-GR" sz="2000" dirty="0"/>
              <a:t>Εφαρμογή του Κύκλου Ποιότητας </a:t>
            </a:r>
          </a:p>
          <a:p>
            <a:pPr marL="457200" indent="-457200">
              <a:buFont typeface="+mj-lt"/>
              <a:buAutoNum type="arabicPeriod"/>
            </a:pPr>
            <a:r>
              <a:rPr lang="el-GR" sz="2000" dirty="0"/>
              <a:t>Συνεχές </a:t>
            </a:r>
            <a:r>
              <a:rPr lang="en-US" sz="2000" dirty="0"/>
              <a:t>Benchmarking </a:t>
            </a:r>
            <a:endParaRPr lang="el-GR" sz="2000" dirty="0"/>
          </a:p>
          <a:p>
            <a:pPr marL="457200" indent="-457200">
              <a:buFont typeface="+mj-lt"/>
              <a:buAutoNum type="arabicPeriod"/>
            </a:pPr>
            <a:r>
              <a:rPr lang="el-GR" sz="2000" dirty="0"/>
              <a:t>Στοχοθέτηση με βάση την Ποιότητα </a:t>
            </a:r>
          </a:p>
          <a:p>
            <a:pPr marL="457200" indent="-457200">
              <a:buFont typeface="+mj-lt"/>
              <a:buAutoNum type="arabicPeriod"/>
            </a:pPr>
            <a:r>
              <a:rPr lang="el-GR" sz="2000" dirty="0"/>
              <a:t>Η Δομημένη Επίλυση Προβλημάτων – Λήψης Αποφάσεων </a:t>
            </a:r>
            <a:endParaRPr lang="en-US" sz="2000" dirty="0"/>
          </a:p>
          <a:p>
            <a:pPr marL="457200" indent="-457200">
              <a:buFont typeface="+mj-lt"/>
              <a:buAutoNum type="arabicPeriod"/>
            </a:pPr>
            <a:r>
              <a:rPr lang="el-GR" sz="2000" dirty="0"/>
              <a:t>Η εφαρμογή της Μεθοδολογίας </a:t>
            </a:r>
            <a:r>
              <a:rPr lang="en-US" sz="2000" dirty="0"/>
              <a:t>SIPOC</a:t>
            </a:r>
            <a:endParaRPr lang="el-GR" sz="2000" dirty="0"/>
          </a:p>
          <a:p>
            <a:pPr marL="457200" indent="-457200">
              <a:buFont typeface="+mj-lt"/>
              <a:buAutoNum type="arabicPeriod"/>
            </a:pPr>
            <a:r>
              <a:rPr lang="el-GR" sz="2000" dirty="0" err="1"/>
              <a:t>Καθι</a:t>
            </a:r>
            <a:r>
              <a:rPr lang="en-US" sz="2000" dirty="0" err="1"/>
              <a:t>έ</a:t>
            </a:r>
            <a:r>
              <a:rPr lang="el-GR" sz="2000" dirty="0" err="1"/>
              <a:t>ρωση</a:t>
            </a:r>
            <a:r>
              <a:rPr lang="el-GR" sz="2000" dirty="0"/>
              <a:t> </a:t>
            </a:r>
            <a:r>
              <a:rPr lang="en-US" sz="2000" dirty="0"/>
              <a:t>KPI’s </a:t>
            </a:r>
            <a:r>
              <a:rPr lang="el-GR" sz="2000" dirty="0"/>
              <a:t>για κάθε Διεργασία </a:t>
            </a:r>
          </a:p>
          <a:p>
            <a:pPr marL="457200" indent="-457200">
              <a:buFont typeface="+mj-lt"/>
              <a:buAutoNum type="arabicPeriod"/>
            </a:pPr>
            <a:r>
              <a:rPr lang="el-GR" sz="2000" dirty="0"/>
              <a:t>Η εφαρμογή των Προτεραιοτήτων στην βελτίωση των Διεργασιών </a:t>
            </a:r>
          </a:p>
          <a:p>
            <a:pPr marL="457200" indent="-457200">
              <a:buFont typeface="+mj-lt"/>
              <a:buAutoNum type="arabicPeriod"/>
            </a:pPr>
            <a:r>
              <a:rPr lang="el-GR" sz="2000" dirty="0"/>
              <a:t>Τακτική Ανασκόπηση – Συνεχής Βελτίωση</a:t>
            </a:r>
          </a:p>
          <a:p>
            <a:pPr marL="457200" indent="-457200">
              <a:buFont typeface="+mj-lt"/>
              <a:buAutoNum type="arabicPeriod"/>
            </a:pPr>
            <a:endParaRPr lang="en-US" sz="1100" dirty="0"/>
          </a:p>
          <a:p>
            <a:endParaRPr lang="el-GR" dirty="0"/>
          </a:p>
        </p:txBody>
      </p:sp>
    </p:spTree>
    <p:extLst>
      <p:ext uri="{BB962C8B-B14F-4D97-AF65-F5344CB8AC3E}">
        <p14:creationId xmlns:p14="http://schemas.microsoft.com/office/powerpoint/2010/main" val="2175092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0C72B-8794-B4F4-CB81-ADD17DDF0C4F}"/>
              </a:ext>
            </a:extLst>
          </p:cNvPr>
          <p:cNvSpPr>
            <a:spLocks noGrp="1"/>
          </p:cNvSpPr>
          <p:nvPr>
            <p:ph type="title"/>
          </p:nvPr>
        </p:nvSpPr>
        <p:spPr>
          <a:xfrm>
            <a:off x="457200" y="0"/>
            <a:ext cx="6563072" cy="548680"/>
          </a:xfrm>
          <a:solidFill>
            <a:schemeClr val="accent2"/>
          </a:solidFill>
        </p:spPr>
        <p:txBody>
          <a:bodyPr/>
          <a:lstStyle/>
          <a:p>
            <a:r>
              <a:rPr lang="el-GR" dirty="0"/>
              <a:t>ΕΡΓΑΛΕΙΑ ΠΟΙΟΤΗΤΑΣ </a:t>
            </a:r>
          </a:p>
        </p:txBody>
      </p:sp>
      <p:sp>
        <p:nvSpPr>
          <p:cNvPr id="3" name="Θέση περιεχομένου 2">
            <a:extLst>
              <a:ext uri="{FF2B5EF4-FFF2-40B4-BE49-F238E27FC236}">
                <a16:creationId xmlns:a16="http://schemas.microsoft.com/office/drawing/2014/main" id="{7B188976-50F1-1B46-5D15-5A151F9333CF}"/>
              </a:ext>
            </a:extLst>
          </p:cNvPr>
          <p:cNvSpPr>
            <a:spLocks noGrp="1"/>
          </p:cNvSpPr>
          <p:nvPr>
            <p:ph idx="1"/>
          </p:nvPr>
        </p:nvSpPr>
        <p:spPr>
          <a:xfrm>
            <a:off x="457200" y="692696"/>
            <a:ext cx="8507288" cy="6120680"/>
          </a:xfrm>
        </p:spPr>
        <p:txBody>
          <a:bodyPr/>
          <a:lstStyle/>
          <a:p>
            <a:pPr marL="457200" indent="-457200">
              <a:buFont typeface="+mj-lt"/>
              <a:buAutoNum type="arabicPeriod"/>
            </a:pPr>
            <a:r>
              <a:rPr lang="el-GR" sz="1800" dirty="0"/>
              <a:t>Κύκλος της Ποιότητας ( Συνεχής Βελτίωση ) </a:t>
            </a:r>
          </a:p>
          <a:p>
            <a:pPr marL="457200" indent="-457200">
              <a:buFont typeface="+mj-lt"/>
              <a:buAutoNum type="arabicPeriod"/>
            </a:pPr>
            <a:r>
              <a:rPr lang="el-GR" sz="1800" dirty="0" err="1"/>
              <a:t>Φοιτητοκεντρικ</a:t>
            </a:r>
            <a:r>
              <a:rPr lang="en-US" sz="1800" dirty="0" err="1"/>
              <a:t>ό</a:t>
            </a:r>
            <a:r>
              <a:rPr lang="el-GR" sz="1800" dirty="0" err="1"/>
              <a:t>τητα</a:t>
            </a:r>
            <a:r>
              <a:rPr lang="el-GR" sz="1800" dirty="0"/>
              <a:t> </a:t>
            </a:r>
          </a:p>
          <a:p>
            <a:pPr marL="457200" indent="-457200">
              <a:buFont typeface="+mj-lt"/>
              <a:buAutoNum type="arabicPeriod"/>
            </a:pPr>
            <a:r>
              <a:rPr lang="el-GR" sz="1800" dirty="0"/>
              <a:t>Επίλυση Προβλημάτων</a:t>
            </a:r>
            <a:r>
              <a:rPr lang="en-US" sz="1800" dirty="0"/>
              <a:t> (Root Cause Analysis, Brainstorming )</a:t>
            </a:r>
            <a:endParaRPr lang="el-GR" sz="1800" dirty="0"/>
          </a:p>
          <a:p>
            <a:pPr marL="457200" indent="-457200">
              <a:buFont typeface="+mj-lt"/>
              <a:buAutoNum type="arabicPeriod"/>
            </a:pPr>
            <a:r>
              <a:rPr lang="el-GR" sz="1800" dirty="0"/>
              <a:t>Λήψη Αποφάσεων </a:t>
            </a:r>
          </a:p>
          <a:p>
            <a:pPr marL="457200" indent="-457200">
              <a:buFont typeface="+mj-lt"/>
              <a:buAutoNum type="arabicPeriod"/>
            </a:pPr>
            <a:r>
              <a:rPr lang="en-US" sz="1800" dirty="0"/>
              <a:t>Factual Decision </a:t>
            </a:r>
          </a:p>
          <a:p>
            <a:pPr marL="457200" indent="-457200">
              <a:buFont typeface="+mj-lt"/>
              <a:buAutoNum type="arabicPeriod"/>
            </a:pPr>
            <a:r>
              <a:rPr lang="en-US" sz="1800" dirty="0" err="1"/>
              <a:t>Statiscal</a:t>
            </a:r>
            <a:r>
              <a:rPr lang="en-US" sz="1800" dirty="0"/>
              <a:t> Analysis ( </a:t>
            </a:r>
            <a:r>
              <a:rPr lang="el-GR" sz="1800" dirty="0">
                <a:highlight>
                  <a:srgbClr val="FF0000"/>
                </a:highlight>
              </a:rPr>
              <a:t>Σε ποια έκταση </a:t>
            </a:r>
            <a:r>
              <a:rPr lang="el-GR" sz="1800" dirty="0"/>
              <a:t>) </a:t>
            </a:r>
          </a:p>
          <a:p>
            <a:pPr marL="457200" indent="-457200">
              <a:buFont typeface="+mj-lt"/>
              <a:buAutoNum type="arabicPeriod"/>
            </a:pPr>
            <a:r>
              <a:rPr lang="en-US" sz="1800" dirty="0"/>
              <a:t>Risk Analysis </a:t>
            </a:r>
          </a:p>
          <a:p>
            <a:pPr marL="457200" indent="-457200">
              <a:buFont typeface="+mj-lt"/>
              <a:buAutoNum type="arabicPeriod"/>
            </a:pPr>
            <a:r>
              <a:rPr lang="en-US" sz="1800" dirty="0"/>
              <a:t>Factual Decision </a:t>
            </a:r>
            <a:endParaRPr lang="el-GR" sz="1800" dirty="0"/>
          </a:p>
          <a:p>
            <a:pPr marL="457200" indent="-457200">
              <a:buFont typeface="+mj-lt"/>
              <a:buAutoNum type="arabicPeriod"/>
            </a:pPr>
            <a:r>
              <a:rPr lang="el-GR" sz="1800" dirty="0" err="1"/>
              <a:t>Θεσπιση</a:t>
            </a:r>
            <a:r>
              <a:rPr lang="el-GR" sz="1800" dirty="0"/>
              <a:t> </a:t>
            </a:r>
            <a:r>
              <a:rPr lang="el-GR" sz="1800" dirty="0" err="1"/>
              <a:t>Στοχοθ</a:t>
            </a:r>
            <a:r>
              <a:rPr lang="en-US" sz="1800" dirty="0" err="1"/>
              <a:t>έ</a:t>
            </a:r>
            <a:r>
              <a:rPr lang="el-GR" sz="1800" dirty="0" err="1"/>
              <a:t>τησης</a:t>
            </a:r>
            <a:r>
              <a:rPr lang="el-GR" sz="1800" dirty="0"/>
              <a:t> και Μεθοδολογία αξιοποίησης</a:t>
            </a:r>
          </a:p>
          <a:p>
            <a:pPr marL="457200" indent="-457200">
              <a:buFont typeface="+mj-lt"/>
              <a:buAutoNum type="arabicPeriod"/>
            </a:pPr>
            <a:r>
              <a:rPr lang="en-US" sz="1800" dirty="0"/>
              <a:t>Coaching </a:t>
            </a:r>
            <a:r>
              <a:rPr lang="el-GR" sz="1800" dirty="0"/>
              <a:t>Προσωπικού </a:t>
            </a:r>
          </a:p>
          <a:p>
            <a:pPr marL="457200" indent="-457200">
              <a:buFont typeface="+mj-lt"/>
              <a:buAutoNum type="arabicPeriod"/>
            </a:pPr>
            <a:r>
              <a:rPr lang="el-GR" sz="1800" dirty="0"/>
              <a:t>Κανόνες Ποιοτικής Επικοινωνίας</a:t>
            </a:r>
          </a:p>
          <a:p>
            <a:pPr marL="457200" indent="-457200">
              <a:buFont typeface="+mj-lt"/>
              <a:buAutoNum type="arabicPeriod"/>
            </a:pPr>
            <a:r>
              <a:rPr lang="en-US" sz="1800" dirty="0"/>
              <a:t>Stress Management </a:t>
            </a:r>
          </a:p>
          <a:p>
            <a:pPr marL="457200" indent="-457200">
              <a:buFont typeface="+mj-lt"/>
              <a:buAutoNum type="arabicPeriod"/>
            </a:pPr>
            <a:r>
              <a:rPr lang="en-US" sz="1800" dirty="0"/>
              <a:t>Project Management Tools </a:t>
            </a:r>
            <a:r>
              <a:rPr lang="el-GR" sz="1800" dirty="0"/>
              <a:t> </a:t>
            </a:r>
            <a:endParaRPr lang="en-US" sz="1800" dirty="0"/>
          </a:p>
          <a:p>
            <a:pPr marL="457200" indent="-457200">
              <a:buFont typeface="+mj-lt"/>
              <a:buAutoNum type="arabicPeriod"/>
            </a:pPr>
            <a:r>
              <a:rPr lang="en-US" sz="1800" dirty="0"/>
              <a:t>SIPOC ( </a:t>
            </a:r>
            <a:r>
              <a:rPr lang="el-GR" sz="1800" dirty="0"/>
              <a:t>ΠΠΣ </a:t>
            </a:r>
            <a:r>
              <a:rPr lang="el-GR" sz="1800" dirty="0" err="1"/>
              <a:t>κλπ</a:t>
            </a:r>
            <a:r>
              <a:rPr lang="el-GR" sz="1800" dirty="0"/>
              <a:t> ) </a:t>
            </a:r>
            <a:endParaRPr lang="en-US" sz="1800" dirty="0"/>
          </a:p>
          <a:p>
            <a:pPr marL="457200" indent="-457200">
              <a:buFont typeface="+mj-lt"/>
              <a:buAutoNum type="arabicPeriod"/>
            </a:pPr>
            <a:r>
              <a:rPr lang="en-US" sz="1800" dirty="0"/>
              <a:t>One thing at a time </a:t>
            </a:r>
          </a:p>
          <a:p>
            <a:pPr marL="457200" indent="-457200">
              <a:buFont typeface="+mj-lt"/>
              <a:buAutoNum type="arabicPeriod"/>
            </a:pPr>
            <a:r>
              <a:rPr lang="en-US" sz="1800" dirty="0"/>
              <a:t>Pareto Analysis – First Thing First </a:t>
            </a:r>
          </a:p>
          <a:p>
            <a:pPr marL="457200" indent="-457200">
              <a:buFont typeface="+mj-lt"/>
              <a:buAutoNum type="arabicPeriod"/>
            </a:pPr>
            <a:r>
              <a:rPr lang="en-US" sz="1800" dirty="0"/>
              <a:t>Team Work </a:t>
            </a:r>
          </a:p>
          <a:p>
            <a:pPr marL="457200" indent="-457200">
              <a:buFont typeface="+mj-lt"/>
              <a:buAutoNum type="arabicPeriod"/>
            </a:pPr>
            <a:r>
              <a:rPr lang="en-US" sz="1800" dirty="0"/>
              <a:t>Culture Change Skills </a:t>
            </a:r>
            <a:endParaRPr lang="el-GR" sz="1800" dirty="0"/>
          </a:p>
        </p:txBody>
      </p:sp>
    </p:spTree>
    <p:extLst>
      <p:ext uri="{BB962C8B-B14F-4D97-AF65-F5344CB8AC3E}">
        <p14:creationId xmlns:p14="http://schemas.microsoft.com/office/powerpoint/2010/main" val="1081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Τίτλος"/>
          <p:cNvSpPr>
            <a:spLocks noGrp="1"/>
          </p:cNvSpPr>
          <p:nvPr>
            <p:ph type="title"/>
          </p:nvPr>
        </p:nvSpPr>
        <p:spPr/>
        <p:txBody>
          <a:bodyPr/>
          <a:lstStyle/>
          <a:p>
            <a:pPr eaLnBrk="1" hangingPunct="1"/>
            <a:r>
              <a:rPr lang="el-GR">
                <a:latin typeface="Arial" charset="0"/>
                <a:cs typeface="Arial" charset="0"/>
              </a:rPr>
              <a:t>ΠΙΣΤΟΠΟΙΗΣΕΙΣ</a:t>
            </a:r>
          </a:p>
        </p:txBody>
      </p:sp>
      <p:sp>
        <p:nvSpPr>
          <p:cNvPr id="24579" name="Rectangle 2"/>
          <p:cNvSpPr>
            <a:spLocks noGrp="1" noChangeArrowheads="1"/>
          </p:cNvSpPr>
          <p:nvPr>
            <p:ph idx="1"/>
          </p:nvPr>
        </p:nvSpPr>
        <p:spPr>
          <a:xfrm>
            <a:off x="197776" y="1243013"/>
            <a:ext cx="8229600" cy="4525963"/>
          </a:xfrm>
        </p:spPr>
        <p:txBody>
          <a:bodyPr/>
          <a:lstStyle/>
          <a:p>
            <a:pPr algn="just" eaLnBrk="1" hangingPunct="1"/>
            <a:r>
              <a:rPr lang="el-GR" dirty="0">
                <a:latin typeface="Arial" charset="0"/>
                <a:cs typeface="Arial" charset="0"/>
              </a:rPr>
              <a:t>Η </a:t>
            </a:r>
            <a:r>
              <a:rPr lang="en-US" dirty="0">
                <a:latin typeface="Arial" charset="0"/>
                <a:cs typeface="Arial" charset="0"/>
              </a:rPr>
              <a:t>AQS </a:t>
            </a:r>
            <a:r>
              <a:rPr lang="el-GR" dirty="0">
                <a:latin typeface="Arial" charset="0"/>
                <a:cs typeface="Arial" charset="0"/>
              </a:rPr>
              <a:t>είναι πιστοποιημένη σύμφωνα με τα πρότυπα </a:t>
            </a:r>
            <a:br>
              <a:rPr lang="el-GR" dirty="0">
                <a:latin typeface="Arial" charset="0"/>
                <a:cs typeface="Arial" charset="0"/>
              </a:rPr>
            </a:br>
            <a:r>
              <a:rPr lang="en-US" b="1" dirty="0">
                <a:latin typeface="Arial" charset="0"/>
                <a:cs typeface="Arial" charset="0"/>
              </a:rPr>
              <a:t>ISO 9001:2015, ISO 14001:2015</a:t>
            </a:r>
            <a:r>
              <a:rPr lang="el-GR" dirty="0">
                <a:latin typeface="Arial" charset="0"/>
                <a:cs typeface="Arial" charset="0"/>
              </a:rPr>
              <a:t>, </a:t>
            </a:r>
            <a:r>
              <a:rPr lang="en-US" b="1" dirty="0">
                <a:latin typeface="Arial" charset="0"/>
                <a:cs typeface="Arial" charset="0"/>
              </a:rPr>
              <a:t>ISO 27001:2013</a:t>
            </a:r>
            <a:r>
              <a:rPr lang="el-GR" b="1" dirty="0">
                <a:latin typeface="Arial" charset="0"/>
                <a:cs typeface="Arial" charset="0"/>
              </a:rPr>
              <a:t>,</a:t>
            </a:r>
            <a:r>
              <a:rPr lang="en-US" b="1" dirty="0">
                <a:latin typeface="Arial" charset="0"/>
                <a:cs typeface="Arial" charset="0"/>
              </a:rPr>
              <a:t> ISO 27701</a:t>
            </a:r>
            <a:r>
              <a:rPr lang="el-GR" b="1" dirty="0">
                <a:latin typeface="Arial" charset="0"/>
                <a:cs typeface="Arial" charset="0"/>
              </a:rPr>
              <a:t>:2019, </a:t>
            </a:r>
            <a:r>
              <a:rPr lang="en-US" b="1" dirty="0">
                <a:latin typeface="Arial" charset="0"/>
                <a:cs typeface="Arial" charset="0"/>
              </a:rPr>
              <a:t>ISO 37001</a:t>
            </a:r>
            <a:r>
              <a:rPr lang="el-GR" b="1" dirty="0">
                <a:latin typeface="Arial" charset="0"/>
                <a:cs typeface="Arial" charset="0"/>
              </a:rPr>
              <a:t>:2017 </a:t>
            </a:r>
            <a:r>
              <a:rPr lang="el-GR" dirty="0">
                <a:latin typeface="Arial" charset="0"/>
                <a:cs typeface="Arial" charset="0"/>
              </a:rPr>
              <a:t>και το </a:t>
            </a:r>
            <a:r>
              <a:rPr lang="en-US" b="1" dirty="0">
                <a:latin typeface="Arial" charset="0"/>
                <a:cs typeface="Arial" charset="0"/>
              </a:rPr>
              <a:t>ISO 22301:201</a:t>
            </a:r>
            <a:r>
              <a:rPr lang="el-GR" b="1" dirty="0">
                <a:latin typeface="Arial" charset="0"/>
                <a:cs typeface="Arial" charset="0"/>
              </a:rPr>
              <a:t>9</a:t>
            </a:r>
            <a:r>
              <a:rPr lang="en-US" b="1" dirty="0">
                <a:latin typeface="Arial" charset="0"/>
                <a:cs typeface="Arial" charset="0"/>
              </a:rPr>
              <a:t>.</a:t>
            </a:r>
          </a:p>
          <a:p>
            <a:pPr algn="just" eaLnBrk="1" hangingPunct="1"/>
            <a:endParaRPr lang="en-US" sz="1800" dirty="0">
              <a:latin typeface="Arial" charset="0"/>
              <a:cs typeface="Arial" charset="0"/>
            </a:endParaRPr>
          </a:p>
          <a:p>
            <a:pPr algn="just" eaLnBrk="1" hangingPunct="1"/>
            <a:r>
              <a:rPr lang="el-GR" dirty="0">
                <a:latin typeface="Arial" charset="0"/>
                <a:cs typeface="Arial" charset="0"/>
              </a:rPr>
              <a:t>Η εταιρεία είναι μέλος του </a:t>
            </a:r>
            <a:r>
              <a:rPr lang="el-GR" b="1" dirty="0">
                <a:latin typeface="Arial" charset="0"/>
                <a:cs typeface="Arial" charset="0"/>
              </a:rPr>
              <a:t>Σ.Ε.Σ.Μ.Α.</a:t>
            </a:r>
            <a:r>
              <a:rPr lang="el-GR" dirty="0">
                <a:latin typeface="Arial" charset="0"/>
                <a:cs typeface="Arial" charset="0"/>
              </a:rPr>
              <a:t> (Σύνδεσμος Εταιρειών Συμβούλων </a:t>
            </a:r>
            <a:r>
              <a:rPr lang="en-US" dirty="0">
                <a:latin typeface="Arial" charset="0"/>
                <a:cs typeface="Arial" charset="0"/>
              </a:rPr>
              <a:t>Management </a:t>
            </a:r>
            <a:r>
              <a:rPr lang="el-GR" dirty="0">
                <a:latin typeface="Arial" charset="0"/>
                <a:cs typeface="Arial" charset="0"/>
              </a:rPr>
              <a:t>Ελλάδος</a:t>
            </a:r>
            <a:r>
              <a:rPr lang="en-US" dirty="0">
                <a:latin typeface="Arial" charset="0"/>
                <a:cs typeface="Arial" charset="0"/>
              </a:rPr>
              <a:t>)</a:t>
            </a:r>
            <a:r>
              <a:rPr lang="el-GR" dirty="0">
                <a:latin typeface="Arial" charset="0"/>
                <a:cs typeface="Arial" charset="0"/>
              </a:rPr>
              <a:t>, ο οποίος είναι μέλος της </a:t>
            </a:r>
            <a:r>
              <a:rPr lang="el-GR" b="1" dirty="0">
                <a:latin typeface="Arial" charset="0"/>
                <a:cs typeface="Arial" charset="0"/>
              </a:rPr>
              <a:t>FEACO</a:t>
            </a:r>
            <a:r>
              <a:rPr lang="el-GR" dirty="0">
                <a:latin typeface="Arial" charset="0"/>
                <a:cs typeface="Arial" charset="0"/>
              </a:rPr>
              <a:t> (European </a:t>
            </a:r>
            <a:r>
              <a:rPr lang="el-GR" dirty="0" err="1">
                <a:latin typeface="Arial" charset="0"/>
                <a:cs typeface="Arial" charset="0"/>
              </a:rPr>
              <a:t>Federation</a:t>
            </a:r>
            <a:r>
              <a:rPr lang="el-GR" dirty="0">
                <a:latin typeface="Arial" charset="0"/>
                <a:cs typeface="Arial" charset="0"/>
              </a:rPr>
              <a:t> of </a:t>
            </a:r>
            <a:r>
              <a:rPr lang="el-GR" dirty="0" err="1">
                <a:latin typeface="Arial" charset="0"/>
                <a:cs typeface="Arial" charset="0"/>
              </a:rPr>
              <a:t>Management</a:t>
            </a:r>
            <a:r>
              <a:rPr lang="el-GR" dirty="0">
                <a:latin typeface="Arial" charset="0"/>
                <a:cs typeface="Arial" charset="0"/>
              </a:rPr>
              <a:t> Consulting </a:t>
            </a:r>
            <a:r>
              <a:rPr lang="el-GR" dirty="0" err="1">
                <a:latin typeface="Arial" charset="0"/>
                <a:cs typeface="Arial" charset="0"/>
              </a:rPr>
              <a:t>Associations</a:t>
            </a:r>
            <a:r>
              <a:rPr lang="el-GR" dirty="0">
                <a:latin typeface="Arial" charset="0"/>
                <a:cs typeface="Arial" charset="0"/>
              </a:rPr>
              <a:t>) και του </a:t>
            </a:r>
            <a:r>
              <a:rPr lang="el-GR" b="1" dirty="0">
                <a:latin typeface="Arial" charset="0"/>
                <a:cs typeface="Arial" charset="0"/>
              </a:rPr>
              <a:t>ICMCI </a:t>
            </a:r>
            <a:r>
              <a:rPr lang="el-GR" dirty="0">
                <a:latin typeface="Arial" charset="0"/>
                <a:cs typeface="Arial" charset="0"/>
              </a:rPr>
              <a:t>(International Council of </a:t>
            </a:r>
            <a:r>
              <a:rPr lang="el-GR" dirty="0" err="1">
                <a:latin typeface="Arial" charset="0"/>
                <a:cs typeface="Arial" charset="0"/>
              </a:rPr>
              <a:t>Management</a:t>
            </a:r>
            <a:r>
              <a:rPr lang="el-GR" dirty="0">
                <a:latin typeface="Arial" charset="0"/>
                <a:cs typeface="Arial" charset="0"/>
              </a:rPr>
              <a:t> Consulting </a:t>
            </a:r>
            <a:r>
              <a:rPr lang="el-GR" dirty="0" err="1">
                <a:latin typeface="Arial" charset="0"/>
                <a:cs typeface="Arial" charset="0"/>
              </a:rPr>
              <a:t>Institutes</a:t>
            </a:r>
            <a:r>
              <a:rPr lang="en-US" dirty="0">
                <a:latin typeface="Arial" charset="0"/>
                <a:cs typeface="Arial" charset="0"/>
              </a:rPr>
              <a:t>)</a:t>
            </a:r>
            <a:r>
              <a:rPr lang="el-GR" dirty="0">
                <a:latin typeface="Arial" charset="0"/>
                <a:cs typeface="Arial" charset="0"/>
              </a:rPr>
              <a:t>.</a:t>
            </a:r>
          </a:p>
          <a:p>
            <a:pPr algn="just" eaLnBrk="1" hangingPunct="1"/>
            <a:endParaRPr lang="el-GR" dirty="0">
              <a:latin typeface="Arial" charset="0"/>
              <a:cs typeface="Arial" charset="0"/>
            </a:endParaRPr>
          </a:p>
        </p:txBody>
      </p:sp>
      <p:sp>
        <p:nvSpPr>
          <p:cNvPr id="7" name="Rectangle 2"/>
          <p:cNvSpPr txBox="1">
            <a:spLocks noChangeArrowheads="1"/>
          </p:cNvSpPr>
          <p:nvPr/>
        </p:nvSpPr>
        <p:spPr bwMode="auto">
          <a:xfrm>
            <a:off x="1143000" y="404813"/>
            <a:ext cx="7772400" cy="1143000"/>
          </a:xfrm>
          <a:prstGeom prst="rect">
            <a:avLst/>
          </a:prstGeom>
          <a:noFill/>
          <a:ln w="9525">
            <a:noFill/>
            <a:miter lim="800000"/>
            <a:headEnd/>
            <a:tailEnd/>
          </a:ln>
        </p:spPr>
        <p:txBody>
          <a:bodyPr lIns="92075" tIns="46038" rIns="92075" bIns="46038" anchor="ctr"/>
          <a:lstStyle/>
          <a:p>
            <a:pPr eaLnBrk="1" hangingPunct="1">
              <a:defRPr/>
            </a:pPr>
            <a:endParaRPr lang="en-GB" sz="2000" kern="0" dirty="0">
              <a:solidFill>
                <a:srgbClr val="1F497D"/>
              </a:solidFill>
            </a:endParaRPr>
          </a:p>
        </p:txBody>
      </p:sp>
      <p:pic>
        <p:nvPicPr>
          <p:cNvPr id="24581" name="Picture 7"/>
          <p:cNvPicPr>
            <a:picLocks noChangeAspect="1" noChangeArrowheads="1"/>
          </p:cNvPicPr>
          <p:nvPr/>
        </p:nvPicPr>
        <p:blipFill>
          <a:blip r:embed="rId3" cstate="email"/>
          <a:srcRect/>
          <a:stretch>
            <a:fillRect/>
          </a:stretch>
        </p:blipFill>
        <p:spPr bwMode="auto">
          <a:xfrm>
            <a:off x="683568" y="5578312"/>
            <a:ext cx="1781175" cy="847725"/>
          </a:xfrm>
          <a:prstGeom prst="rect">
            <a:avLst/>
          </a:prstGeom>
          <a:noFill/>
          <a:ln w="9525">
            <a:noFill/>
            <a:miter lim="800000"/>
            <a:headEnd/>
            <a:tailEnd/>
          </a:ln>
        </p:spPr>
      </p:pic>
      <p:pic>
        <p:nvPicPr>
          <p:cNvPr id="13" name="Picture 2" descr="EQA Hellas Î¦Î¿ÏÎ­Î±Ï Î Î¹ÏÏÎ¿ÏÎ¿Î¯Î·ÏÎ·Ï">
            <a:extLst>
              <a:ext uri="{FF2B5EF4-FFF2-40B4-BE49-F238E27FC236}">
                <a16:creationId xmlns:a16="http://schemas.microsoft.com/office/drawing/2014/main" id="{3E36F1D7-AD48-403A-B3E1-B939EBC8BCEB}"/>
              </a:ext>
            </a:extLst>
          </p:cNvPr>
          <p:cNvPicPr>
            <a:picLocks noChangeAspect="1" noChangeArrowheads="1"/>
          </p:cNvPicPr>
          <p:nvPr/>
        </p:nvPicPr>
        <p:blipFill>
          <a:blip r:embed="rId4" cstate="print"/>
          <a:srcRect/>
          <a:stretch>
            <a:fillRect/>
          </a:stretch>
        </p:blipFill>
        <p:spPr bwMode="auto">
          <a:xfrm>
            <a:off x="7132847" y="5309230"/>
            <a:ext cx="1332583" cy="1385888"/>
          </a:xfrm>
          <a:prstGeom prst="rect">
            <a:avLst/>
          </a:prstGeom>
          <a:noFill/>
        </p:spPr>
      </p:pic>
      <p:pic>
        <p:nvPicPr>
          <p:cNvPr id="8" name="Picture 7">
            <a:extLst>
              <a:ext uri="{FF2B5EF4-FFF2-40B4-BE49-F238E27FC236}">
                <a16:creationId xmlns:a16="http://schemas.microsoft.com/office/drawing/2014/main" id="{A0D60AAD-1BC5-44CC-B1FC-C154FD9895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5229200"/>
            <a:ext cx="1531162" cy="1531162"/>
          </a:xfrm>
          <a:prstGeom prst="rect">
            <a:avLst/>
          </a:prstGeom>
        </p:spPr>
      </p:pic>
      <p:pic>
        <p:nvPicPr>
          <p:cNvPr id="3" name="Εικόνα 2">
            <a:extLst>
              <a:ext uri="{FF2B5EF4-FFF2-40B4-BE49-F238E27FC236}">
                <a16:creationId xmlns:a16="http://schemas.microsoft.com/office/drawing/2014/main" id="{343729E5-B6B2-49E6-B677-DE22C34D6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2" y="5143646"/>
            <a:ext cx="1296144" cy="1597722"/>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ECB739-BC03-0B1D-2E51-96780D61A5A3}"/>
              </a:ext>
            </a:extLst>
          </p:cNvPr>
          <p:cNvSpPr>
            <a:spLocks noGrp="1"/>
          </p:cNvSpPr>
          <p:nvPr>
            <p:ph type="title"/>
          </p:nvPr>
        </p:nvSpPr>
        <p:spPr>
          <a:xfrm>
            <a:off x="683568" y="0"/>
            <a:ext cx="7200800" cy="434504"/>
          </a:xfrm>
          <a:solidFill>
            <a:schemeClr val="accent2"/>
          </a:solidFill>
        </p:spPr>
        <p:txBody>
          <a:bodyPr/>
          <a:lstStyle/>
          <a:p>
            <a:r>
              <a:rPr lang="el-GR" dirty="0"/>
              <a:t>ΠΟΙΟΤΗΤΑ ΚΑΙ ΗΓΕΣΙΑ </a:t>
            </a:r>
          </a:p>
        </p:txBody>
      </p:sp>
      <p:sp>
        <p:nvSpPr>
          <p:cNvPr id="3" name="Θέση περιεχομένου 2">
            <a:extLst>
              <a:ext uri="{FF2B5EF4-FFF2-40B4-BE49-F238E27FC236}">
                <a16:creationId xmlns:a16="http://schemas.microsoft.com/office/drawing/2014/main" id="{2CE7F647-FE66-8910-ACE8-4D45C01588F9}"/>
              </a:ext>
            </a:extLst>
          </p:cNvPr>
          <p:cNvSpPr>
            <a:spLocks noGrp="1"/>
          </p:cNvSpPr>
          <p:nvPr>
            <p:ph idx="1"/>
          </p:nvPr>
        </p:nvSpPr>
        <p:spPr>
          <a:xfrm>
            <a:off x="323528" y="418622"/>
            <a:ext cx="8568952" cy="6439377"/>
          </a:xfrm>
        </p:spPr>
        <p:txBody>
          <a:bodyPr/>
          <a:lstStyle/>
          <a:p>
            <a:pPr>
              <a:buFont typeface="+mj-lt"/>
              <a:buAutoNum type="arabicPeriod"/>
            </a:pPr>
            <a:r>
              <a:rPr lang="el-GR" sz="1800" b="1" i="0" u="none" strike="noStrike" dirty="0">
                <a:solidFill>
                  <a:srgbClr val="000000"/>
                </a:solidFill>
                <a:effectLst/>
              </a:rPr>
              <a:t>Καθορισμός του οράματος, των στόχων και της στρατηγικής κατεύθυνσης του οργανισμού.</a:t>
            </a:r>
            <a:r>
              <a:rPr lang="el-GR" sz="1800" b="0" i="0" u="none" strike="noStrike" dirty="0">
                <a:solidFill>
                  <a:srgbClr val="000000"/>
                </a:solidFill>
                <a:effectLst/>
              </a:rPr>
              <a:t> Δημιουργούν έναν σαφή σκοπό και κατεύθυνση για τον οργανισμό</a:t>
            </a:r>
          </a:p>
          <a:p>
            <a:pPr>
              <a:buFont typeface="+mj-lt"/>
              <a:buAutoNum type="arabicPeriod"/>
            </a:pPr>
            <a:r>
              <a:rPr lang="el-GR" sz="1800" b="1" i="0" u="none" strike="noStrike" dirty="0">
                <a:solidFill>
                  <a:srgbClr val="000000"/>
                </a:solidFill>
                <a:effectLst/>
              </a:rPr>
              <a:t>Δημιουργία κουλτούρας ποιότητας</a:t>
            </a:r>
            <a:r>
              <a:rPr lang="el-GR" sz="1800" b="0" i="0" u="none" strike="noStrike" dirty="0">
                <a:solidFill>
                  <a:srgbClr val="000000"/>
                </a:solidFill>
                <a:effectLst/>
              </a:rPr>
              <a:t>: Οι ηγέτες έχουν τη δύναμη να διαμορφώσουν την οργανωτική κουλτούρα. </a:t>
            </a:r>
          </a:p>
          <a:p>
            <a:pPr algn="l" rtl="0">
              <a:buFont typeface="+mj-lt"/>
              <a:buAutoNum type="arabicPeriod"/>
            </a:pPr>
            <a:r>
              <a:rPr lang="el-GR" sz="1800" b="1" i="0" u="none" strike="noStrike" dirty="0">
                <a:solidFill>
                  <a:srgbClr val="000000"/>
                </a:solidFill>
                <a:effectLst/>
              </a:rPr>
              <a:t>Καθορισμός στόχων ποιότητας</a:t>
            </a:r>
            <a:r>
              <a:rPr lang="el-GR" sz="1800" b="0" i="0" u="none" strike="noStrike" dirty="0">
                <a:solidFill>
                  <a:srgbClr val="000000"/>
                </a:solidFill>
                <a:effectLst/>
              </a:rPr>
              <a:t>: Οι ηγέτες είναι υπεύθυνοι για τον καθορισμό στόχων ποιότητας και τη διασφάλιση ότι ευθυγραμμίζονται με τους γενικούς οργανωτικούς στόχους. </a:t>
            </a:r>
          </a:p>
          <a:p>
            <a:pPr algn="l" rtl="0">
              <a:buFont typeface="+mj-lt"/>
              <a:buAutoNum type="arabicPeriod"/>
            </a:pPr>
            <a:r>
              <a:rPr lang="el-GR" sz="1800" b="1" dirty="0">
                <a:solidFill>
                  <a:srgbClr val="000000"/>
                </a:solidFill>
              </a:rPr>
              <a:t>Διάθεση Πόρων : </a:t>
            </a:r>
            <a:r>
              <a:rPr lang="el-GR" sz="1800" b="0" i="0" u="none" strike="noStrike" dirty="0">
                <a:solidFill>
                  <a:srgbClr val="000000"/>
                </a:solidFill>
                <a:effectLst/>
              </a:rPr>
              <a:t>Οι ηγέτες έχουν την εξουσία να διαθέτουν πόρους, όπως χρηματοδότηση, προσωπικό και τεχνολογία</a:t>
            </a:r>
          </a:p>
          <a:p>
            <a:pPr algn="l" rtl="0">
              <a:buFont typeface="+mj-lt"/>
              <a:buAutoNum type="arabicPeriod"/>
            </a:pPr>
            <a:r>
              <a:rPr lang="el-GR" sz="1800" b="1" i="0" u="none" strike="noStrike" dirty="0">
                <a:solidFill>
                  <a:srgbClr val="000000"/>
                </a:solidFill>
                <a:effectLst/>
              </a:rPr>
              <a:t>Εμπνέοντας και παρακινώντας τους υπαλλήλους</a:t>
            </a:r>
            <a:r>
              <a:rPr lang="el-GR" sz="1800" b="0" i="0" u="none" strike="noStrike" dirty="0">
                <a:solidFill>
                  <a:srgbClr val="000000"/>
                </a:solidFill>
                <a:effectLst/>
              </a:rPr>
              <a:t>: Οι αποτελεσματικοί ηγέτες εμπνέουν και παρακινούν τους υπαλλήλους και δημιουργούν θετικό εργασιακό περιβάλλον που προάγει την αφοσίωση των εργαζομένων.</a:t>
            </a:r>
          </a:p>
          <a:p>
            <a:pPr algn="l" rtl="0">
              <a:buFont typeface="+mj-lt"/>
              <a:buAutoNum type="arabicPeriod"/>
            </a:pPr>
            <a:r>
              <a:rPr lang="el-GR" sz="1800" b="1" i="0" u="none" strike="noStrike" dirty="0">
                <a:solidFill>
                  <a:srgbClr val="000000"/>
                </a:solidFill>
                <a:effectLst/>
              </a:rPr>
              <a:t>Υποστήριξη πρωτοβουλιών ποιότητας</a:t>
            </a:r>
            <a:r>
              <a:rPr lang="el-GR" sz="1800" b="0" i="0" u="none" strike="noStrike" dirty="0">
                <a:solidFill>
                  <a:srgbClr val="000000"/>
                </a:solidFill>
                <a:effectLst/>
              </a:rPr>
              <a:t>: Οι ηγέτες ενεργούν ως υποστηρικτές της ποιότητας εντός του οργανισμού και διασφαλίζουν ότι η ποιότητα αποτελεί κορυφαία προτεραιότητα για όλους </a:t>
            </a:r>
          </a:p>
          <a:p>
            <a:pPr algn="l" rtl="0">
              <a:buFont typeface="+mj-lt"/>
              <a:buAutoNum type="arabicPeriod"/>
            </a:pPr>
            <a:r>
              <a:rPr lang="el-GR" sz="1800" b="1" i="0" u="none" strike="noStrike" dirty="0">
                <a:solidFill>
                  <a:srgbClr val="000000"/>
                </a:solidFill>
                <a:effectLst/>
              </a:rPr>
              <a:t>Λήψη αποφάσεων και επίλυση προβλημάτων</a:t>
            </a:r>
            <a:r>
              <a:rPr lang="el-GR" sz="1800" b="0" i="0" u="none" strike="noStrike" dirty="0">
                <a:solidFill>
                  <a:srgbClr val="000000"/>
                </a:solidFill>
                <a:effectLst/>
              </a:rPr>
              <a:t>: Οι ηγέτες λαμβάνουν κρίσιμες αποφάσεις που επηρεάζουν την ποιοτική απόδοση του οργανισμού και προωθούν την συνεχή βελτίωση </a:t>
            </a:r>
          </a:p>
          <a:p>
            <a:pPr algn="l" rtl="0">
              <a:buFont typeface="+mj-lt"/>
              <a:buAutoNum type="arabicPeriod"/>
            </a:pPr>
            <a:r>
              <a:rPr lang="el-GR" sz="1800" b="1" i="0" u="none" strike="noStrike" dirty="0">
                <a:solidFill>
                  <a:srgbClr val="000000"/>
                </a:solidFill>
                <a:effectLst/>
              </a:rPr>
              <a:t>Δίνοντας το παράδειγμα</a:t>
            </a:r>
            <a:r>
              <a:rPr lang="el-GR" sz="1800" b="0" i="0" u="none" strike="noStrike" dirty="0">
                <a:solidFill>
                  <a:srgbClr val="000000"/>
                </a:solidFill>
                <a:effectLst/>
              </a:rPr>
              <a:t>: Οι ηγέτες δίνουν το παράδειγμα μέσα από τις δικές τους συμπεριφορές και ενέργειες. </a:t>
            </a:r>
          </a:p>
          <a:p>
            <a:endParaRPr lang="el-GR" dirty="0"/>
          </a:p>
        </p:txBody>
      </p:sp>
    </p:spTree>
    <p:extLst>
      <p:ext uri="{BB962C8B-B14F-4D97-AF65-F5344CB8AC3E}">
        <p14:creationId xmlns:p14="http://schemas.microsoft.com/office/powerpoint/2010/main" val="3634784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635E41-98A1-830D-C605-72C25934D79E}"/>
              </a:ext>
            </a:extLst>
          </p:cNvPr>
          <p:cNvSpPr>
            <a:spLocks noGrp="1"/>
          </p:cNvSpPr>
          <p:nvPr>
            <p:ph type="title"/>
          </p:nvPr>
        </p:nvSpPr>
        <p:spPr>
          <a:xfrm>
            <a:off x="246976" y="188640"/>
            <a:ext cx="6172200" cy="576064"/>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POLITICAL ENVIRONMENT </a:t>
            </a:r>
            <a:endParaRPr lang="el-GR" sz="2200" dirty="0"/>
          </a:p>
        </p:txBody>
      </p:sp>
      <p:sp>
        <p:nvSpPr>
          <p:cNvPr id="3" name="Θέση περιεχομένου 2">
            <a:extLst>
              <a:ext uri="{FF2B5EF4-FFF2-40B4-BE49-F238E27FC236}">
                <a16:creationId xmlns:a16="http://schemas.microsoft.com/office/drawing/2014/main" id="{028EDB70-5667-FCC9-1B53-0628C1ADE627}"/>
              </a:ext>
            </a:extLst>
          </p:cNvPr>
          <p:cNvSpPr>
            <a:spLocks noGrp="1"/>
          </p:cNvSpPr>
          <p:nvPr>
            <p:ph idx="1"/>
          </p:nvPr>
        </p:nvSpPr>
        <p:spPr>
          <a:xfrm>
            <a:off x="251520" y="1399785"/>
            <a:ext cx="8478942" cy="4515966"/>
          </a:xfrm>
        </p:spPr>
        <p:txBody>
          <a:bodyPr/>
          <a:lstStyle/>
          <a:p>
            <a:pPr>
              <a:buFont typeface="+mj-lt"/>
              <a:buAutoNum type="arabicPeriod"/>
            </a:pPr>
            <a:r>
              <a:rPr lang="el-GR" sz="1650" b="1" dirty="0">
                <a:solidFill>
                  <a:srgbClr val="000000"/>
                </a:solidFill>
              </a:rPr>
              <a:t>Κυβερνητικές Πολιτικές και κανονισμοί: </a:t>
            </a:r>
            <a:r>
              <a:rPr lang="el-GR" sz="1650" dirty="0">
                <a:solidFill>
                  <a:srgbClr val="000000"/>
                </a:solidFill>
              </a:rPr>
              <a:t>Αφορούν πχ την Εκπαίδευση Χρηματοδότηση Έρευνας,</a:t>
            </a:r>
            <a:r>
              <a:rPr lang="en-US" sz="1650" dirty="0">
                <a:solidFill>
                  <a:srgbClr val="000000"/>
                </a:solidFill>
              </a:rPr>
              <a:t> </a:t>
            </a:r>
            <a:r>
              <a:rPr lang="el-GR" sz="1650" dirty="0">
                <a:solidFill>
                  <a:srgbClr val="000000"/>
                </a:solidFill>
              </a:rPr>
              <a:t>Μετανάστευση </a:t>
            </a:r>
          </a:p>
          <a:p>
            <a:pPr>
              <a:buFont typeface="+mj-lt"/>
              <a:buAutoNum type="arabicPeriod"/>
            </a:pPr>
            <a:r>
              <a:rPr lang="el-GR" sz="1650" b="1" dirty="0">
                <a:solidFill>
                  <a:srgbClr val="000000"/>
                </a:solidFill>
              </a:rPr>
              <a:t>Διεθνείς Σχέσεις:</a:t>
            </a:r>
            <a:r>
              <a:rPr lang="en" sz="1650" dirty="0">
                <a:solidFill>
                  <a:srgbClr val="000000"/>
                </a:solidFill>
              </a:rPr>
              <a:t> </a:t>
            </a:r>
            <a:r>
              <a:rPr lang="el-GR" sz="1650" dirty="0">
                <a:solidFill>
                  <a:srgbClr val="000000"/>
                </a:solidFill>
              </a:rPr>
              <a:t>Οι Πολιτικές Σχέσεις μεταξύ των κρατών μπορεί να έχουν επιπτώσεις στις σχέσεις μεταξύ Πανεπιστημίων όπως  συνεργασία σε κοινή Έρευνα, επίδραση γεωπολιτικών Εξελίξεων </a:t>
            </a:r>
          </a:p>
          <a:p>
            <a:pPr>
              <a:buFont typeface="+mj-lt"/>
              <a:buAutoNum type="arabicPeriod"/>
            </a:pPr>
            <a:r>
              <a:rPr lang="el-GR" sz="1650" b="1" dirty="0">
                <a:solidFill>
                  <a:srgbClr val="000000"/>
                </a:solidFill>
              </a:rPr>
              <a:t>Η κοινή αντίληψη για την Ανώτατη Εκπαίδευση</a:t>
            </a:r>
            <a:r>
              <a:rPr lang="el-GR" sz="1650" dirty="0">
                <a:solidFill>
                  <a:srgbClr val="000000"/>
                </a:solidFill>
              </a:rPr>
              <a:t>: Συμβάλλει στην υποστήριξη και την Χορηγία, ιδιαίτερα όταν το Πανεπιστήμιο με την καλή του εικόνα,</a:t>
            </a:r>
            <a:r>
              <a:rPr lang="en-US" sz="1650" dirty="0">
                <a:solidFill>
                  <a:srgbClr val="000000"/>
                </a:solidFill>
              </a:rPr>
              <a:t> </a:t>
            </a:r>
            <a:r>
              <a:rPr lang="el-GR" sz="1650" dirty="0">
                <a:solidFill>
                  <a:srgbClr val="000000"/>
                </a:solidFill>
              </a:rPr>
              <a:t>την έρευνα και λοιπές Δραστηριότητες  του προσφέρει αξία στην τοπική ή την ευρύτερη Κοινωνία </a:t>
            </a:r>
          </a:p>
          <a:p>
            <a:pPr>
              <a:buFont typeface="+mj-lt"/>
              <a:buAutoNum type="arabicPeriod"/>
            </a:pPr>
            <a:r>
              <a:rPr lang="el-GR" sz="1650" b="1" dirty="0">
                <a:solidFill>
                  <a:srgbClr val="000000"/>
                </a:solidFill>
              </a:rPr>
              <a:t>Ποικιλομορφία και ένταξη</a:t>
            </a:r>
            <a:r>
              <a:rPr lang="el-GR" sz="1650" dirty="0">
                <a:solidFill>
                  <a:srgbClr val="000000"/>
                </a:solidFill>
              </a:rPr>
              <a:t>: Οι πολιτικοί παράγοντες μπορούν να επηρεάσουν τις προσπάθειες των πανεπιστημίων να προωθήσουν την ποικιλομορφία δημιουργώντας  ένα περιβάλλον χωρίς αποκλεισμούς, που καλωσορίζει φοιτητές και καθηγητές από διαφορετικά πολιτιστικά  υπόβαθρα. </a:t>
            </a:r>
          </a:p>
          <a:p>
            <a:pPr>
              <a:buFont typeface="+mj-lt"/>
              <a:buAutoNum type="arabicPeriod"/>
            </a:pPr>
            <a:r>
              <a:rPr lang="el-GR" sz="1650" b="1" dirty="0">
                <a:solidFill>
                  <a:srgbClr val="000000"/>
                </a:solidFill>
              </a:rPr>
              <a:t>Κοινωνική ευθύνη</a:t>
            </a:r>
            <a:r>
              <a:rPr lang="el-GR" sz="1650" dirty="0">
                <a:solidFill>
                  <a:srgbClr val="000000"/>
                </a:solidFill>
              </a:rPr>
              <a:t>: Αξιοποιείται  το πολιτικό πλαίσιο και να εργαστούν για την αντιμετώπιση κοινωνικών ζητημάτων μέσω της έρευνας και της συμμετοχής στην Κοινότητα </a:t>
            </a:r>
          </a:p>
          <a:p>
            <a:endParaRPr lang="el-GR" sz="1650" dirty="0"/>
          </a:p>
        </p:txBody>
      </p:sp>
    </p:spTree>
    <p:extLst>
      <p:ext uri="{BB962C8B-B14F-4D97-AF65-F5344CB8AC3E}">
        <p14:creationId xmlns:p14="http://schemas.microsoft.com/office/powerpoint/2010/main" val="101417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B9AD1-9D3B-F0A3-7322-DB01D259A5F7}"/>
              </a:ext>
            </a:extLst>
          </p:cNvPr>
          <p:cNvSpPr>
            <a:spLocks noGrp="1"/>
          </p:cNvSpPr>
          <p:nvPr>
            <p:ph type="title"/>
          </p:nvPr>
        </p:nvSpPr>
        <p:spPr>
          <a:xfrm>
            <a:off x="323528" y="188640"/>
            <a:ext cx="5516370" cy="504056"/>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ECONOMICAL ENVIRONMENT </a:t>
            </a:r>
            <a:endParaRPr lang="el-GR" sz="2200" dirty="0"/>
          </a:p>
        </p:txBody>
      </p:sp>
      <p:sp>
        <p:nvSpPr>
          <p:cNvPr id="3" name="Θέση περιεχομένου 2">
            <a:extLst>
              <a:ext uri="{FF2B5EF4-FFF2-40B4-BE49-F238E27FC236}">
                <a16:creationId xmlns:a16="http://schemas.microsoft.com/office/drawing/2014/main" id="{221C6333-DC46-C041-204C-5F95FF29C0B4}"/>
              </a:ext>
            </a:extLst>
          </p:cNvPr>
          <p:cNvSpPr>
            <a:spLocks noGrp="1"/>
          </p:cNvSpPr>
          <p:nvPr>
            <p:ph idx="1"/>
          </p:nvPr>
        </p:nvSpPr>
        <p:spPr>
          <a:xfrm>
            <a:off x="171450" y="1359741"/>
            <a:ext cx="8600088" cy="4283505"/>
          </a:xfrm>
        </p:spPr>
        <p:txBody>
          <a:bodyPr/>
          <a:lstStyle/>
          <a:p>
            <a:pPr>
              <a:buFont typeface="+mj-lt"/>
              <a:buAutoNum type="arabicPeriod"/>
            </a:pPr>
            <a:r>
              <a:rPr lang="el-GR" sz="1500" b="1" dirty="0"/>
              <a:t>Ανάλυση Δημογραφικών Δεδομένων: </a:t>
            </a:r>
            <a:r>
              <a:rPr lang="el-GR" sz="1500" dirty="0"/>
              <a:t>Ανάλυση δημογραφικών τάσεων στον πληθυσμό  και ανάλυση των συμπεριφορών των φοιτητών  σε ότι αφορά την εγγραφή τους </a:t>
            </a:r>
            <a:endParaRPr lang="en" sz="1500" dirty="0"/>
          </a:p>
          <a:p>
            <a:pPr>
              <a:buFont typeface="+mj-lt"/>
              <a:buAutoNum type="arabicPeriod"/>
            </a:pPr>
            <a:r>
              <a:rPr lang="el-GR" sz="1500" b="1" dirty="0"/>
              <a:t>Προσδιορίστε ευκαιρίες χρηματοδότησης</a:t>
            </a:r>
            <a:r>
              <a:rPr lang="el-GR" sz="1500" dirty="0"/>
              <a:t>: Με βάση την οικονομική ανάλυση, προσδιορίστε ευκαιρίες χρηματοδότησης, όπως κρατικές επιχορηγήσεις ή συμπράξεις ιδιωτικού τομέα, για την υποστήριξη της έρευνας, των ακαδημαϊκών προγραμμάτων και των επενδύσεων </a:t>
            </a:r>
            <a:r>
              <a:rPr lang="el-GR" sz="1500" dirty="0" err="1"/>
              <a:t>σεε</a:t>
            </a:r>
            <a:r>
              <a:rPr lang="el-GR" sz="1500" dirty="0"/>
              <a:t> νέες Τεχνολογίες στις υποδομές </a:t>
            </a:r>
          </a:p>
          <a:p>
            <a:pPr>
              <a:buFont typeface="+mj-lt"/>
              <a:buAutoNum type="arabicPeriod"/>
            </a:pPr>
            <a:r>
              <a:rPr lang="el-GR" sz="1500" b="1" dirty="0"/>
              <a:t>Ανάπτυξη οικονομικών στόχων</a:t>
            </a:r>
            <a:r>
              <a:rPr lang="el-GR" sz="1500" dirty="0"/>
              <a:t>: Ανάπτυξη οικονομικών στόχων, όπως η αύξηση των κληροδοτημάτων ή η μείωση των εξόδων, με βάση την οικονομική ανάλυση και τις ευκαιρίες </a:t>
            </a:r>
          </a:p>
          <a:p>
            <a:pPr>
              <a:buFont typeface="+mj-lt"/>
              <a:buAutoNum type="arabicPeriod"/>
            </a:pPr>
            <a:r>
              <a:rPr lang="el-GR" sz="1500" b="1" dirty="0"/>
              <a:t>Αναπτύξτε Στρατηγικές για την </a:t>
            </a:r>
            <a:r>
              <a:rPr lang="el-GR" sz="1500" b="1" dirty="0" err="1"/>
              <a:t>Ανάτπτυξη</a:t>
            </a:r>
            <a:r>
              <a:rPr lang="el-GR" sz="1500" b="1" dirty="0"/>
              <a:t> της Έρευνας και της Εκπαίδευσης: </a:t>
            </a:r>
            <a:r>
              <a:rPr lang="el-GR" sz="1500" dirty="0"/>
              <a:t>Για την προσέλκυση και Διατήρηση Φοιτητών, Βελτίωση των Ακαδημαϊκών Προγραμμάτων καθώς και των Ερευνητικών προγραμμάτων, λαμβάνοντας </a:t>
            </a:r>
            <a:r>
              <a:rPr lang="el-GR" sz="1500" dirty="0" err="1"/>
              <a:t>υπ</a:t>
            </a:r>
            <a:r>
              <a:rPr lang="el-GR" sz="1500" dirty="0"/>
              <a:t> όψη ευκαιρίες από την δυνατότητα χρηματοδότησης του Εξωτερικού περιβάλλοντος . Επένδυση σε τεχνολογία και υποδομές που θα διευκολύνουν της έρευνα, ώστε να προσελκύσουν επί πλέον Φοιτητές και να αριστοποιήσουν τις Εσωτερικές λειτουργίες </a:t>
            </a:r>
          </a:p>
          <a:p>
            <a:pPr>
              <a:buFont typeface="+mj-lt"/>
              <a:buAutoNum type="arabicPeriod"/>
            </a:pPr>
            <a:r>
              <a:rPr lang="el-GR" sz="1500" b="1" dirty="0"/>
              <a:t>Συνεχής Παρακολούθηση</a:t>
            </a:r>
            <a:r>
              <a:rPr lang="en" sz="1500" dirty="0"/>
              <a:t>: </a:t>
            </a:r>
            <a:r>
              <a:rPr lang="el-GR" sz="1500" dirty="0"/>
              <a:t>Και ανάλογη προσαρμογή των στόχων του Πανεπιστημίου </a:t>
            </a:r>
            <a:r>
              <a:rPr lang="en" sz="1500" dirty="0" err="1"/>
              <a:t>ώ</a:t>
            </a:r>
            <a:r>
              <a:rPr lang="el-GR" sz="1500" dirty="0" err="1"/>
              <a:t>στε</a:t>
            </a:r>
            <a:r>
              <a:rPr lang="el-GR" sz="1500" dirty="0"/>
              <a:t> να συμβάλει συμβάλει στη διασφάλιση της βιωσιμότητας και της ανάπτυξης του πανεπιστημίου</a:t>
            </a:r>
          </a:p>
          <a:p>
            <a:pPr>
              <a:buFont typeface="+mj-lt"/>
              <a:buAutoNum type="arabicPeriod"/>
            </a:pPr>
            <a:endParaRPr lang="en" sz="1500" dirty="0"/>
          </a:p>
        </p:txBody>
      </p:sp>
    </p:spTree>
    <p:extLst>
      <p:ext uri="{BB962C8B-B14F-4D97-AF65-F5344CB8AC3E}">
        <p14:creationId xmlns:p14="http://schemas.microsoft.com/office/powerpoint/2010/main" val="331250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858C55-D289-4846-B3B5-04113E37A773}"/>
              </a:ext>
            </a:extLst>
          </p:cNvPr>
          <p:cNvSpPr>
            <a:spLocks noGrp="1"/>
          </p:cNvSpPr>
          <p:nvPr>
            <p:ph type="title"/>
          </p:nvPr>
        </p:nvSpPr>
        <p:spPr>
          <a:xfrm>
            <a:off x="323528" y="188640"/>
            <a:ext cx="6912768" cy="43389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SOCIAL ENIROMENT</a:t>
            </a:r>
            <a:endParaRPr lang="el-GR" sz="2200" dirty="0"/>
          </a:p>
        </p:txBody>
      </p:sp>
      <p:sp>
        <p:nvSpPr>
          <p:cNvPr id="3" name="Θέση περιεχομένου 2">
            <a:extLst>
              <a:ext uri="{FF2B5EF4-FFF2-40B4-BE49-F238E27FC236}">
                <a16:creationId xmlns:a16="http://schemas.microsoft.com/office/drawing/2014/main" id="{E43FADF3-92F2-E729-DEF6-0F9592B68F53}"/>
              </a:ext>
            </a:extLst>
          </p:cNvPr>
          <p:cNvSpPr>
            <a:spLocks noGrp="1"/>
          </p:cNvSpPr>
          <p:nvPr>
            <p:ph idx="1"/>
          </p:nvPr>
        </p:nvSpPr>
        <p:spPr>
          <a:xfrm>
            <a:off x="224517" y="1484784"/>
            <a:ext cx="8694966" cy="4125720"/>
          </a:xfrm>
        </p:spPr>
        <p:txBody>
          <a:bodyPr/>
          <a:lstStyle/>
          <a:p>
            <a:pPr>
              <a:buFont typeface="+mj-lt"/>
              <a:buAutoNum type="arabicPeriod"/>
            </a:pPr>
            <a:r>
              <a:rPr lang="el-GR" sz="1725" b="1" dirty="0">
                <a:solidFill>
                  <a:srgbClr val="000000"/>
                </a:solidFill>
              </a:rPr>
              <a:t>Δημογραφικές αλλαγές</a:t>
            </a:r>
            <a:r>
              <a:rPr lang="el-GR" sz="1725" dirty="0">
                <a:solidFill>
                  <a:srgbClr val="000000"/>
                </a:solidFill>
              </a:rPr>
              <a:t>: Οι αλλαγές στα δημογραφικά στοιχεία του πληθυσμού, όπως η γήρανση του πληθυσμού ή η μετατόπιση των μεταναστευτικών προτύπων, μπορούν να επηρεάσουν τα πανεπιστήμια όσον αφορά την εγγραφή φοιτητών, την πρόσληψη καθηγητών και τη συμμετοχή της κοινότητας</a:t>
            </a:r>
          </a:p>
          <a:p>
            <a:pPr>
              <a:buFont typeface="+mj-lt"/>
              <a:buAutoNum type="arabicPeriod"/>
            </a:pPr>
            <a:r>
              <a:rPr lang="el-GR" sz="1725" dirty="0">
                <a:solidFill>
                  <a:srgbClr val="000000"/>
                </a:solidFill>
              </a:rPr>
              <a:t> </a:t>
            </a:r>
            <a:r>
              <a:rPr lang="el-GR" sz="1725" b="1" dirty="0">
                <a:solidFill>
                  <a:srgbClr val="000000"/>
                </a:solidFill>
              </a:rPr>
              <a:t>Κοινωνικές αξίες και στάσεις</a:t>
            </a:r>
            <a:r>
              <a:rPr lang="el-GR" sz="1725" dirty="0">
                <a:solidFill>
                  <a:srgbClr val="000000"/>
                </a:solidFill>
              </a:rPr>
              <a:t>: Οι κοινωνικές αξίες και στάσεις μπορούν να επηρεάσουν τα πανεπιστήμια όσον αφορά τα ακαδημαϊκά προγράμματα, τις ερευνητικές προτεραιότητες και τη συμμετοχή της κοινότητας. </a:t>
            </a:r>
            <a:endParaRPr lang="en-US" sz="1725" dirty="0">
              <a:solidFill>
                <a:srgbClr val="000000"/>
              </a:solidFill>
            </a:endParaRPr>
          </a:p>
          <a:p>
            <a:pPr>
              <a:buFont typeface="+mj-lt"/>
              <a:buAutoNum type="arabicPeriod"/>
            </a:pPr>
            <a:r>
              <a:rPr lang="el-GR" sz="1725" b="1" dirty="0">
                <a:solidFill>
                  <a:srgbClr val="000000"/>
                </a:solidFill>
              </a:rPr>
              <a:t>Προσδοκίες φοιτητών</a:t>
            </a:r>
            <a:r>
              <a:rPr lang="el-GR" sz="1725" dirty="0">
                <a:solidFill>
                  <a:srgbClr val="000000"/>
                </a:solidFill>
              </a:rPr>
              <a:t>: Οι προσδοκίες των φοιτητών για την πανεπιστημιακή εμπειρία εξελίσσονται, ιδίως όσον αφορά τις ψηφιακές τεχνολογίες και την κοινωνική ευθύνη. </a:t>
            </a:r>
          </a:p>
          <a:p>
            <a:pPr>
              <a:buFont typeface="+mj-lt"/>
              <a:buAutoNum type="arabicPeriod"/>
            </a:pPr>
            <a:r>
              <a:rPr lang="el-GR" sz="1725" b="1" dirty="0">
                <a:solidFill>
                  <a:srgbClr val="000000"/>
                </a:solidFill>
              </a:rPr>
              <a:t>Ποικιλομορφία και ένταξη</a:t>
            </a:r>
            <a:r>
              <a:rPr lang="el-GR" sz="1725" dirty="0">
                <a:solidFill>
                  <a:srgbClr val="000000"/>
                </a:solidFill>
              </a:rPr>
              <a:t>: Η σημασία της διαφορετικότητας και της ένταξης αυξάνεται, τόσο στην πανεπιστημιούπολη όσο και στην κοινωνία ευρύτερα.. </a:t>
            </a:r>
            <a:endParaRPr lang="en-US" sz="1725" dirty="0">
              <a:solidFill>
                <a:srgbClr val="000000"/>
              </a:solidFill>
            </a:endParaRPr>
          </a:p>
          <a:p>
            <a:pPr>
              <a:buFont typeface="+mj-lt"/>
              <a:buAutoNum type="arabicPeriod"/>
            </a:pPr>
            <a:r>
              <a:rPr lang="el-GR" sz="1725" b="1" dirty="0">
                <a:solidFill>
                  <a:srgbClr val="000000"/>
                </a:solidFill>
              </a:rPr>
              <a:t>Συμμετοχή της κοινότητας</a:t>
            </a:r>
            <a:r>
              <a:rPr lang="el-GR" sz="1725" dirty="0">
                <a:solidFill>
                  <a:srgbClr val="000000"/>
                </a:solidFill>
              </a:rPr>
              <a:t>: Τα πανεπιστήμια διαδραματίζουν ζωτικό ρόλο στις κοινότητές τους και η συμμετοχή της κοινότητας είναι όλο και πιο σημαντική. </a:t>
            </a:r>
            <a:endParaRPr lang="el-GR" sz="1725" dirty="0"/>
          </a:p>
        </p:txBody>
      </p:sp>
    </p:spTree>
    <p:extLst>
      <p:ext uri="{BB962C8B-B14F-4D97-AF65-F5344CB8AC3E}">
        <p14:creationId xmlns:p14="http://schemas.microsoft.com/office/powerpoint/2010/main" val="482222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40A452-9458-2D6E-9451-8F9696CEFAC9}"/>
              </a:ext>
            </a:extLst>
          </p:cNvPr>
          <p:cNvSpPr>
            <a:spLocks noGrp="1"/>
          </p:cNvSpPr>
          <p:nvPr>
            <p:ph type="title"/>
          </p:nvPr>
        </p:nvSpPr>
        <p:spPr>
          <a:xfrm>
            <a:off x="167834" y="188640"/>
            <a:ext cx="7210182" cy="504056"/>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TECHNOLOGICAL ENVIRONMENT </a:t>
            </a:r>
            <a:endParaRPr lang="el-GR" sz="2200" dirty="0"/>
          </a:p>
        </p:txBody>
      </p:sp>
      <p:sp>
        <p:nvSpPr>
          <p:cNvPr id="3" name="Θέση περιεχομένου 2">
            <a:extLst>
              <a:ext uri="{FF2B5EF4-FFF2-40B4-BE49-F238E27FC236}">
                <a16:creationId xmlns:a16="http://schemas.microsoft.com/office/drawing/2014/main" id="{DDF28E03-E3D6-1763-3600-53EF0B7B0261}"/>
              </a:ext>
            </a:extLst>
          </p:cNvPr>
          <p:cNvSpPr>
            <a:spLocks noGrp="1"/>
          </p:cNvSpPr>
          <p:nvPr>
            <p:ph idx="1"/>
          </p:nvPr>
        </p:nvSpPr>
        <p:spPr>
          <a:xfrm>
            <a:off x="167834" y="1430778"/>
            <a:ext cx="8778652" cy="3834426"/>
          </a:xfrm>
          <a:solidFill>
            <a:schemeClr val="bg1"/>
          </a:solidFill>
        </p:spPr>
        <p:txBody>
          <a:bodyPr/>
          <a:lstStyle/>
          <a:p>
            <a:pPr>
              <a:buFont typeface="+mj-lt"/>
              <a:buAutoNum type="arabicPeriod"/>
            </a:pPr>
            <a:r>
              <a:rPr lang="el-GR" sz="1800" b="1" dirty="0" err="1">
                <a:solidFill>
                  <a:srgbClr val="000000"/>
                </a:solidFill>
              </a:rPr>
              <a:t>Ψηφιοποίηση</a:t>
            </a:r>
            <a:r>
              <a:rPr lang="el-GR" sz="1800" b="1" dirty="0">
                <a:solidFill>
                  <a:srgbClr val="000000"/>
                </a:solidFill>
              </a:rPr>
              <a:t> της εκπαίδευσης</a:t>
            </a:r>
            <a:r>
              <a:rPr lang="el-GR" sz="1800" dirty="0">
                <a:solidFill>
                  <a:srgbClr val="000000"/>
                </a:solidFill>
              </a:rPr>
              <a:t>: Η χρήση ψηφιακών τεχνολογιών στην εκπαίδευση γίνεται όλο και πιο σημαντική. </a:t>
            </a:r>
          </a:p>
          <a:p>
            <a:pPr>
              <a:buFont typeface="+mj-lt"/>
              <a:buAutoNum type="arabicPeriod"/>
            </a:pPr>
            <a:r>
              <a:rPr lang="el-GR" sz="1800" b="1" dirty="0">
                <a:solidFill>
                  <a:srgbClr val="000000"/>
                </a:solidFill>
              </a:rPr>
              <a:t>Τεχνητή νοημοσύνη και αυτοματοποίηση: </a:t>
            </a:r>
            <a:r>
              <a:rPr lang="el-GR" sz="1800" dirty="0">
                <a:solidFill>
                  <a:srgbClr val="000000"/>
                </a:solidFill>
              </a:rPr>
              <a:t>Η χρήση τεχνολογιών τεχνητής νοημοσύνης (</a:t>
            </a:r>
            <a:r>
              <a:rPr lang="en" sz="1800" dirty="0">
                <a:solidFill>
                  <a:srgbClr val="000000"/>
                </a:solidFill>
              </a:rPr>
              <a:t>AI) </a:t>
            </a:r>
            <a:r>
              <a:rPr lang="el-GR" sz="1800" dirty="0">
                <a:solidFill>
                  <a:srgbClr val="000000"/>
                </a:solidFill>
              </a:rPr>
              <a:t>και αυτοματισμού μπορεί να βοηθήσει τα πανεπιστήμια να βελτιστοποιήσουν τις λειτουργίες, να βελτιώσουν τα ερευνητικά αποτελέσματα και να βελτιώσουν την εμπειρία των φοιτητών. </a:t>
            </a:r>
          </a:p>
          <a:p>
            <a:pPr>
              <a:buFont typeface="+mj-lt"/>
              <a:buAutoNum type="arabicPeriod"/>
            </a:pPr>
            <a:r>
              <a:rPr lang="el-GR" sz="1800" b="1" dirty="0" err="1">
                <a:solidFill>
                  <a:srgbClr val="000000"/>
                </a:solidFill>
              </a:rPr>
              <a:t>Κυβερνοασφάλεια</a:t>
            </a:r>
            <a:r>
              <a:rPr lang="el-GR" sz="1800" dirty="0">
                <a:solidFill>
                  <a:srgbClr val="000000"/>
                </a:solidFill>
              </a:rPr>
              <a:t>: Η αυξανόμενη χρήση ψηφιακών τεχνολογιών και διαδικτυακών </a:t>
            </a:r>
            <a:r>
              <a:rPr lang="el-GR" sz="1800" dirty="0" err="1">
                <a:solidFill>
                  <a:srgbClr val="000000"/>
                </a:solidFill>
              </a:rPr>
              <a:t>πλατφορμών</a:t>
            </a:r>
            <a:r>
              <a:rPr lang="el-GR" sz="1800" dirty="0">
                <a:solidFill>
                  <a:srgbClr val="000000"/>
                </a:solidFill>
              </a:rPr>
              <a:t> αυξάνει επίσης τον κίνδυνο απειλών για την </a:t>
            </a:r>
            <a:r>
              <a:rPr lang="el-GR" sz="1800" dirty="0" err="1">
                <a:solidFill>
                  <a:srgbClr val="000000"/>
                </a:solidFill>
              </a:rPr>
              <a:t>κυβερνοασφάλεια</a:t>
            </a:r>
            <a:r>
              <a:rPr lang="el-GR" sz="1800" dirty="0">
                <a:solidFill>
                  <a:srgbClr val="000000"/>
                </a:solidFill>
              </a:rPr>
              <a:t>. </a:t>
            </a:r>
          </a:p>
          <a:p>
            <a:pPr>
              <a:buFont typeface="+mj-lt"/>
              <a:buAutoNum type="arabicPeriod"/>
            </a:pPr>
            <a:r>
              <a:rPr lang="el-GR" sz="1800" b="1" dirty="0">
                <a:solidFill>
                  <a:srgbClr val="000000"/>
                </a:solidFill>
              </a:rPr>
              <a:t>Ανάλυση δεδομένων</a:t>
            </a:r>
            <a:r>
              <a:rPr lang="el-GR" sz="1800" dirty="0">
                <a:solidFill>
                  <a:srgbClr val="000000"/>
                </a:solidFill>
              </a:rPr>
              <a:t>: Η χρήση τεχνολογιών ανάλυσης δεδομένων μπορεί να βοηθήσει τα πανεπιστήμια να λαμβάνουν τεκμηριωμένες αποφάσεις σχετικά με ακαδημαϊκά προγράμματα, ερευνητικές επενδύσεις και συμμετοχή φοιτητών. </a:t>
            </a:r>
          </a:p>
          <a:p>
            <a:pPr>
              <a:buFont typeface="+mj-lt"/>
              <a:buAutoNum type="arabicPeriod"/>
            </a:pPr>
            <a:r>
              <a:rPr lang="el-GR" sz="1800" b="1" dirty="0">
                <a:solidFill>
                  <a:srgbClr val="000000"/>
                </a:solidFill>
              </a:rPr>
              <a:t>Αναδυόμενες τεχνολογίες</a:t>
            </a:r>
            <a:r>
              <a:rPr lang="el-GR" sz="1800" dirty="0">
                <a:solidFill>
                  <a:srgbClr val="000000"/>
                </a:solidFill>
              </a:rPr>
              <a:t>: Τα πανεπιστήμια θα πρέπει να ενημερώνονται σχετικά με τις αναδυόμενες τεχνολογίες, όπως </a:t>
            </a:r>
            <a:r>
              <a:rPr lang="en-US" sz="1800" dirty="0">
                <a:solidFill>
                  <a:srgbClr val="000000"/>
                </a:solidFill>
              </a:rPr>
              <a:t>Chatbot,</a:t>
            </a:r>
            <a:r>
              <a:rPr lang="el-GR" sz="1800" dirty="0">
                <a:solidFill>
                  <a:srgbClr val="000000"/>
                </a:solidFill>
              </a:rPr>
              <a:t> </a:t>
            </a:r>
            <a:r>
              <a:rPr lang="en-US" sz="1800" dirty="0">
                <a:solidFill>
                  <a:srgbClr val="000000"/>
                </a:solidFill>
              </a:rPr>
              <a:t>AI</a:t>
            </a:r>
            <a:r>
              <a:rPr lang="el-GR" sz="1800" dirty="0">
                <a:solidFill>
                  <a:srgbClr val="000000"/>
                </a:solidFill>
              </a:rPr>
              <a:t> η τεχνολογία </a:t>
            </a:r>
            <a:r>
              <a:rPr lang="en" sz="1800" dirty="0">
                <a:solidFill>
                  <a:srgbClr val="000000"/>
                </a:solidFill>
              </a:rPr>
              <a:t>blockchain </a:t>
            </a:r>
            <a:r>
              <a:rPr lang="el-GR" sz="1800" dirty="0">
                <a:solidFill>
                  <a:srgbClr val="000000"/>
                </a:solidFill>
              </a:rPr>
              <a:t>και η κβαντική υπολογιστική.</a:t>
            </a:r>
            <a:endParaRPr lang="el-GR" sz="1800" dirty="0"/>
          </a:p>
        </p:txBody>
      </p:sp>
    </p:spTree>
    <p:extLst>
      <p:ext uri="{BB962C8B-B14F-4D97-AF65-F5344CB8AC3E}">
        <p14:creationId xmlns:p14="http://schemas.microsoft.com/office/powerpoint/2010/main" val="156325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BACD5-2C8E-9A90-6725-E1FEE5F640A3}"/>
              </a:ext>
            </a:extLst>
          </p:cNvPr>
          <p:cNvSpPr>
            <a:spLocks noGrp="1"/>
          </p:cNvSpPr>
          <p:nvPr>
            <p:ph type="title"/>
          </p:nvPr>
        </p:nvSpPr>
        <p:spPr>
          <a:xfrm>
            <a:off x="179512" y="188640"/>
            <a:ext cx="7028538" cy="576064"/>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LEGAL ENVIROMENT</a:t>
            </a:r>
            <a:endParaRPr lang="el-GR" sz="2200" dirty="0"/>
          </a:p>
        </p:txBody>
      </p:sp>
      <p:sp>
        <p:nvSpPr>
          <p:cNvPr id="3" name="Θέση περιεχομένου 2">
            <a:extLst>
              <a:ext uri="{FF2B5EF4-FFF2-40B4-BE49-F238E27FC236}">
                <a16:creationId xmlns:a16="http://schemas.microsoft.com/office/drawing/2014/main" id="{121A0536-48D9-F381-AFCC-E0B8A4ED42CB}"/>
              </a:ext>
            </a:extLst>
          </p:cNvPr>
          <p:cNvSpPr>
            <a:spLocks noGrp="1"/>
          </p:cNvSpPr>
          <p:nvPr>
            <p:ph idx="1"/>
          </p:nvPr>
        </p:nvSpPr>
        <p:spPr>
          <a:xfrm>
            <a:off x="286202" y="1430778"/>
            <a:ext cx="8660284" cy="3348372"/>
          </a:xfrm>
        </p:spPr>
        <p:txBody>
          <a:bodyPr/>
          <a:lstStyle/>
          <a:p>
            <a:pPr>
              <a:lnSpc>
                <a:spcPct val="150000"/>
              </a:lnSpc>
              <a:buFont typeface="+mj-lt"/>
              <a:buAutoNum type="arabicPeriod"/>
            </a:pPr>
            <a:r>
              <a:rPr lang="el-GR" sz="1650" b="1" dirty="0"/>
              <a:t>Συμμόρφωση με απαιτήσεις Κανονισμών:</a:t>
            </a:r>
            <a:r>
              <a:rPr lang="el-GR" sz="1650" dirty="0"/>
              <a:t> Σχετικά με Εκπαίδευση, Έρευνα, Προσλήψεις και τις αλλαγές που έχουν σημειωθεί  </a:t>
            </a:r>
          </a:p>
          <a:p>
            <a:pPr>
              <a:lnSpc>
                <a:spcPct val="150000"/>
              </a:lnSpc>
              <a:buFont typeface="+mj-lt"/>
              <a:buAutoNum type="arabicPeriod"/>
            </a:pPr>
            <a:r>
              <a:rPr lang="el-GR" sz="1650" b="1" dirty="0"/>
              <a:t>Δικαιώματα Ιδιοκτησίας:</a:t>
            </a:r>
            <a:r>
              <a:rPr lang="en" sz="1650" dirty="0"/>
              <a:t> </a:t>
            </a:r>
            <a:r>
              <a:rPr lang="el-GR" sz="1650" dirty="0"/>
              <a:t>Πατέντες, </a:t>
            </a:r>
            <a:r>
              <a:rPr lang="en" sz="1650" dirty="0"/>
              <a:t>copyrights, trademarks. </a:t>
            </a:r>
            <a:r>
              <a:rPr lang="el-GR" sz="1650" dirty="0"/>
              <a:t>Πρέπει να προστατευτούν με βάση την Νομοθεσία </a:t>
            </a:r>
            <a:endParaRPr lang="en" sz="1650" dirty="0"/>
          </a:p>
          <a:p>
            <a:pPr>
              <a:lnSpc>
                <a:spcPct val="150000"/>
              </a:lnSpc>
              <a:buFont typeface="+mj-lt"/>
              <a:buAutoNum type="arabicPeriod"/>
            </a:pPr>
            <a:r>
              <a:rPr lang="el-GR" sz="1650" b="1" dirty="0"/>
              <a:t>Νόμοι για τις προσλήψεις προσωπικού:</a:t>
            </a:r>
            <a:r>
              <a:rPr lang="en" sz="1650" dirty="0"/>
              <a:t> </a:t>
            </a:r>
            <a:r>
              <a:rPr lang="el-GR" sz="1650" dirty="0"/>
              <a:t>Τήρηση των Νόμων</a:t>
            </a:r>
          </a:p>
          <a:p>
            <a:pPr>
              <a:lnSpc>
                <a:spcPct val="150000"/>
              </a:lnSpc>
              <a:buFont typeface="+mj-lt"/>
              <a:buAutoNum type="arabicPeriod"/>
            </a:pPr>
            <a:r>
              <a:rPr lang="el-GR" sz="1650" b="1" dirty="0"/>
              <a:t>Δικαιώματα των Φοιτητών:</a:t>
            </a:r>
            <a:r>
              <a:rPr lang="en" sz="1650" dirty="0"/>
              <a:t> </a:t>
            </a:r>
            <a:r>
              <a:rPr lang="el-GR" sz="1650" dirty="0"/>
              <a:t>Ακαδημαϊκές Ελευθερίες, Δικαιώματα Φοιτητών. Πρέπει να ακολουθούνται οι Νομοθετικές Διατάξεις </a:t>
            </a:r>
            <a:endParaRPr lang="en" sz="1650" dirty="0"/>
          </a:p>
          <a:p>
            <a:pPr>
              <a:lnSpc>
                <a:spcPct val="150000"/>
              </a:lnSpc>
              <a:buFont typeface="+mj-lt"/>
              <a:buAutoNum type="arabicPeriod"/>
            </a:pPr>
            <a:r>
              <a:rPr lang="el-GR" sz="1650" b="1" dirty="0" err="1"/>
              <a:t>Υπευθυνότητες</a:t>
            </a:r>
            <a:r>
              <a:rPr lang="el-GR" sz="1650" b="1" dirty="0"/>
              <a:t> και </a:t>
            </a:r>
            <a:r>
              <a:rPr lang="en" sz="1650" b="1" dirty="0"/>
              <a:t>risk management</a:t>
            </a:r>
            <a:r>
              <a:rPr lang="en" sz="1650" dirty="0"/>
              <a:t>: </a:t>
            </a:r>
            <a:r>
              <a:rPr lang="el-GR" sz="1650" dirty="0"/>
              <a:t>Πρέπει να ακολουθείται η Νομοθεσία στην Διαχείριση των κινδύνων προκειμένου να διαχειρίζονται σωστά και τα εξ αμελείας ατυχήματα </a:t>
            </a:r>
          </a:p>
          <a:p>
            <a:pPr>
              <a:buFont typeface="+mj-lt"/>
              <a:buAutoNum type="arabicPeriod"/>
            </a:pPr>
            <a:endParaRPr lang="el-GR" sz="1650" dirty="0"/>
          </a:p>
          <a:p>
            <a:pPr marL="0" indent="0">
              <a:buNone/>
            </a:pPr>
            <a:br>
              <a:rPr lang="en" sz="1650" dirty="0"/>
            </a:br>
            <a:endParaRPr lang="en" sz="1650" dirty="0"/>
          </a:p>
          <a:p>
            <a:endParaRPr lang="el-GR" sz="1650" dirty="0"/>
          </a:p>
        </p:txBody>
      </p:sp>
    </p:spTree>
    <p:extLst>
      <p:ext uri="{BB962C8B-B14F-4D97-AF65-F5344CB8AC3E}">
        <p14:creationId xmlns:p14="http://schemas.microsoft.com/office/powerpoint/2010/main" val="324933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E4B9CB-AFAD-A641-79D9-D71E6A2FDE39}"/>
              </a:ext>
            </a:extLst>
          </p:cNvPr>
          <p:cNvSpPr>
            <a:spLocks noGrp="1"/>
          </p:cNvSpPr>
          <p:nvPr>
            <p:ph type="title"/>
          </p:nvPr>
        </p:nvSpPr>
        <p:spPr>
          <a:xfrm>
            <a:off x="197514" y="188640"/>
            <a:ext cx="6480720" cy="43389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PHYSICAL ENVIROMENT </a:t>
            </a:r>
            <a:endParaRPr lang="el-GR" sz="2200" dirty="0"/>
          </a:p>
        </p:txBody>
      </p:sp>
      <p:sp>
        <p:nvSpPr>
          <p:cNvPr id="3" name="Θέση περιεχομένου 2">
            <a:extLst>
              <a:ext uri="{FF2B5EF4-FFF2-40B4-BE49-F238E27FC236}">
                <a16:creationId xmlns:a16="http://schemas.microsoft.com/office/drawing/2014/main" id="{203ADA74-D21E-8CE2-1B3A-8C955F4FE79A}"/>
              </a:ext>
            </a:extLst>
          </p:cNvPr>
          <p:cNvSpPr>
            <a:spLocks noGrp="1"/>
          </p:cNvSpPr>
          <p:nvPr>
            <p:ph idx="1"/>
          </p:nvPr>
        </p:nvSpPr>
        <p:spPr>
          <a:xfrm>
            <a:off x="197514" y="1378614"/>
            <a:ext cx="8748972" cy="3508548"/>
          </a:xfrm>
        </p:spPr>
        <p:txBody>
          <a:bodyPr/>
          <a:lstStyle/>
          <a:p>
            <a:pPr>
              <a:lnSpc>
                <a:spcPct val="150000"/>
              </a:lnSpc>
              <a:buFont typeface="+mj-lt"/>
              <a:buAutoNum type="arabicPeriod"/>
            </a:pPr>
            <a:r>
              <a:rPr lang="el-GR" sz="1875" b="1" dirty="0"/>
              <a:t>Κλιματική Αλλαγή:</a:t>
            </a:r>
            <a:r>
              <a:rPr lang="en" sz="1875" dirty="0"/>
              <a:t> </a:t>
            </a:r>
            <a:r>
              <a:rPr lang="el-GR" sz="1875" dirty="0"/>
              <a:t>Υποδομές  και επιπτώσεις στις Λειτουργίες προωθώντας την </a:t>
            </a:r>
            <a:r>
              <a:rPr lang="el-GR" sz="1875" dirty="0" err="1"/>
              <a:t>αειφορία</a:t>
            </a:r>
            <a:endParaRPr lang="el-GR" sz="1875" dirty="0"/>
          </a:p>
          <a:p>
            <a:pPr>
              <a:lnSpc>
                <a:spcPct val="150000"/>
              </a:lnSpc>
              <a:buFont typeface="+mj-lt"/>
              <a:buAutoNum type="arabicPeriod"/>
            </a:pPr>
            <a:r>
              <a:rPr lang="el-GR" sz="1875" b="1" dirty="0"/>
              <a:t>Επιπτώσεις στην Εξοικονόμηση Ενέργειας </a:t>
            </a:r>
            <a:r>
              <a:rPr lang="el-GR" sz="1875" dirty="0"/>
              <a:t>με Αξιοποίηση Σχετικής τεχνολογία και αλλαγή συμπεριφορών </a:t>
            </a:r>
            <a:endParaRPr lang="en" sz="1875" dirty="0"/>
          </a:p>
          <a:p>
            <a:pPr>
              <a:lnSpc>
                <a:spcPct val="150000"/>
              </a:lnSpc>
              <a:buFont typeface="+mj-lt"/>
              <a:buAutoNum type="arabicPeriod"/>
            </a:pPr>
            <a:r>
              <a:rPr lang="el-GR" sz="1875" b="1" dirty="0"/>
              <a:t>Υπευθυνότητα στην Διαχείριση νερού,</a:t>
            </a:r>
            <a:r>
              <a:rPr lang="el-GR" sz="1875" dirty="0"/>
              <a:t> Επίδραση στο περιβαλλοντικό ίχνος </a:t>
            </a:r>
          </a:p>
          <a:p>
            <a:pPr>
              <a:lnSpc>
                <a:spcPct val="150000"/>
              </a:lnSpc>
              <a:buFont typeface="+mj-lt"/>
              <a:buAutoNum type="arabicPeriod"/>
            </a:pPr>
            <a:r>
              <a:rPr lang="el-GR" sz="1875" b="1" dirty="0"/>
              <a:t>Διαχείριση Αποβλήτων:</a:t>
            </a:r>
            <a:r>
              <a:rPr lang="en" sz="1875" dirty="0"/>
              <a:t> </a:t>
            </a:r>
            <a:r>
              <a:rPr lang="el-GR" sz="1875" dirty="0"/>
              <a:t>Διάθεση Επικινδύνων, και ηλεκτρονικών Αποβλήτων . Ανακύκλωση και κατάλληλες μεθόδους απόθεσης </a:t>
            </a:r>
          </a:p>
          <a:p>
            <a:pPr>
              <a:lnSpc>
                <a:spcPct val="150000"/>
              </a:lnSpc>
              <a:buFont typeface="+mj-lt"/>
              <a:buAutoNum type="arabicPeriod"/>
            </a:pPr>
            <a:r>
              <a:rPr lang="el-GR" sz="1875" b="1" dirty="0" err="1"/>
              <a:t>Αειφορία</a:t>
            </a:r>
            <a:r>
              <a:rPr lang="el-GR" sz="1875" dirty="0"/>
              <a:t>:</a:t>
            </a:r>
            <a:r>
              <a:rPr lang="en" sz="1875" dirty="0"/>
              <a:t> </a:t>
            </a:r>
            <a:r>
              <a:rPr lang="el-GR" sz="1875" dirty="0"/>
              <a:t>Προώθηση της </a:t>
            </a:r>
            <a:r>
              <a:rPr lang="el-GR" sz="1875" dirty="0" err="1"/>
              <a:t>Αειφορίας</a:t>
            </a:r>
            <a:r>
              <a:rPr lang="el-GR" sz="1875" dirty="0"/>
              <a:t>, παρεμβάσεις στην κοινωνία για έναν καλύτερο μέλλον του πλανήτη.</a:t>
            </a:r>
          </a:p>
        </p:txBody>
      </p:sp>
    </p:spTree>
    <p:extLst>
      <p:ext uri="{BB962C8B-B14F-4D97-AF65-F5344CB8AC3E}">
        <p14:creationId xmlns:p14="http://schemas.microsoft.com/office/powerpoint/2010/main" val="1798845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439956-891B-C37E-26BC-45DC2F5BD0D5}"/>
              </a:ext>
            </a:extLst>
          </p:cNvPr>
          <p:cNvSpPr>
            <a:spLocks noGrp="1"/>
          </p:cNvSpPr>
          <p:nvPr>
            <p:ph type="title"/>
          </p:nvPr>
        </p:nvSpPr>
        <p:spPr>
          <a:xfrm>
            <a:off x="251520" y="116632"/>
            <a:ext cx="7830870" cy="41151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PESTLE ANALYSIS</a:t>
            </a:r>
            <a:r>
              <a:rPr lang="el-GR" sz="2200" dirty="0"/>
              <a:t> 1/3</a:t>
            </a:r>
          </a:p>
        </p:txBody>
      </p:sp>
      <p:sp>
        <p:nvSpPr>
          <p:cNvPr id="3" name="Θέση περιεχομένου 2">
            <a:extLst>
              <a:ext uri="{FF2B5EF4-FFF2-40B4-BE49-F238E27FC236}">
                <a16:creationId xmlns:a16="http://schemas.microsoft.com/office/drawing/2014/main" id="{F3FFCCBA-6DDD-7F15-B888-45EC2C447FE0}"/>
              </a:ext>
            </a:extLst>
          </p:cNvPr>
          <p:cNvSpPr>
            <a:spLocks noGrp="1"/>
          </p:cNvSpPr>
          <p:nvPr>
            <p:ph idx="1"/>
          </p:nvPr>
        </p:nvSpPr>
        <p:spPr>
          <a:xfrm>
            <a:off x="251520" y="1430778"/>
            <a:ext cx="8586954" cy="4294094"/>
          </a:xfrm>
        </p:spPr>
        <p:txBody>
          <a:bodyPr/>
          <a:lstStyle/>
          <a:p>
            <a:pPr>
              <a:buFont typeface="+mj-lt"/>
              <a:buAutoNum type="arabicPeriod"/>
            </a:pPr>
            <a:r>
              <a:rPr lang="el-GR" sz="1800" b="1" dirty="0">
                <a:solidFill>
                  <a:srgbClr val="000000"/>
                </a:solidFill>
              </a:rPr>
              <a:t>Η διαδικτυακή μάθηση </a:t>
            </a:r>
            <a:r>
              <a:rPr lang="el-GR" sz="1800" dirty="0">
                <a:solidFill>
                  <a:srgbClr val="000000"/>
                </a:solidFill>
              </a:rPr>
              <a:t>μπορεί επίσης να μειώσει τη χρήση χαρτιού και εγχειριδίων με λιγότερη αποψίλωση των δασών. </a:t>
            </a:r>
            <a:endParaRPr lang="en-US" sz="1800" dirty="0">
              <a:solidFill>
                <a:srgbClr val="000000"/>
              </a:solidFill>
            </a:endParaRPr>
          </a:p>
          <a:p>
            <a:pPr>
              <a:buFont typeface="+mj-lt"/>
              <a:buAutoNum type="arabicPeriod"/>
            </a:pPr>
            <a:r>
              <a:rPr lang="el-GR" sz="1800" b="1" dirty="0">
                <a:solidFill>
                  <a:srgbClr val="000000"/>
                </a:solidFill>
              </a:rPr>
              <a:t>Κοινωνικό Περιβάλλον: </a:t>
            </a:r>
            <a:r>
              <a:rPr lang="el-GR" sz="1800" dirty="0">
                <a:solidFill>
                  <a:srgbClr val="000000"/>
                </a:solidFill>
              </a:rPr>
              <a:t>Υπάρχει συνήθως μια τεράστια κοινωνική πτυχή στη μάθηση, αλλά αυτές οι προσωπικές κοινωνικές οι αλληλεπιδράσεις που σχετίζονται με τη μάθηση στην πανεπιστημιούπολη έχουν παρακαμφθεί από τον </a:t>
            </a:r>
            <a:r>
              <a:rPr lang="en" sz="1800" dirty="0">
                <a:solidFill>
                  <a:srgbClr val="000000"/>
                </a:solidFill>
              </a:rPr>
              <a:t>COVID. </a:t>
            </a:r>
            <a:endParaRPr lang="el-GR" sz="1800" dirty="0">
              <a:solidFill>
                <a:srgbClr val="000000"/>
              </a:solidFill>
            </a:endParaRPr>
          </a:p>
          <a:p>
            <a:pPr>
              <a:buFont typeface="+mj-lt"/>
              <a:buAutoNum type="arabicPeriod"/>
            </a:pPr>
            <a:r>
              <a:rPr lang="el-GR" sz="1800" b="1" dirty="0">
                <a:solidFill>
                  <a:srgbClr val="000000"/>
                </a:solidFill>
              </a:rPr>
              <a:t>Κοινωνικής ευθύνης και ισότητας των φύλων </a:t>
            </a:r>
            <a:r>
              <a:rPr lang="el-GR" sz="1800" dirty="0">
                <a:solidFill>
                  <a:srgbClr val="000000"/>
                </a:solidFill>
              </a:rPr>
              <a:t>επηρεάζουν το </a:t>
            </a:r>
            <a:r>
              <a:rPr lang="en" sz="1800" dirty="0">
                <a:solidFill>
                  <a:srgbClr val="000000"/>
                </a:solidFill>
              </a:rPr>
              <a:t>SCS. </a:t>
            </a:r>
            <a:r>
              <a:rPr lang="el-GR" sz="1800" dirty="0">
                <a:solidFill>
                  <a:srgbClr val="000000"/>
                </a:solidFill>
              </a:rPr>
              <a:t>Η μάθηση πρέπει να είναι </a:t>
            </a:r>
            <a:r>
              <a:rPr lang="el-GR" sz="1800" dirty="0" err="1">
                <a:solidFill>
                  <a:srgbClr val="000000"/>
                </a:solidFill>
              </a:rPr>
              <a:t>προσβάσιμη</a:t>
            </a:r>
            <a:r>
              <a:rPr lang="el-GR" sz="1800" dirty="0">
                <a:solidFill>
                  <a:srgbClr val="000000"/>
                </a:solidFill>
              </a:rPr>
              <a:t> σε όλους τους μαθητές που θέλουν να μάθουν, ιδίως στον απομακρυσμένο αυτόχθονα πληθυσμό και στις ομάδες χαμηλότερου εισοδήματος. </a:t>
            </a:r>
          </a:p>
          <a:p>
            <a:pPr>
              <a:buFont typeface="+mj-lt"/>
              <a:buAutoNum type="arabicPeriod"/>
            </a:pPr>
            <a:r>
              <a:rPr lang="el-GR" sz="1800" b="1" dirty="0">
                <a:solidFill>
                  <a:srgbClr val="000000"/>
                </a:solidFill>
              </a:rPr>
              <a:t>Περίπου το 60% των ιδρυμάτων εξ αποστάσεως εκπαίδευσης έχουν επιδοτούμενη ή δωρεάν πρόσβαση στο διαδίκτυο </a:t>
            </a:r>
          </a:p>
          <a:p>
            <a:pPr>
              <a:buFont typeface="+mj-lt"/>
              <a:buAutoNum type="arabicPeriod"/>
            </a:pPr>
            <a:r>
              <a:rPr lang="el-GR" sz="1800" b="1" dirty="0">
                <a:solidFill>
                  <a:srgbClr val="000000"/>
                </a:solidFill>
              </a:rPr>
              <a:t>Επιδοτούμενες ή δωρεάν ηλεκτρονικές συσκευές </a:t>
            </a:r>
            <a:r>
              <a:rPr lang="el-GR" sz="1800" dirty="0">
                <a:solidFill>
                  <a:srgbClr val="000000"/>
                </a:solidFill>
              </a:rPr>
              <a:t>Το 42% αυτών των ιδρυμάτων μπορούν να προσφέρουν </a:t>
            </a:r>
          </a:p>
          <a:p>
            <a:pPr marL="0" indent="0">
              <a:buNone/>
            </a:pPr>
            <a:endParaRPr lang="el-GR" sz="1800" dirty="0">
              <a:solidFill>
                <a:srgbClr val="000000"/>
              </a:solidFill>
            </a:endParaRPr>
          </a:p>
          <a:p>
            <a:pPr marL="0" indent="0">
              <a:buNone/>
            </a:pPr>
            <a:endParaRPr lang="el-GR" sz="1800" dirty="0"/>
          </a:p>
        </p:txBody>
      </p:sp>
    </p:spTree>
    <p:extLst>
      <p:ext uri="{BB962C8B-B14F-4D97-AF65-F5344CB8AC3E}">
        <p14:creationId xmlns:p14="http://schemas.microsoft.com/office/powerpoint/2010/main" val="3372581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3FFCCBA-6DDD-7F15-B888-45EC2C447FE0}"/>
              </a:ext>
            </a:extLst>
          </p:cNvPr>
          <p:cNvSpPr>
            <a:spLocks noGrp="1"/>
          </p:cNvSpPr>
          <p:nvPr>
            <p:ph idx="1"/>
          </p:nvPr>
        </p:nvSpPr>
        <p:spPr>
          <a:xfrm>
            <a:off x="251520" y="1646802"/>
            <a:ext cx="8586954" cy="4078070"/>
          </a:xfrm>
        </p:spPr>
        <p:txBody>
          <a:bodyPr/>
          <a:lstStyle/>
          <a:p>
            <a:pPr marL="257175" indent="-257175">
              <a:buFont typeface="+mj-lt"/>
              <a:buAutoNum type="arabicPeriod" startAt="6"/>
            </a:pPr>
            <a:r>
              <a:rPr lang="el-GR" sz="2100" b="1" dirty="0">
                <a:solidFill>
                  <a:srgbClr val="000000"/>
                </a:solidFill>
              </a:rPr>
              <a:t>Οι μετανάστες που αναζητούν αγγλικά ως μάθημα δεύτερης γλώσσας </a:t>
            </a:r>
            <a:r>
              <a:rPr lang="el-GR" sz="2100" dirty="0">
                <a:solidFill>
                  <a:srgbClr val="000000"/>
                </a:solidFill>
              </a:rPr>
              <a:t>θα πρέπει να φιλοξενηθούν. Οι γυναίκες είχαν μεγαλύτερο βάρος παιδικής φροντίδας και φροντίδας ηλικιωμένων κατά τη διάρκεια του </a:t>
            </a:r>
            <a:r>
              <a:rPr lang="en" sz="2100" dirty="0">
                <a:solidFill>
                  <a:srgbClr val="000000"/>
                </a:solidFill>
              </a:rPr>
              <a:t>COVID </a:t>
            </a:r>
            <a:r>
              <a:rPr lang="el-GR" sz="2100" dirty="0">
                <a:solidFill>
                  <a:srgbClr val="000000"/>
                </a:solidFill>
              </a:rPr>
              <a:t>και έρευνες δείχνουν ότι μεγαλύτερο ποσοστό γυναικών εγγράφονται σε διαδικτυακή συνεχιζόμενη εκπαίδευση </a:t>
            </a:r>
          </a:p>
          <a:p>
            <a:pPr marL="257175" indent="-257175">
              <a:buFont typeface="+mj-lt"/>
              <a:buAutoNum type="arabicPeriod" startAt="6"/>
            </a:pPr>
            <a:r>
              <a:rPr lang="el-GR" sz="2100" b="1" dirty="0">
                <a:solidFill>
                  <a:srgbClr val="000000"/>
                </a:solidFill>
              </a:rPr>
              <a:t>Θα πρέπει να εξεταστούν ευέλικτα προγράμματα μάθησης </a:t>
            </a:r>
            <a:r>
              <a:rPr lang="el-GR" sz="2100" dirty="0">
                <a:solidFill>
                  <a:srgbClr val="000000"/>
                </a:solidFill>
              </a:rPr>
              <a:t>που μπορούν να προσαρμοστούν με Εργασία αλλά και παραμονή στο σπίτι τα χρονοδιαγράμματα εργασίας ή παραμονής στο σπίτι. Οι ηλικιωμένοι δεν πρέπει επίσης να αγνοούνται και μπορεί να θέλουν να αναβαθμίσουν τομείς όπως η γνώση υπολογιστών. </a:t>
            </a:r>
          </a:p>
          <a:p>
            <a:pPr marL="257175" indent="-257175">
              <a:buFont typeface="+mj-lt"/>
              <a:buAutoNum type="arabicPeriod" startAt="6"/>
            </a:pPr>
            <a:r>
              <a:rPr lang="el-GR" sz="2100" b="1" dirty="0">
                <a:solidFill>
                  <a:srgbClr val="000000"/>
                </a:solidFill>
              </a:rPr>
              <a:t>Οι πρόσφατα συνταξιούχοι μαθητές </a:t>
            </a:r>
            <a:r>
              <a:rPr lang="el-GR" sz="2100" dirty="0">
                <a:solidFill>
                  <a:srgbClr val="000000"/>
                </a:solidFill>
              </a:rPr>
              <a:t>μπορεί να ενδιαφέρονται για συνεχή εκπαίδευση, ειδικά για χόμπι και κοινωνικοποίηση</a:t>
            </a:r>
          </a:p>
          <a:p>
            <a:pPr marL="257175" indent="-257175">
              <a:buFont typeface="+mj-lt"/>
              <a:buAutoNum type="arabicPeriod" startAt="6"/>
            </a:pPr>
            <a:endParaRPr lang="el-GR" dirty="0">
              <a:solidFill>
                <a:srgbClr val="000000"/>
              </a:solidFill>
            </a:endParaRPr>
          </a:p>
          <a:p>
            <a:pPr marL="257175" indent="-257175">
              <a:buFont typeface="+mj-lt"/>
              <a:buAutoNum type="arabicPeriod" startAt="6"/>
            </a:pPr>
            <a:endParaRPr lang="el-GR" dirty="0">
              <a:solidFill>
                <a:srgbClr val="000000"/>
              </a:solidFill>
            </a:endParaRPr>
          </a:p>
          <a:p>
            <a:pPr marL="257175" indent="-257175">
              <a:buFont typeface="+mj-lt"/>
              <a:buAutoNum type="arabicPeriod" startAt="6"/>
            </a:pPr>
            <a:endParaRPr lang="el-GR" dirty="0">
              <a:solidFill>
                <a:srgbClr val="000000"/>
              </a:solidFill>
            </a:endParaRPr>
          </a:p>
          <a:p>
            <a:pPr marL="0" indent="0">
              <a:buNone/>
            </a:pPr>
            <a:endParaRPr lang="el-GR" dirty="0">
              <a:solidFill>
                <a:srgbClr val="000000"/>
              </a:solidFill>
            </a:endParaRPr>
          </a:p>
          <a:p>
            <a:pPr marL="0" indent="0">
              <a:buNone/>
            </a:pPr>
            <a:endParaRPr lang="el-GR" dirty="0">
              <a:solidFill>
                <a:srgbClr val="000000"/>
              </a:solidFill>
            </a:endParaRPr>
          </a:p>
          <a:p>
            <a:pPr marL="0" indent="0">
              <a:buNone/>
            </a:pPr>
            <a:endParaRPr lang="el-GR" dirty="0"/>
          </a:p>
        </p:txBody>
      </p:sp>
      <p:sp>
        <p:nvSpPr>
          <p:cNvPr id="6" name="Τίτλος 1">
            <a:extLst>
              <a:ext uri="{FF2B5EF4-FFF2-40B4-BE49-F238E27FC236}">
                <a16:creationId xmlns:a16="http://schemas.microsoft.com/office/drawing/2014/main" id="{9E9376B4-5851-6C98-170C-657A6A8CCBAE}"/>
              </a:ext>
            </a:extLst>
          </p:cNvPr>
          <p:cNvSpPr>
            <a:spLocks noGrp="1"/>
          </p:cNvSpPr>
          <p:nvPr>
            <p:ph type="title"/>
          </p:nvPr>
        </p:nvSpPr>
        <p:spPr>
          <a:xfrm>
            <a:off x="323528" y="116632"/>
            <a:ext cx="7830870" cy="41151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PESTLE ANALYSIS</a:t>
            </a:r>
            <a:r>
              <a:rPr lang="el-GR" sz="2200" dirty="0"/>
              <a:t> 2/3</a:t>
            </a:r>
          </a:p>
        </p:txBody>
      </p:sp>
    </p:spTree>
    <p:extLst>
      <p:ext uri="{BB962C8B-B14F-4D97-AF65-F5344CB8AC3E}">
        <p14:creationId xmlns:p14="http://schemas.microsoft.com/office/powerpoint/2010/main" val="1335068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03FAE72-D149-56F2-9324-69BCB6CCE3C8}"/>
              </a:ext>
            </a:extLst>
          </p:cNvPr>
          <p:cNvSpPr>
            <a:spLocks noGrp="1"/>
          </p:cNvSpPr>
          <p:nvPr>
            <p:ph idx="1"/>
          </p:nvPr>
        </p:nvSpPr>
        <p:spPr>
          <a:xfrm>
            <a:off x="89502" y="1214755"/>
            <a:ext cx="8964996" cy="5616623"/>
          </a:xfrm>
        </p:spPr>
        <p:txBody>
          <a:bodyPr/>
          <a:lstStyle/>
          <a:p>
            <a:pPr marL="0" indent="0">
              <a:buNone/>
            </a:pPr>
            <a:endParaRPr lang="el-GR" sz="1500" dirty="0">
              <a:solidFill>
                <a:srgbClr val="000000"/>
              </a:solidFill>
            </a:endParaRPr>
          </a:p>
          <a:p>
            <a:pPr marL="342900" indent="-342900">
              <a:buFont typeface="+mj-lt"/>
              <a:buAutoNum type="arabicPeriod" startAt="9"/>
            </a:pPr>
            <a:r>
              <a:rPr lang="el-GR" sz="1800" b="1" dirty="0">
                <a:solidFill>
                  <a:srgbClr val="000000"/>
                </a:solidFill>
              </a:rPr>
              <a:t>Τεχνολογία</a:t>
            </a:r>
            <a:r>
              <a:rPr lang="el-GR" sz="1800" dirty="0">
                <a:solidFill>
                  <a:srgbClr val="000000"/>
                </a:solidFill>
              </a:rPr>
              <a:t>: Σχεδόν το 70% των μαθημάτων από το </a:t>
            </a:r>
            <a:r>
              <a:rPr lang="en" sz="1800" dirty="0">
                <a:solidFill>
                  <a:srgbClr val="000000"/>
                </a:solidFill>
              </a:rPr>
              <a:t>UTSCS </a:t>
            </a:r>
            <a:r>
              <a:rPr lang="el-GR" sz="1800" dirty="0">
                <a:solidFill>
                  <a:srgbClr val="000000"/>
                </a:solidFill>
              </a:rPr>
              <a:t>είναι διαθέσιμα σε ηλεκτρονική μορφή. Οι εξελιγμένες, ποιοτικές διαδικτυακές πλατφόρμες διδασκαλίας έχουν επεκτείνει σημαντικά τους γεωγραφικούς όρους ανταγωνισμού στη συνεχή εκπαίδευση και οι εκπαιδευόμενοι μπορούν να επιλέξουν να μάθουν σχεδόν οπουδήποτε και οποτεδήποτε. </a:t>
            </a:r>
          </a:p>
          <a:p>
            <a:pPr marL="342900" indent="-342900">
              <a:buFont typeface="+mj-lt"/>
              <a:buAutoNum type="arabicPeriod" startAt="9"/>
            </a:pPr>
            <a:r>
              <a:rPr lang="el-GR" sz="1800" b="1" dirty="0">
                <a:solidFill>
                  <a:srgbClr val="000000"/>
                </a:solidFill>
              </a:rPr>
              <a:t>Ευχερώς Διαθέσιμοι πόροι Διδασκαλίας: </a:t>
            </a:r>
            <a:r>
              <a:rPr lang="el-GR" sz="1800" dirty="0">
                <a:solidFill>
                  <a:srgbClr val="000000"/>
                </a:solidFill>
              </a:rPr>
              <a:t>Παρόλο που οι διαδικτυακοί πόροι διδασκαλίας τεχνολογίας είναι πολύτιμοι, είναι εύκολα να διατεθούν οργανισμοί μπορούν να αξιοποιήσουν τους διαδικτυακούς πόρους. </a:t>
            </a:r>
            <a:endParaRPr lang="en-US" sz="1800" dirty="0">
              <a:solidFill>
                <a:srgbClr val="000000"/>
              </a:solidFill>
            </a:endParaRPr>
          </a:p>
          <a:p>
            <a:pPr marL="342900" indent="-342900">
              <a:buFont typeface="+mj-lt"/>
              <a:buAutoNum type="arabicPeriod" startAt="9"/>
            </a:pPr>
            <a:r>
              <a:rPr lang="el-GR" sz="1800" b="1" dirty="0">
                <a:solidFill>
                  <a:srgbClr val="000000"/>
                </a:solidFill>
              </a:rPr>
              <a:t>Τομείς όπως η τεχνητή νοημοσύνη έχουν μεγάλη ζήτηση</a:t>
            </a:r>
            <a:r>
              <a:rPr lang="el-GR" sz="1800" dirty="0">
                <a:solidFill>
                  <a:srgbClr val="000000"/>
                </a:solidFill>
              </a:rPr>
              <a:t>. Ωστόσο, η διαδικτυακή τεχνολογία μπορεί να έχει μειονεκτήματα περιορισμένης αλληλεπίδρασης μαθητών και ζητημάτων απορρήτου. </a:t>
            </a:r>
            <a:endParaRPr lang="en-US" sz="1800" dirty="0">
              <a:solidFill>
                <a:srgbClr val="000000"/>
              </a:solidFill>
            </a:endParaRPr>
          </a:p>
          <a:p>
            <a:pPr marL="342900" indent="-342900">
              <a:buFont typeface="+mj-lt"/>
              <a:buAutoNum type="arabicPeriod" startAt="9"/>
            </a:pPr>
            <a:r>
              <a:rPr lang="el-GR" sz="1800" b="1" dirty="0">
                <a:solidFill>
                  <a:srgbClr val="000000"/>
                </a:solidFill>
              </a:rPr>
              <a:t>Προτίμηση στα </a:t>
            </a:r>
            <a:r>
              <a:rPr lang="en-US" sz="1800" b="1" dirty="0">
                <a:solidFill>
                  <a:srgbClr val="000000"/>
                </a:solidFill>
              </a:rPr>
              <a:t>Smartphone:</a:t>
            </a:r>
            <a:r>
              <a:rPr lang="en-US" sz="1800" dirty="0">
                <a:solidFill>
                  <a:srgbClr val="000000"/>
                </a:solidFill>
              </a:rPr>
              <a:t> </a:t>
            </a:r>
            <a:r>
              <a:rPr lang="el-GR" sz="1800" dirty="0">
                <a:solidFill>
                  <a:srgbClr val="000000"/>
                </a:solidFill>
              </a:rPr>
              <a:t>Οι σύγχρονοι σπουδαστές  εκτιμούν την κινητή τεχνολογία και τα μαθήματα πρέπει να σχεδιάζονται έτσι ώστε να μπορούν να προβληθούν στο </a:t>
            </a:r>
            <a:r>
              <a:rPr lang="en" sz="1800" dirty="0">
                <a:solidFill>
                  <a:srgbClr val="000000"/>
                </a:solidFill>
              </a:rPr>
              <a:t>smartphone. </a:t>
            </a:r>
          </a:p>
          <a:p>
            <a:pPr marL="0" indent="0">
              <a:buNone/>
            </a:pPr>
            <a:endParaRPr lang="el-GR" sz="1500" dirty="0"/>
          </a:p>
        </p:txBody>
      </p:sp>
      <p:sp>
        <p:nvSpPr>
          <p:cNvPr id="5" name="Τίτλος 1">
            <a:extLst>
              <a:ext uri="{FF2B5EF4-FFF2-40B4-BE49-F238E27FC236}">
                <a16:creationId xmlns:a16="http://schemas.microsoft.com/office/drawing/2014/main" id="{C515A038-4AC4-FACC-8B03-22B6D818A8A6}"/>
              </a:ext>
            </a:extLst>
          </p:cNvPr>
          <p:cNvSpPr>
            <a:spLocks noGrp="1"/>
          </p:cNvSpPr>
          <p:nvPr>
            <p:ph type="title"/>
          </p:nvPr>
        </p:nvSpPr>
        <p:spPr>
          <a:xfrm>
            <a:off x="251520" y="188640"/>
            <a:ext cx="7830870" cy="41151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PESTLE ANALYSIS</a:t>
            </a:r>
            <a:r>
              <a:rPr lang="el-GR" sz="2200" dirty="0"/>
              <a:t> 3/3</a:t>
            </a:r>
          </a:p>
        </p:txBody>
      </p:sp>
    </p:spTree>
    <p:extLst>
      <p:ext uri="{BB962C8B-B14F-4D97-AF65-F5344CB8AC3E}">
        <p14:creationId xmlns:p14="http://schemas.microsoft.com/office/powerpoint/2010/main" val="24560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7773" y="286449"/>
            <a:ext cx="6642100" cy="478255"/>
          </a:xfrm>
        </p:spPr>
        <p:txBody>
          <a:bodyPr/>
          <a:lstStyle/>
          <a:p>
            <a:r>
              <a:rPr lang="el-GR" sz="2800" dirty="0"/>
              <a:t>ΣΥΜΒΟΥΛΕΥΤΙΚΕΣ ΥΠΗΡΕΣΙΕΣ</a:t>
            </a:r>
          </a:p>
        </p:txBody>
      </p:sp>
      <p:sp>
        <p:nvSpPr>
          <p:cNvPr id="27651" name="Rectangle 3"/>
          <p:cNvSpPr>
            <a:spLocks noGrp="1" noChangeArrowheads="1"/>
          </p:cNvSpPr>
          <p:nvPr>
            <p:ph idx="1"/>
          </p:nvPr>
        </p:nvSpPr>
        <p:spPr>
          <a:xfrm>
            <a:off x="407773" y="931026"/>
            <a:ext cx="8868262" cy="5954358"/>
          </a:xfrm>
        </p:spPr>
        <p:txBody>
          <a:bodyPr/>
          <a:lstStyle/>
          <a:p>
            <a:pPr marL="266700" indent="-266700">
              <a:lnSpc>
                <a:spcPct val="150000"/>
              </a:lnSpc>
              <a:buFont typeface="+mj-lt"/>
              <a:buAutoNum type="arabicPeriod"/>
            </a:pPr>
            <a:r>
              <a:rPr lang="el-GR" sz="1800" dirty="0"/>
              <a:t>Επιχειρησιακός Σχεδιασμός </a:t>
            </a:r>
            <a:r>
              <a:rPr lang="en-US" sz="1800" dirty="0"/>
              <a:t>(Business Planning) </a:t>
            </a:r>
            <a:r>
              <a:rPr lang="el-GR" sz="1800" dirty="0"/>
              <a:t>με χρήση της μεθοδολογίας </a:t>
            </a:r>
            <a:r>
              <a:rPr lang="en-US" sz="1800" dirty="0"/>
              <a:t>Balanced Scorecard &amp; Strategy Maps</a:t>
            </a:r>
            <a:endParaRPr lang="el-GR" sz="1800" dirty="0"/>
          </a:p>
          <a:p>
            <a:pPr marL="266700" indent="-266700">
              <a:lnSpc>
                <a:spcPct val="150000"/>
              </a:lnSpc>
              <a:buFont typeface="+mj-lt"/>
              <a:buAutoNum type="arabicPeriod"/>
            </a:pPr>
            <a:r>
              <a:rPr lang="el-GR" sz="1800" dirty="0"/>
              <a:t>Ανασχεδιασμός Διεργασιών (</a:t>
            </a:r>
            <a:r>
              <a:rPr lang="en-US" sz="1800" dirty="0"/>
              <a:t>Reengineering</a:t>
            </a:r>
            <a:r>
              <a:rPr lang="el-GR" sz="1800" dirty="0"/>
              <a:t>)</a:t>
            </a:r>
          </a:p>
          <a:p>
            <a:pPr marL="266700" indent="-266700">
              <a:lnSpc>
                <a:spcPct val="150000"/>
              </a:lnSpc>
              <a:buFont typeface="+mj-lt"/>
              <a:buAutoNum type="arabicPeriod"/>
            </a:pPr>
            <a:r>
              <a:rPr lang="el-GR" sz="1800" dirty="0"/>
              <a:t>Σχεδιασμός και Ανάπτυξη Συστημάτων</a:t>
            </a:r>
            <a:r>
              <a:rPr lang="en-US" sz="1800" dirty="0"/>
              <a:t> </a:t>
            </a:r>
            <a:r>
              <a:rPr lang="el-GR" sz="1800" dirty="0" err="1"/>
              <a:t>κατ</a:t>
            </a:r>
            <a:r>
              <a:rPr lang="en-US" sz="1800" dirty="0" err="1"/>
              <a:t>ά</a:t>
            </a:r>
            <a:r>
              <a:rPr lang="el-GR" sz="1800" dirty="0"/>
              <a:t> τα Πρότυπα </a:t>
            </a:r>
            <a:r>
              <a:rPr lang="en-US" sz="1800" dirty="0"/>
              <a:t>ISO 9001, ISO 14001,</a:t>
            </a:r>
            <a:r>
              <a:rPr lang="el-GR" sz="1800" dirty="0"/>
              <a:t> </a:t>
            </a:r>
            <a:r>
              <a:rPr lang="en-US" sz="1800" dirty="0"/>
              <a:t>ISO 22000, ISO 27001, ISO 22301, ISO 45001, ISO 39001, ISO 17025</a:t>
            </a:r>
          </a:p>
          <a:p>
            <a:pPr marL="266700" indent="-266700">
              <a:lnSpc>
                <a:spcPct val="150000"/>
              </a:lnSpc>
              <a:buFont typeface="+mj-lt"/>
              <a:buAutoNum type="arabicPeriod"/>
            </a:pPr>
            <a:r>
              <a:rPr lang="en-US" sz="1800" dirty="0"/>
              <a:t>GDPR Compliance</a:t>
            </a:r>
            <a:r>
              <a:rPr lang="el-GR" sz="1800" dirty="0"/>
              <a:t> - </a:t>
            </a:r>
            <a:r>
              <a:rPr lang="en-US" sz="1800" dirty="0"/>
              <a:t>ISO 27001</a:t>
            </a:r>
            <a:r>
              <a:rPr lang="el-GR" sz="1800" dirty="0"/>
              <a:t>, </a:t>
            </a:r>
            <a:r>
              <a:rPr lang="en-US" sz="1800" dirty="0"/>
              <a:t>DPO &amp; </a:t>
            </a:r>
            <a:r>
              <a:rPr lang="el-GR" sz="1800" dirty="0"/>
              <a:t>Υποστήριξη Εφαρμογής </a:t>
            </a:r>
          </a:p>
          <a:p>
            <a:pPr marL="266700" indent="-266700">
              <a:lnSpc>
                <a:spcPct val="150000"/>
              </a:lnSpc>
              <a:buFont typeface="+mj-lt"/>
              <a:buAutoNum type="arabicPeriod"/>
            </a:pPr>
            <a:r>
              <a:rPr lang="en-US" sz="1800" dirty="0"/>
              <a:t>Inventory Management</a:t>
            </a:r>
            <a:r>
              <a:rPr lang="el-GR" sz="1800" dirty="0"/>
              <a:t> – </a:t>
            </a:r>
            <a:r>
              <a:rPr lang="en-US" sz="1800" dirty="0"/>
              <a:t>Lean Logistics – </a:t>
            </a:r>
            <a:r>
              <a:rPr lang="el-GR" sz="1800" dirty="0"/>
              <a:t>Αποθήκες </a:t>
            </a:r>
            <a:endParaRPr lang="en-US" sz="1800" dirty="0"/>
          </a:p>
          <a:p>
            <a:pPr marL="266700" indent="-266700">
              <a:lnSpc>
                <a:spcPct val="150000"/>
              </a:lnSpc>
              <a:buFont typeface="+mj-lt"/>
              <a:buAutoNum type="arabicPeriod"/>
            </a:pPr>
            <a:r>
              <a:rPr lang="el-GR" sz="1800" dirty="0" err="1"/>
              <a:t>Ευθυγρ</a:t>
            </a:r>
            <a:r>
              <a:rPr lang="en-US" sz="1800" dirty="0" err="1"/>
              <a:t>ά</a:t>
            </a:r>
            <a:r>
              <a:rPr lang="el-GR" sz="1800" dirty="0" err="1"/>
              <a:t>μμιση</a:t>
            </a:r>
            <a:r>
              <a:rPr lang="el-GR" sz="1800" dirty="0"/>
              <a:t> Λειτουργιών με </a:t>
            </a:r>
            <a:r>
              <a:rPr lang="en-US" sz="1800" dirty="0"/>
              <a:t>ERP </a:t>
            </a:r>
            <a:endParaRPr lang="el-GR" sz="1800" dirty="0"/>
          </a:p>
          <a:p>
            <a:pPr marL="266700" indent="-266700">
              <a:lnSpc>
                <a:spcPct val="150000"/>
              </a:lnSpc>
              <a:buFont typeface="+mj-lt"/>
              <a:buAutoNum type="arabicPeriod"/>
            </a:pPr>
            <a:r>
              <a:rPr lang="el-GR" sz="1800" dirty="0" err="1"/>
              <a:t>Κοστολ</a:t>
            </a:r>
            <a:r>
              <a:rPr lang="en-US" sz="1800" dirty="0" err="1"/>
              <a:t>ό</a:t>
            </a:r>
            <a:r>
              <a:rPr lang="el-GR" sz="1800" dirty="0"/>
              <a:t>γηση – Μείωση Κόστους – </a:t>
            </a:r>
            <a:r>
              <a:rPr lang="en-US" sz="1800" dirty="0"/>
              <a:t>Activity Based Costing </a:t>
            </a:r>
          </a:p>
          <a:p>
            <a:pPr marL="266700" indent="-266700">
              <a:lnSpc>
                <a:spcPct val="150000"/>
              </a:lnSpc>
              <a:buFont typeface="+mj-lt"/>
              <a:buAutoNum type="arabicPeriod"/>
            </a:pPr>
            <a:r>
              <a:rPr lang="el-GR" sz="1800" dirty="0" err="1"/>
              <a:t>Προγρ</a:t>
            </a:r>
            <a:r>
              <a:rPr lang="en-US" sz="1800" dirty="0" err="1"/>
              <a:t>ά</a:t>
            </a:r>
            <a:r>
              <a:rPr lang="el-GR" sz="1800" dirty="0" err="1"/>
              <a:t>μματα</a:t>
            </a:r>
            <a:r>
              <a:rPr lang="el-GR" sz="1800" dirty="0"/>
              <a:t> Ευρωπαϊκά – ΕΣΠΑ</a:t>
            </a:r>
          </a:p>
          <a:p>
            <a:pPr marL="266700" indent="-266700">
              <a:lnSpc>
                <a:spcPct val="150000"/>
              </a:lnSpc>
              <a:buFont typeface="+mj-lt"/>
              <a:buAutoNum type="arabicPeriod"/>
            </a:pPr>
            <a:r>
              <a:rPr lang="el-GR" sz="1800" dirty="0" err="1"/>
              <a:t>Οργ</a:t>
            </a:r>
            <a:r>
              <a:rPr lang="en-US" sz="1800" dirty="0" err="1"/>
              <a:t>ά</a:t>
            </a:r>
            <a:r>
              <a:rPr lang="el-GR" sz="1800" dirty="0" err="1"/>
              <a:t>νωση</a:t>
            </a:r>
            <a:r>
              <a:rPr lang="el-GR" sz="1800" dirty="0"/>
              <a:t> και Ανάπτυξη Πωλήσεων –  </a:t>
            </a:r>
            <a:r>
              <a:rPr lang="en-US" sz="1800" dirty="0"/>
              <a:t>Digital Marketing</a:t>
            </a:r>
            <a:endParaRPr lang="el-GR" sz="1800" dirty="0"/>
          </a:p>
          <a:p>
            <a:pPr marL="266700" indent="-266700">
              <a:lnSpc>
                <a:spcPct val="150000"/>
              </a:lnSpc>
              <a:buFont typeface="+mj-lt"/>
              <a:buAutoNum type="arabicPeriod"/>
            </a:pPr>
            <a:r>
              <a:rPr lang="el-GR" sz="1800" dirty="0"/>
              <a:t>Ανάπτυξη Ολοκληρωμένου Συστήματος </a:t>
            </a:r>
            <a:r>
              <a:rPr lang="en-US" sz="1800" dirty="0"/>
              <a:t>HRM</a:t>
            </a:r>
            <a:endParaRPr lang="el-GR" sz="1800" dirty="0"/>
          </a:p>
        </p:txBody>
      </p:sp>
      <p:pic>
        <p:nvPicPr>
          <p:cNvPr id="27652" name="Picture 6"/>
          <p:cNvPicPr>
            <a:picLocks noChangeAspect="1" noChangeArrowheads="1"/>
          </p:cNvPicPr>
          <p:nvPr/>
        </p:nvPicPr>
        <p:blipFill>
          <a:blip r:embed="rId3" cstate="email"/>
          <a:srcRect/>
          <a:stretch>
            <a:fillRect/>
          </a:stretch>
        </p:blipFill>
        <p:spPr bwMode="auto">
          <a:xfrm>
            <a:off x="7452320" y="5434207"/>
            <a:ext cx="1547664" cy="1306658"/>
          </a:xfrm>
          <a:prstGeom prst="rect">
            <a:avLst/>
          </a:prstGeom>
          <a:noFill/>
          <a:ln w="9525">
            <a:noFill/>
            <a:miter lim="800000"/>
            <a:headEnd/>
            <a:tailEnd/>
          </a:ln>
        </p:spPr>
      </p:pic>
    </p:spTree>
    <p:extLst>
      <p:ext uri="{BB962C8B-B14F-4D97-AF65-F5344CB8AC3E}">
        <p14:creationId xmlns:p14="http://schemas.microsoft.com/office/powerpoint/2010/main" val="271062992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632523-75BA-926D-A7A2-E055E55FEC64}"/>
              </a:ext>
            </a:extLst>
          </p:cNvPr>
          <p:cNvSpPr>
            <a:spLocks noGrp="1"/>
          </p:cNvSpPr>
          <p:nvPr>
            <p:ph type="title"/>
          </p:nvPr>
        </p:nvSpPr>
        <p:spPr>
          <a:xfrm>
            <a:off x="143508" y="188640"/>
            <a:ext cx="7020780" cy="411510"/>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200" dirty="0"/>
              <a:t>ΠΩΣ ΑΞΙΟΠΟΙΟΥΜΕ ΤΗΝ </a:t>
            </a:r>
            <a:r>
              <a:rPr lang="en-US" sz="2200" dirty="0"/>
              <a:t>PESTLE ANALYSIS </a:t>
            </a:r>
            <a:endParaRPr lang="el-GR" sz="2200" dirty="0"/>
          </a:p>
        </p:txBody>
      </p:sp>
      <p:sp>
        <p:nvSpPr>
          <p:cNvPr id="3" name="Θέση περιεχομένου 2">
            <a:extLst>
              <a:ext uri="{FF2B5EF4-FFF2-40B4-BE49-F238E27FC236}">
                <a16:creationId xmlns:a16="http://schemas.microsoft.com/office/drawing/2014/main" id="{CC21AAB8-F403-2818-BCEB-25FAC60F58C9}"/>
              </a:ext>
            </a:extLst>
          </p:cNvPr>
          <p:cNvSpPr>
            <a:spLocks noGrp="1"/>
          </p:cNvSpPr>
          <p:nvPr>
            <p:ph idx="1"/>
          </p:nvPr>
        </p:nvSpPr>
        <p:spPr>
          <a:xfrm>
            <a:off x="143508" y="1412776"/>
            <a:ext cx="9073008" cy="4716524"/>
          </a:xfrm>
        </p:spPr>
        <p:txBody>
          <a:bodyPr/>
          <a:lstStyle/>
          <a:p>
            <a:pPr>
              <a:lnSpc>
                <a:spcPct val="150000"/>
              </a:lnSpc>
            </a:pPr>
            <a:r>
              <a:rPr lang="el-GR" sz="2200" dirty="0"/>
              <a:t>Ευκαιρίες προς Αξιοποίηση για Πόρους </a:t>
            </a:r>
          </a:p>
          <a:p>
            <a:pPr>
              <a:lnSpc>
                <a:spcPct val="150000"/>
              </a:lnSpc>
            </a:pPr>
            <a:r>
              <a:rPr lang="el-GR" sz="2200" dirty="0"/>
              <a:t>Ευκαιρίες προς Αξιοποίηση για Ερευνητικό Έργο </a:t>
            </a:r>
          </a:p>
          <a:p>
            <a:pPr>
              <a:lnSpc>
                <a:spcPct val="150000"/>
              </a:lnSpc>
            </a:pPr>
            <a:r>
              <a:rPr lang="el-GR" sz="2200" dirty="0"/>
              <a:t>Ευκαιρίες προς Αξιοποίηση για βελτίωση Ποιότητας </a:t>
            </a:r>
          </a:p>
          <a:p>
            <a:pPr>
              <a:lnSpc>
                <a:spcPct val="150000"/>
              </a:lnSpc>
            </a:pPr>
            <a:r>
              <a:rPr lang="el-GR" sz="2200" dirty="0"/>
              <a:t>Ευκαιρίες για Αξιοποίηση προς χρηματοδότηση στέγης Φοιτητών </a:t>
            </a:r>
            <a:endParaRPr lang="en-US" sz="2200" dirty="0"/>
          </a:p>
          <a:p>
            <a:pPr>
              <a:lnSpc>
                <a:spcPct val="150000"/>
              </a:lnSpc>
            </a:pPr>
            <a:r>
              <a:rPr lang="el-GR" sz="2200" dirty="0" err="1"/>
              <a:t>Αξιοπο</a:t>
            </a:r>
            <a:r>
              <a:rPr lang="en-US" sz="2200" dirty="0" err="1"/>
              <a:t>ί</a:t>
            </a:r>
            <a:r>
              <a:rPr lang="el-GR" sz="2200" dirty="0" err="1"/>
              <a:t>ηση</a:t>
            </a:r>
            <a:r>
              <a:rPr lang="el-GR" sz="2200" dirty="0"/>
              <a:t> για Ερευνητικό Έργο </a:t>
            </a:r>
          </a:p>
          <a:p>
            <a:pPr>
              <a:lnSpc>
                <a:spcPct val="150000"/>
              </a:lnSpc>
            </a:pPr>
            <a:r>
              <a:rPr lang="el-GR" sz="2200" dirty="0"/>
              <a:t>Δραστηριοποίηση για την συμμετοχή στην Επίλυση Κοινωνικών Ζητημάτων </a:t>
            </a:r>
          </a:p>
          <a:p>
            <a:pPr>
              <a:lnSpc>
                <a:spcPct val="150000"/>
              </a:lnSpc>
            </a:pPr>
            <a:r>
              <a:rPr lang="el-GR" sz="2200" dirty="0"/>
              <a:t>Ένταξη στα προγράμματα Εκπαίδευσης των Νέων Τεχνολογιών </a:t>
            </a:r>
          </a:p>
          <a:p>
            <a:endParaRPr lang="el-GR" sz="2200" dirty="0"/>
          </a:p>
        </p:txBody>
      </p:sp>
    </p:spTree>
    <p:extLst>
      <p:ext uri="{BB962C8B-B14F-4D97-AF65-F5344CB8AC3E}">
        <p14:creationId xmlns:p14="http://schemas.microsoft.com/office/powerpoint/2010/main" val="1980206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439956-891B-C37E-26BC-45DC2F5BD0D5}"/>
              </a:ext>
            </a:extLst>
          </p:cNvPr>
          <p:cNvSpPr>
            <a:spLocks noGrp="1"/>
          </p:cNvSpPr>
          <p:nvPr>
            <p:ph type="title"/>
          </p:nvPr>
        </p:nvSpPr>
        <p:spPr>
          <a:xfrm>
            <a:off x="179512" y="12616"/>
            <a:ext cx="6642100" cy="838200"/>
          </a:xfrm>
        </p:spPr>
        <p:txBody>
          <a:bodyPr/>
          <a:lstStyle/>
          <a:p>
            <a:r>
              <a:rPr lang="el-GR" dirty="0"/>
              <a:t>ΠΑΡΑΔΕΙΓΜΑ </a:t>
            </a:r>
            <a:r>
              <a:rPr lang="en-US" dirty="0"/>
              <a:t>PESTLE ANALYSIS</a:t>
            </a:r>
            <a:endParaRPr lang="el-GR" dirty="0"/>
          </a:p>
        </p:txBody>
      </p:sp>
      <p:sp>
        <p:nvSpPr>
          <p:cNvPr id="3" name="Θέση περιεχομένου 2">
            <a:extLst>
              <a:ext uri="{FF2B5EF4-FFF2-40B4-BE49-F238E27FC236}">
                <a16:creationId xmlns:a16="http://schemas.microsoft.com/office/drawing/2014/main" id="{F3FFCCBA-6DDD-7F15-B888-45EC2C447FE0}"/>
              </a:ext>
            </a:extLst>
          </p:cNvPr>
          <p:cNvSpPr>
            <a:spLocks noGrp="1"/>
          </p:cNvSpPr>
          <p:nvPr>
            <p:ph idx="1"/>
          </p:nvPr>
        </p:nvSpPr>
        <p:spPr>
          <a:xfrm>
            <a:off x="179512" y="764704"/>
            <a:ext cx="8568952" cy="5805264"/>
          </a:xfrm>
        </p:spPr>
        <p:txBody>
          <a:bodyPr/>
          <a:lstStyle/>
          <a:p>
            <a:r>
              <a:rPr lang="en-US" sz="1500" b="1" dirty="0" err="1"/>
              <a:t>Enviromental</a:t>
            </a:r>
            <a:r>
              <a:rPr lang="el-GR" sz="1500" b="1" dirty="0"/>
              <a:t> ( Φυσικό περιβάλλον )</a:t>
            </a:r>
            <a:r>
              <a:rPr lang="en-US" sz="1500" b="1" dirty="0"/>
              <a:t> </a:t>
            </a:r>
            <a:r>
              <a:rPr lang="el-GR" sz="1500" dirty="0"/>
              <a:t>Η διαδικτυακή μάθηση μπορεί επίσης να μειώσει τη χρήση χαρτιού και εγχειριδίων με λιγότερη αποψίλωση των δασών. </a:t>
            </a:r>
            <a:br>
              <a:rPr lang="en-US" sz="1500" dirty="0"/>
            </a:br>
            <a:r>
              <a:rPr lang="el-GR" sz="1500" b="1" dirty="0"/>
              <a:t>Δράση 1</a:t>
            </a:r>
            <a:r>
              <a:rPr lang="el-GR" sz="1500" dirty="0"/>
              <a:t> : Το πανεπιστήμιο των Πατρών καινοτομεί καθιερώνοντας 2 ημέρες την Εβδομάδα </a:t>
            </a:r>
            <a:r>
              <a:rPr lang="en-US" sz="1500" dirty="0"/>
              <a:t>Online </a:t>
            </a:r>
            <a:r>
              <a:rPr lang="el-GR" sz="1500" dirty="0"/>
              <a:t>Εκπαίδευση</a:t>
            </a:r>
            <a:endParaRPr lang="en-US" sz="1500" dirty="0"/>
          </a:p>
          <a:p>
            <a:r>
              <a:rPr lang="en-US" sz="1500" b="1" dirty="0"/>
              <a:t>Social ( </a:t>
            </a:r>
            <a:r>
              <a:rPr lang="el-GR" sz="1500" b="1" dirty="0"/>
              <a:t>Κοινωνικό Περιβάλλον</a:t>
            </a:r>
            <a:r>
              <a:rPr lang="en-US" sz="1500" b="1" dirty="0"/>
              <a:t>)</a:t>
            </a:r>
            <a:r>
              <a:rPr lang="el-GR" sz="1500" dirty="0"/>
              <a:t>: Υπάρχει συνήθως μια τεράστια κοινωνική πτυχή στη μάθηση, αλλά αυτές οι προσωπικές κοινωνικές οι αλληλεπιδράσεις που σχετίζονται με τη μάθηση στην πανεπιστημιούπολη έχουν παρακαμφθεί από τον </a:t>
            </a:r>
            <a:r>
              <a:rPr lang="en" sz="1500" dirty="0"/>
              <a:t>COVID. </a:t>
            </a:r>
            <a:r>
              <a:rPr lang="el-GR" sz="1500" b="1" dirty="0"/>
              <a:t>Κοινωνικής ευθύνης και ισότητας των φύλων</a:t>
            </a:r>
            <a:r>
              <a:rPr lang="en-US" sz="1500" b="1" dirty="0"/>
              <a:t> </a:t>
            </a:r>
            <a:r>
              <a:rPr lang="el-GR" sz="1500" dirty="0"/>
              <a:t>Η μάθηση πρέπει να είναι </a:t>
            </a:r>
            <a:r>
              <a:rPr lang="el-GR" sz="1500" dirty="0" err="1"/>
              <a:t>προσβάσιμη</a:t>
            </a:r>
            <a:r>
              <a:rPr lang="el-GR" sz="1500" dirty="0"/>
              <a:t> σε όλους τους μαθητές που θέλουν να μάθουν, ιδίως στον απομακρυσμένο αυτόχθονα πληθυσμό και στις ομάδες χαμηλότερου εισοδήματος. </a:t>
            </a:r>
          </a:p>
          <a:p>
            <a:r>
              <a:rPr lang="el-GR" sz="1500" b="1" dirty="0"/>
              <a:t>Δράση 2 </a:t>
            </a:r>
            <a:r>
              <a:rPr lang="el-GR" sz="1500" dirty="0"/>
              <a:t>: Το πανεπιστήμιο παρέχει στους φοιτητές επιδοτούμενη </a:t>
            </a:r>
            <a:r>
              <a:rPr lang="el-GR" sz="1500" dirty="0" err="1"/>
              <a:t>πράσβαση</a:t>
            </a:r>
            <a:r>
              <a:rPr lang="el-GR" sz="1500" dirty="0"/>
              <a:t> στο Διαδίκτυο </a:t>
            </a:r>
          </a:p>
          <a:p>
            <a:r>
              <a:rPr lang="el-GR" sz="1500" dirty="0"/>
              <a:t>Η Πολιτική στηρίζει τους Μετανάστες : Οι μετανάστες που αναζητούν μάθημα δεύτερης γλώσσας.</a:t>
            </a:r>
          </a:p>
          <a:p>
            <a:r>
              <a:rPr lang="el-GR" sz="1500" b="1" dirty="0"/>
              <a:t>Δράση 3</a:t>
            </a:r>
            <a:r>
              <a:rPr lang="el-GR" sz="1500" dirty="0"/>
              <a:t>:  θα πρέπει να εκπαιδευτούν Δωρεάν .. </a:t>
            </a:r>
          </a:p>
          <a:p>
            <a:r>
              <a:rPr lang="el-GR" sz="1500" dirty="0"/>
              <a:t>Οι γυναίκες είχαν μεγαλύτερο βάρος παιδικής φροντίδας και φροντίδας ηλικιωμένων κατά συνέπεια</a:t>
            </a:r>
          </a:p>
          <a:p>
            <a:r>
              <a:rPr lang="el-GR" sz="1500" b="1" dirty="0"/>
              <a:t>Δράση 4  </a:t>
            </a:r>
            <a:r>
              <a:rPr lang="el-GR" sz="1500" dirty="0"/>
              <a:t>ευέλικτα προγράμματα μαθησιακής Διαδικασίας</a:t>
            </a:r>
          </a:p>
          <a:p>
            <a:r>
              <a:rPr lang="el-GR" sz="1500" b="1" dirty="0"/>
              <a:t>Δράση 5</a:t>
            </a:r>
            <a:r>
              <a:rPr lang="el-GR" sz="1500" dirty="0"/>
              <a:t>. Θα πρέπει να εξεταστούν ευέλικτα προγράμματα μάθησης που μπορούν να προσαρμοστούν με Εργασία αλλά και παραμονή στο σπίτι τα χρονοδιαγράμματα εργασίας ή παραμονής στο σπίτι. </a:t>
            </a:r>
          </a:p>
          <a:p>
            <a:r>
              <a:rPr lang="el-GR" sz="1500" b="1" dirty="0"/>
              <a:t>Δράση 6 : Δωρεάν μαθήματα σε ηλικιωμένους </a:t>
            </a:r>
            <a:r>
              <a:rPr lang="el-GR" sz="1500" dirty="0"/>
              <a:t>Οι ηλικιωμένοι δεν πρέπει επίσης να αγνοούνται και μπορεί να θέλουν να αναβαθμίσουν τομείς όπως η γνώση υπολογιστών. </a:t>
            </a:r>
          </a:p>
          <a:p>
            <a:endParaRPr lang="el-GR" sz="1500" dirty="0"/>
          </a:p>
          <a:p>
            <a:endParaRPr lang="el-GR" sz="1500" dirty="0"/>
          </a:p>
          <a:p>
            <a:endParaRPr lang="el-GR" sz="1500" dirty="0"/>
          </a:p>
          <a:p>
            <a:endParaRPr lang="el-GR" sz="1500" dirty="0"/>
          </a:p>
          <a:p>
            <a:endParaRPr lang="el-GR" sz="1500" dirty="0"/>
          </a:p>
          <a:p>
            <a:endParaRPr lang="el-GR" sz="1500" dirty="0"/>
          </a:p>
        </p:txBody>
      </p:sp>
    </p:spTree>
    <p:extLst>
      <p:ext uri="{BB962C8B-B14F-4D97-AF65-F5344CB8AC3E}">
        <p14:creationId xmlns:p14="http://schemas.microsoft.com/office/powerpoint/2010/main" val="1714550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AC592B-51E1-A053-1A24-CE29A61A9D67}"/>
              </a:ext>
            </a:extLst>
          </p:cNvPr>
          <p:cNvSpPr>
            <a:spLocks noGrp="1"/>
          </p:cNvSpPr>
          <p:nvPr>
            <p:ph type="title"/>
          </p:nvPr>
        </p:nvSpPr>
        <p:spPr/>
        <p:txBody>
          <a:bodyPr/>
          <a:lstStyle/>
          <a:p>
            <a:r>
              <a:rPr lang="en-US" dirty="0"/>
              <a:t>PESTLE ANALYSIS </a:t>
            </a:r>
            <a:endParaRPr lang="el-GR" dirty="0"/>
          </a:p>
        </p:txBody>
      </p:sp>
      <p:sp>
        <p:nvSpPr>
          <p:cNvPr id="3" name="Θέση περιεχομένου 2">
            <a:extLst>
              <a:ext uri="{FF2B5EF4-FFF2-40B4-BE49-F238E27FC236}">
                <a16:creationId xmlns:a16="http://schemas.microsoft.com/office/drawing/2014/main" id="{F03FAE72-D149-56F2-9324-69BCB6CCE3C8}"/>
              </a:ext>
            </a:extLst>
          </p:cNvPr>
          <p:cNvSpPr>
            <a:spLocks noGrp="1"/>
          </p:cNvSpPr>
          <p:nvPr>
            <p:ph idx="1"/>
          </p:nvPr>
        </p:nvSpPr>
        <p:spPr>
          <a:xfrm>
            <a:off x="457200" y="908720"/>
            <a:ext cx="8229600" cy="4525963"/>
          </a:xfrm>
        </p:spPr>
        <p:txBody>
          <a:bodyPr/>
          <a:lstStyle/>
          <a:p>
            <a:r>
              <a:rPr lang="el-GR" sz="2000" b="1" dirty="0"/>
              <a:t>Τ</a:t>
            </a:r>
            <a:r>
              <a:rPr lang="en-US" sz="2000" b="1" dirty="0" err="1"/>
              <a:t>echnological</a:t>
            </a:r>
            <a:r>
              <a:rPr lang="en-US" sz="2000" b="1" dirty="0"/>
              <a:t> </a:t>
            </a:r>
            <a:r>
              <a:rPr lang="en-US" sz="2000" dirty="0"/>
              <a:t>( </a:t>
            </a:r>
            <a:r>
              <a:rPr lang="el-GR" sz="2000" dirty="0"/>
              <a:t>Τεχνολογία ):</a:t>
            </a:r>
          </a:p>
          <a:p>
            <a:r>
              <a:rPr lang="el-GR" sz="2000" b="1" dirty="0"/>
              <a:t>Δράση 7</a:t>
            </a:r>
            <a:r>
              <a:rPr lang="el-GR" sz="2000" dirty="0"/>
              <a:t>:  Ίδρυση Έδρα Τεχνητής Νοημοσύνης </a:t>
            </a:r>
            <a:endParaRPr lang="en-US" sz="2000" dirty="0"/>
          </a:p>
          <a:p>
            <a:r>
              <a:rPr lang="el-GR" sz="2000" dirty="0"/>
              <a:t>Προτίμηση στα </a:t>
            </a:r>
            <a:r>
              <a:rPr lang="en-US" sz="2000" dirty="0"/>
              <a:t>Smartphone: </a:t>
            </a:r>
            <a:r>
              <a:rPr lang="el-GR" sz="2000" dirty="0"/>
              <a:t>Οι σύγχρονοι σπουδαστές  εκτιμούν την κινητή τεχνολογία </a:t>
            </a:r>
          </a:p>
          <a:p>
            <a:r>
              <a:rPr lang="el-GR" sz="2000" b="1" dirty="0"/>
              <a:t>Δράση 8. </a:t>
            </a:r>
            <a:r>
              <a:rPr lang="el-GR" sz="2000" dirty="0"/>
              <a:t>Να σχεδιάζονται έτσι ώστε να μπορούν να προβληθούν στο </a:t>
            </a:r>
            <a:r>
              <a:rPr lang="en" sz="2000" dirty="0"/>
              <a:t>smartphone. </a:t>
            </a:r>
            <a:endParaRPr lang="el-GR" sz="2000" dirty="0"/>
          </a:p>
          <a:p>
            <a:r>
              <a:rPr lang="el-GR" sz="2000" b="1" dirty="0" err="1"/>
              <a:t>Δρ</a:t>
            </a:r>
            <a:r>
              <a:rPr lang="en" sz="2000" b="1" dirty="0" err="1"/>
              <a:t>ά</a:t>
            </a:r>
            <a:r>
              <a:rPr lang="el-GR" sz="2000" b="1" dirty="0" err="1"/>
              <a:t>ση</a:t>
            </a:r>
            <a:r>
              <a:rPr lang="el-GR" sz="2000" b="1" dirty="0"/>
              <a:t> 9 </a:t>
            </a:r>
            <a:r>
              <a:rPr lang="el-GR" sz="2000" dirty="0"/>
              <a:t>: ίδρυση Μονάδας Ανάλυσης </a:t>
            </a:r>
            <a:r>
              <a:rPr lang="el-GR" sz="2000" dirty="0" err="1"/>
              <a:t>Γονιδιώματος</a:t>
            </a:r>
            <a:r>
              <a:rPr lang="el-GR" sz="2000" dirty="0"/>
              <a:t> </a:t>
            </a:r>
            <a:endParaRPr lang="en" sz="2000" dirty="0"/>
          </a:p>
          <a:p>
            <a:endParaRPr lang="el-GR" sz="2000" dirty="0"/>
          </a:p>
        </p:txBody>
      </p:sp>
    </p:spTree>
    <p:extLst>
      <p:ext uri="{BB962C8B-B14F-4D97-AF65-F5344CB8AC3E}">
        <p14:creationId xmlns:p14="http://schemas.microsoft.com/office/powerpoint/2010/main" val="897200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64" y="188640"/>
            <a:ext cx="7992888" cy="379884"/>
          </a:xfrm>
        </p:spPr>
        <p:txBody>
          <a:bodyPr/>
          <a:lstStyle/>
          <a:p>
            <a:r>
              <a:rPr lang="el-GR" sz="2800" dirty="0"/>
              <a:t>ΑΠΟΤΕΛΕΣΜΑΤΑ ΚΟΙΝΟ ΠΛΑΙΣΙΟ ΑΞΙΟΛΟΓΗΣΗΣ </a:t>
            </a:r>
            <a:br>
              <a:rPr lang="el-GR" sz="2800" dirty="0"/>
            </a:br>
            <a:endParaRPr lang="el-GR" sz="2800" dirty="0"/>
          </a:p>
        </p:txBody>
      </p:sp>
      <p:pic>
        <p:nvPicPr>
          <p:cNvPr id="6" name="Picture 5"/>
          <p:cNvPicPr>
            <a:picLocks noChangeAspect="1"/>
          </p:cNvPicPr>
          <p:nvPr/>
        </p:nvPicPr>
        <p:blipFill>
          <a:blip r:embed="rId3"/>
          <a:stretch>
            <a:fillRect/>
          </a:stretch>
        </p:blipFill>
        <p:spPr>
          <a:xfrm>
            <a:off x="89502" y="1970838"/>
            <a:ext cx="8032050" cy="3325250"/>
          </a:xfrm>
          <a:prstGeom prst="rect">
            <a:avLst/>
          </a:prstGeom>
        </p:spPr>
      </p:pic>
    </p:spTree>
    <p:extLst>
      <p:ext uri="{BB962C8B-B14F-4D97-AF65-F5344CB8AC3E}">
        <p14:creationId xmlns:p14="http://schemas.microsoft.com/office/powerpoint/2010/main" val="3242955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7 - Θέση περιεχομένου"/>
          <p:cNvSpPr>
            <a:spLocks noGrp="1"/>
          </p:cNvSpPr>
          <p:nvPr>
            <p:ph idx="1"/>
          </p:nvPr>
        </p:nvSpPr>
        <p:spPr>
          <a:xfrm>
            <a:off x="143508" y="1374137"/>
            <a:ext cx="8640960" cy="581630"/>
          </a:xfrm>
        </p:spPr>
        <p:txBody>
          <a:bodyPr/>
          <a:lstStyle/>
          <a:p>
            <a:pPr>
              <a:lnSpc>
                <a:spcPct val="150000"/>
              </a:lnSpc>
            </a:pPr>
            <a:r>
              <a:rPr lang="el-GR" sz="2100" dirty="0">
                <a:latin typeface="Arial" charset="0"/>
                <a:cs typeface="Arial" charset="0"/>
              </a:rPr>
              <a:t>Το σύνολο των ενεργειών για την αξιολόγηση της θέσης του Πανεπιστημίου σε σχέση με τον ανταγωνισμό</a:t>
            </a:r>
            <a:r>
              <a:rPr lang="en-US" sz="2100" dirty="0">
                <a:latin typeface="Arial" charset="0"/>
                <a:cs typeface="Arial" charset="0"/>
              </a:rPr>
              <a:t>.</a:t>
            </a:r>
            <a:endParaRPr lang="en-GB" sz="2100" dirty="0">
              <a:latin typeface="Arial" charset="0"/>
              <a:cs typeface="Arial" charset="0"/>
            </a:endParaRPr>
          </a:p>
          <a:p>
            <a:pPr>
              <a:lnSpc>
                <a:spcPct val="150000"/>
              </a:lnSpc>
            </a:pPr>
            <a:endParaRPr lang="el-GR" dirty="0">
              <a:latin typeface="Arial" charset="0"/>
              <a:cs typeface="Arial" charset="0"/>
            </a:endParaRPr>
          </a:p>
        </p:txBody>
      </p:sp>
      <p:sp>
        <p:nvSpPr>
          <p:cNvPr id="145410" name="Rectangle 2"/>
          <p:cNvSpPr>
            <a:spLocks noGrp="1" noChangeArrowheads="1"/>
          </p:cNvSpPr>
          <p:nvPr>
            <p:ph type="title"/>
          </p:nvPr>
        </p:nvSpPr>
        <p:spPr>
          <a:xfrm>
            <a:off x="143508" y="180095"/>
            <a:ext cx="4629150" cy="471488"/>
          </a:xfrm>
        </p:spPr>
        <p:txBody>
          <a:bodyPr/>
          <a:lstStyle/>
          <a:p>
            <a:r>
              <a:rPr lang="el-GR" sz="2800" dirty="0">
                <a:latin typeface="Arial" charset="0"/>
                <a:cs typeface="Arial" charset="0"/>
              </a:rPr>
              <a:t>ΒΕΝ</a:t>
            </a:r>
            <a:r>
              <a:rPr lang="en-US" sz="2800" dirty="0">
                <a:latin typeface="Arial" charset="0"/>
                <a:cs typeface="Arial" charset="0"/>
              </a:rPr>
              <a:t>CHMARKING</a:t>
            </a:r>
            <a:endParaRPr lang="el-GR" sz="2800" dirty="0">
              <a:latin typeface="Arial" charset="0"/>
              <a:cs typeface="Arial" charset="0"/>
            </a:endParaRPr>
          </a:p>
        </p:txBody>
      </p:sp>
      <p:grpSp>
        <p:nvGrpSpPr>
          <p:cNvPr id="2" name="Ομάδα 1">
            <a:extLst>
              <a:ext uri="{FF2B5EF4-FFF2-40B4-BE49-F238E27FC236}">
                <a16:creationId xmlns:a16="http://schemas.microsoft.com/office/drawing/2014/main" id="{749FBEF8-AB81-BFA2-B747-9475F329CE05}"/>
              </a:ext>
            </a:extLst>
          </p:cNvPr>
          <p:cNvGrpSpPr/>
          <p:nvPr/>
        </p:nvGrpSpPr>
        <p:grpSpPr>
          <a:xfrm>
            <a:off x="1385646" y="2402886"/>
            <a:ext cx="4536504" cy="3834427"/>
            <a:chOff x="3727100" y="2402887"/>
            <a:chExt cx="4737809" cy="4266473"/>
          </a:xfrm>
        </p:grpSpPr>
        <p:pic>
          <p:nvPicPr>
            <p:cNvPr id="154629" name="Picture 12" descr="States are competing internationally; are our brain trusts keeping up? Image: iStockPhoto."/>
            <p:cNvPicPr>
              <a:picLocks noChangeAspect="1" noChangeArrowheads="1"/>
            </p:cNvPicPr>
            <p:nvPr/>
          </p:nvPicPr>
          <p:blipFill>
            <a:blip r:embed="rId3" cstate="print"/>
            <a:srcRect/>
            <a:stretch>
              <a:fillRect/>
            </a:stretch>
          </p:blipFill>
          <p:spPr bwMode="auto">
            <a:xfrm>
              <a:off x="3727100" y="2402887"/>
              <a:ext cx="4737809" cy="3153266"/>
            </a:xfrm>
            <a:prstGeom prst="rect">
              <a:avLst/>
            </a:prstGeom>
            <a:noFill/>
            <a:ln w="9525">
              <a:noFill/>
              <a:miter lim="800000"/>
              <a:headEnd/>
              <a:tailEnd/>
            </a:ln>
          </p:spPr>
        </p:pic>
        <p:cxnSp>
          <p:nvCxnSpPr>
            <p:cNvPr id="3" name="Ευθύγραμμο βέλος σύνδεσης 2">
              <a:extLst>
                <a:ext uri="{FF2B5EF4-FFF2-40B4-BE49-F238E27FC236}">
                  <a16:creationId xmlns:a16="http://schemas.microsoft.com/office/drawing/2014/main" id="{5E78763D-B574-7F9E-BA03-986F1F03AAEF}"/>
                </a:ext>
              </a:extLst>
            </p:cNvPr>
            <p:cNvCxnSpPr>
              <a:cxnSpLocks/>
            </p:cNvCxnSpPr>
            <p:nvPr/>
          </p:nvCxnSpPr>
          <p:spPr>
            <a:xfrm flipV="1">
              <a:off x="4439816" y="4872077"/>
              <a:ext cx="0" cy="13681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Ευθύγραμμο βέλος σύνδεσης 6">
              <a:extLst>
                <a:ext uri="{FF2B5EF4-FFF2-40B4-BE49-F238E27FC236}">
                  <a16:creationId xmlns:a16="http://schemas.microsoft.com/office/drawing/2014/main" id="{BC33ED08-BB83-E8D6-E9A2-9661DAA74B5F}"/>
                </a:ext>
              </a:extLst>
            </p:cNvPr>
            <p:cNvCxnSpPr>
              <a:cxnSpLocks/>
            </p:cNvCxnSpPr>
            <p:nvPr/>
          </p:nvCxnSpPr>
          <p:spPr>
            <a:xfrm flipV="1">
              <a:off x="6672064" y="5482686"/>
              <a:ext cx="0" cy="118667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9153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078F90-7376-AD6C-EF79-BE8EB3C6CA12}"/>
              </a:ext>
            </a:extLst>
          </p:cNvPr>
          <p:cNvSpPr>
            <a:spLocks noGrp="1"/>
          </p:cNvSpPr>
          <p:nvPr>
            <p:ph type="title"/>
          </p:nvPr>
        </p:nvSpPr>
        <p:spPr>
          <a:xfrm>
            <a:off x="251520" y="188640"/>
            <a:ext cx="7938882" cy="594066"/>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200" dirty="0"/>
              <a:t>ΔΡΑΣΕΙΣ ΒΕΛΤΙΩΣΗΣ ΚΟΥΛΤΟΥΡΑΣ ΠΟΙΟΤΗΤΑΣ </a:t>
            </a:r>
          </a:p>
        </p:txBody>
      </p:sp>
      <p:sp>
        <p:nvSpPr>
          <p:cNvPr id="3" name="Θέση περιεχομένου 2">
            <a:extLst>
              <a:ext uri="{FF2B5EF4-FFF2-40B4-BE49-F238E27FC236}">
                <a16:creationId xmlns:a16="http://schemas.microsoft.com/office/drawing/2014/main" id="{6619E30A-3DA0-280D-FA43-EFDE63441302}"/>
              </a:ext>
            </a:extLst>
          </p:cNvPr>
          <p:cNvSpPr>
            <a:spLocks noGrp="1"/>
          </p:cNvSpPr>
          <p:nvPr>
            <p:ph idx="1"/>
          </p:nvPr>
        </p:nvSpPr>
        <p:spPr>
          <a:xfrm>
            <a:off x="395536" y="1052736"/>
            <a:ext cx="8108037" cy="3620105"/>
          </a:xfrm>
        </p:spPr>
        <p:txBody>
          <a:bodyPr/>
          <a:lstStyle/>
          <a:p>
            <a:pPr marL="257169" indent="-257169">
              <a:buFont typeface="+mj-lt"/>
              <a:buAutoNum type="arabicPeriod"/>
            </a:pPr>
            <a:r>
              <a:rPr lang="el-GR" sz="1700" dirty="0"/>
              <a:t>Διαδικασία Έρευνας Ικανοποίησης Φοιτητών </a:t>
            </a:r>
          </a:p>
          <a:p>
            <a:pPr marL="257169" indent="-257169">
              <a:buFont typeface="+mj-lt"/>
              <a:buAutoNum type="arabicPeriod"/>
            </a:pPr>
            <a:r>
              <a:rPr lang="el-GR" sz="1700" dirty="0"/>
              <a:t>Ανάλυση σημαντικότητας Αποτελεσμάτων έρευνας </a:t>
            </a:r>
          </a:p>
          <a:p>
            <a:pPr marL="257169" indent="-257169">
              <a:buFont typeface="+mj-lt"/>
              <a:buAutoNum type="arabicPeriod"/>
            </a:pPr>
            <a:r>
              <a:rPr lang="el-GR" sz="1700" dirty="0"/>
              <a:t>Δέσμευση Διοίκησης </a:t>
            </a:r>
            <a:endParaRPr lang="en-US" sz="1700" dirty="0"/>
          </a:p>
          <a:p>
            <a:pPr marL="257169" indent="-257169">
              <a:buFont typeface="+mj-lt"/>
              <a:buAutoNum type="arabicPeriod"/>
            </a:pPr>
            <a:r>
              <a:rPr lang="el-GR" sz="1700" dirty="0" err="1"/>
              <a:t>Σχεδιασμ</a:t>
            </a:r>
            <a:r>
              <a:rPr lang="en-US" sz="1700" dirty="0" err="1"/>
              <a:t>ό</a:t>
            </a:r>
            <a:r>
              <a:rPr lang="el-GR" sz="1700" dirty="0"/>
              <a:t>ς Δράσεων με βάση τα αποτελέσματα των ερευνών</a:t>
            </a:r>
          </a:p>
          <a:p>
            <a:pPr marL="257169" indent="-257169">
              <a:buFont typeface="+mj-lt"/>
              <a:buAutoNum type="arabicPeriod"/>
            </a:pPr>
            <a:r>
              <a:rPr lang="el-GR" sz="1700" dirty="0"/>
              <a:t>Παρακολούθηση και Αξιολόγηση των </a:t>
            </a:r>
            <a:r>
              <a:rPr lang="el-GR" sz="1700" dirty="0" err="1"/>
              <a:t>Σχεδιασθεισών</a:t>
            </a:r>
            <a:r>
              <a:rPr lang="el-GR" sz="1700" dirty="0"/>
              <a:t> Δράσεων </a:t>
            </a:r>
          </a:p>
          <a:p>
            <a:pPr marL="257169" indent="-257169">
              <a:buFont typeface="+mj-lt"/>
              <a:buAutoNum type="arabicPeriod"/>
            </a:pPr>
            <a:r>
              <a:rPr lang="el-GR" sz="1700" dirty="0"/>
              <a:t>Πιστοποίηση Μεταπτυχιακών προγραμμάτων </a:t>
            </a:r>
          </a:p>
          <a:p>
            <a:pPr marL="257169" indent="-257169">
              <a:buFont typeface="+mj-lt"/>
              <a:buAutoNum type="arabicPeriod"/>
            </a:pPr>
            <a:r>
              <a:rPr lang="el-GR" sz="1700" dirty="0"/>
              <a:t>Διαδικασία Διακρίβωσης Εργαστηρίων </a:t>
            </a:r>
          </a:p>
          <a:p>
            <a:pPr marL="257169" indent="-257169">
              <a:buFont typeface="+mj-lt"/>
              <a:buAutoNum type="arabicPeriod"/>
            </a:pPr>
            <a:r>
              <a:rPr lang="el-GR" sz="1700" dirty="0"/>
              <a:t>Ολοκληρωμένη Διεργασία Διαχείρισης Έρευνας </a:t>
            </a:r>
          </a:p>
          <a:p>
            <a:pPr marL="257169" indent="-257169">
              <a:buFont typeface="+mj-lt"/>
              <a:buAutoNum type="arabicPeriod"/>
            </a:pPr>
            <a:r>
              <a:rPr lang="el-GR" sz="1700" dirty="0"/>
              <a:t>Παρακολούθηση </a:t>
            </a:r>
            <a:r>
              <a:rPr lang="el-GR" sz="1700" dirty="0" err="1"/>
              <a:t>Επαναπιστοποίησης</a:t>
            </a:r>
            <a:r>
              <a:rPr lang="el-GR" sz="1700" dirty="0"/>
              <a:t> Μεταπτυχιακών – Προπτυχιακών </a:t>
            </a:r>
          </a:p>
          <a:p>
            <a:pPr marL="257169" indent="-257169">
              <a:buFont typeface="+mj-lt"/>
              <a:buAutoNum type="arabicPeriod"/>
            </a:pPr>
            <a:r>
              <a:rPr lang="el-GR" sz="1700" dirty="0"/>
              <a:t>Εφαρμογή του Κύκλου Ποιότητας </a:t>
            </a:r>
          </a:p>
          <a:p>
            <a:pPr marL="257169" indent="-257169">
              <a:buFont typeface="+mj-lt"/>
              <a:buAutoNum type="arabicPeriod"/>
            </a:pPr>
            <a:r>
              <a:rPr lang="el-GR" sz="1700" dirty="0"/>
              <a:t>Συνεχές </a:t>
            </a:r>
            <a:r>
              <a:rPr lang="en-US" sz="1700" dirty="0"/>
              <a:t>Benchmarking </a:t>
            </a:r>
            <a:endParaRPr lang="el-GR" sz="1700" dirty="0"/>
          </a:p>
          <a:p>
            <a:pPr marL="257169" indent="-257169">
              <a:buFont typeface="+mj-lt"/>
              <a:buAutoNum type="arabicPeriod"/>
            </a:pPr>
            <a:r>
              <a:rPr lang="el-GR" sz="1700" dirty="0"/>
              <a:t>Στοχοθέτηση με βάση την Ποιότητα </a:t>
            </a:r>
          </a:p>
          <a:p>
            <a:pPr marL="257169" indent="-257169">
              <a:buFont typeface="+mj-lt"/>
              <a:buAutoNum type="arabicPeriod"/>
            </a:pPr>
            <a:r>
              <a:rPr lang="el-GR" sz="1700" dirty="0"/>
              <a:t>Η Δομημένη Επίλυση Προβλημάτων – Λήψης Αποφάσεων </a:t>
            </a:r>
            <a:endParaRPr lang="en-US" sz="1700" dirty="0"/>
          </a:p>
          <a:p>
            <a:pPr marL="257169" indent="-257169">
              <a:buFont typeface="+mj-lt"/>
              <a:buAutoNum type="arabicPeriod"/>
            </a:pPr>
            <a:r>
              <a:rPr lang="el-GR" sz="1700" dirty="0"/>
              <a:t>Η εφαρμογή της Μεθοδολογίας </a:t>
            </a:r>
            <a:r>
              <a:rPr lang="en-US" sz="1700" dirty="0"/>
              <a:t>SIPOC</a:t>
            </a:r>
            <a:endParaRPr lang="el-GR" sz="1700" dirty="0"/>
          </a:p>
          <a:p>
            <a:pPr marL="257169" indent="-257169">
              <a:buFont typeface="+mj-lt"/>
              <a:buAutoNum type="arabicPeriod"/>
            </a:pPr>
            <a:r>
              <a:rPr lang="el-GR" sz="1700" dirty="0" err="1"/>
              <a:t>Καθι</a:t>
            </a:r>
            <a:r>
              <a:rPr lang="en-US" sz="1700" dirty="0" err="1"/>
              <a:t>έ</a:t>
            </a:r>
            <a:r>
              <a:rPr lang="el-GR" sz="1700" dirty="0" err="1"/>
              <a:t>ρωση</a:t>
            </a:r>
            <a:r>
              <a:rPr lang="el-GR" sz="1700" dirty="0"/>
              <a:t> </a:t>
            </a:r>
            <a:r>
              <a:rPr lang="en-US" sz="1700" dirty="0"/>
              <a:t>KPI’s </a:t>
            </a:r>
            <a:r>
              <a:rPr lang="el-GR" sz="1700" dirty="0"/>
              <a:t>για κάθε Διεργασία </a:t>
            </a:r>
          </a:p>
          <a:p>
            <a:pPr marL="257169" indent="-257169">
              <a:buFont typeface="+mj-lt"/>
              <a:buAutoNum type="arabicPeriod"/>
            </a:pPr>
            <a:r>
              <a:rPr lang="el-GR" sz="1700" dirty="0"/>
              <a:t>Η εφαρμογή των Προτεραιοτήτων στην βελτίωση των Διεργασιών </a:t>
            </a:r>
          </a:p>
          <a:p>
            <a:pPr marL="257169" indent="-257169">
              <a:buFont typeface="+mj-lt"/>
              <a:buAutoNum type="arabicPeriod"/>
            </a:pPr>
            <a:r>
              <a:rPr lang="el-GR" sz="1700" dirty="0"/>
              <a:t>Τακτική Ανασκόπηση – Συνεχής Βελτίωση</a:t>
            </a:r>
          </a:p>
          <a:p>
            <a:pPr marL="257169" indent="-257169">
              <a:buFont typeface="+mj-lt"/>
              <a:buAutoNum type="arabicPeriod"/>
            </a:pPr>
            <a:endParaRPr lang="en-US" sz="1700" dirty="0"/>
          </a:p>
          <a:p>
            <a:endParaRPr lang="el-GR" sz="1700" dirty="0"/>
          </a:p>
        </p:txBody>
      </p:sp>
    </p:spTree>
    <p:extLst>
      <p:ext uri="{BB962C8B-B14F-4D97-AF65-F5344CB8AC3E}">
        <p14:creationId xmlns:p14="http://schemas.microsoft.com/office/powerpoint/2010/main" val="32703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0C72B-8794-B4F4-CB81-ADD17DDF0C4F}"/>
              </a:ext>
            </a:extLst>
          </p:cNvPr>
          <p:cNvSpPr>
            <a:spLocks noGrp="1"/>
          </p:cNvSpPr>
          <p:nvPr>
            <p:ph type="title"/>
          </p:nvPr>
        </p:nvSpPr>
        <p:spPr>
          <a:xfrm>
            <a:off x="165224" y="116632"/>
            <a:ext cx="6642100" cy="628650"/>
          </a:xfrm>
        </p:spPr>
        <p:txBody>
          <a:bodyPr/>
          <a:lstStyle/>
          <a:p>
            <a:r>
              <a:rPr lang="el-GR" sz="2700" dirty="0"/>
              <a:t>ΕΡΓΑΛΕΙΑ ΠΟΙΟΤΗΤΑΣ </a:t>
            </a:r>
          </a:p>
        </p:txBody>
      </p:sp>
      <p:sp>
        <p:nvSpPr>
          <p:cNvPr id="3" name="Θέση περιεχομένου 2">
            <a:extLst>
              <a:ext uri="{FF2B5EF4-FFF2-40B4-BE49-F238E27FC236}">
                <a16:creationId xmlns:a16="http://schemas.microsoft.com/office/drawing/2014/main" id="{7B188976-50F1-1B46-5D15-5A151F9333CF}"/>
              </a:ext>
            </a:extLst>
          </p:cNvPr>
          <p:cNvSpPr>
            <a:spLocks noGrp="1"/>
          </p:cNvSpPr>
          <p:nvPr>
            <p:ph sz="half" idx="1"/>
          </p:nvPr>
        </p:nvSpPr>
        <p:spPr>
          <a:xfrm>
            <a:off x="317376" y="759026"/>
            <a:ext cx="4514552" cy="3394472"/>
          </a:xfrm>
        </p:spPr>
        <p:txBody>
          <a:bodyPr/>
          <a:lstStyle/>
          <a:p>
            <a:pPr marL="257175" indent="-257175" algn="l">
              <a:lnSpc>
                <a:spcPct val="150000"/>
              </a:lnSpc>
              <a:buFont typeface="+mj-lt"/>
              <a:buAutoNum type="arabicPeriod"/>
            </a:pPr>
            <a:r>
              <a:rPr lang="el-GR" sz="1800" dirty="0"/>
              <a:t>Κύκλος της Ποιότητας ( Συνεχής Βελτίωση ) </a:t>
            </a:r>
          </a:p>
          <a:p>
            <a:pPr marL="257175" indent="-257175" algn="l">
              <a:lnSpc>
                <a:spcPct val="150000"/>
              </a:lnSpc>
              <a:buFont typeface="+mj-lt"/>
              <a:buAutoNum type="arabicPeriod"/>
            </a:pPr>
            <a:r>
              <a:rPr lang="el-GR" sz="1800" dirty="0" err="1"/>
              <a:t>Φοιτητοκεντρικ</a:t>
            </a:r>
            <a:r>
              <a:rPr lang="en-US" sz="1800" dirty="0" err="1"/>
              <a:t>ό</a:t>
            </a:r>
            <a:r>
              <a:rPr lang="el-GR" sz="1800" dirty="0" err="1"/>
              <a:t>τητα</a:t>
            </a:r>
            <a:r>
              <a:rPr lang="el-GR" sz="1800" dirty="0"/>
              <a:t> </a:t>
            </a:r>
          </a:p>
          <a:p>
            <a:pPr marL="257175" indent="-257175" algn="l">
              <a:lnSpc>
                <a:spcPct val="150000"/>
              </a:lnSpc>
              <a:buFont typeface="+mj-lt"/>
              <a:buAutoNum type="arabicPeriod"/>
            </a:pPr>
            <a:r>
              <a:rPr lang="el-GR" sz="1800" dirty="0"/>
              <a:t>Επίλυση Προβλημάτων</a:t>
            </a:r>
            <a:r>
              <a:rPr lang="en-US" sz="1800" dirty="0"/>
              <a:t> (Root Cause Analysis, Brainstorming )</a:t>
            </a:r>
            <a:endParaRPr lang="el-GR" sz="1800" dirty="0"/>
          </a:p>
          <a:p>
            <a:pPr marL="257175" indent="-257175" algn="l">
              <a:lnSpc>
                <a:spcPct val="150000"/>
              </a:lnSpc>
              <a:buFont typeface="+mj-lt"/>
              <a:buAutoNum type="arabicPeriod"/>
            </a:pPr>
            <a:r>
              <a:rPr lang="el-GR" sz="1800" dirty="0"/>
              <a:t>Λήψη Αποφάσεων </a:t>
            </a:r>
          </a:p>
          <a:p>
            <a:pPr marL="257175" indent="-257175" algn="l">
              <a:lnSpc>
                <a:spcPct val="150000"/>
              </a:lnSpc>
              <a:buFont typeface="+mj-lt"/>
              <a:buAutoNum type="arabicPeriod"/>
            </a:pPr>
            <a:r>
              <a:rPr lang="en-US" sz="1800" dirty="0"/>
              <a:t>Factual Decision </a:t>
            </a:r>
          </a:p>
          <a:p>
            <a:pPr marL="257175" indent="-257175" algn="l">
              <a:lnSpc>
                <a:spcPct val="150000"/>
              </a:lnSpc>
              <a:buFont typeface="+mj-lt"/>
              <a:buAutoNum type="arabicPeriod"/>
            </a:pPr>
            <a:r>
              <a:rPr lang="en-US" sz="1800" dirty="0" err="1"/>
              <a:t>Statiscal</a:t>
            </a:r>
            <a:r>
              <a:rPr lang="en-US" sz="1800" dirty="0"/>
              <a:t> Analysis ( </a:t>
            </a:r>
            <a:r>
              <a:rPr lang="el-GR" sz="1800" dirty="0"/>
              <a:t>Σε ποια έκταση ) </a:t>
            </a:r>
          </a:p>
          <a:p>
            <a:pPr marL="257175" indent="-257175" algn="l">
              <a:lnSpc>
                <a:spcPct val="150000"/>
              </a:lnSpc>
              <a:buFont typeface="+mj-lt"/>
              <a:buAutoNum type="arabicPeriod"/>
            </a:pPr>
            <a:r>
              <a:rPr lang="en-US" sz="1800" dirty="0"/>
              <a:t>Risk Analysis </a:t>
            </a:r>
          </a:p>
          <a:p>
            <a:pPr marL="257175" indent="-257175" algn="l">
              <a:lnSpc>
                <a:spcPct val="150000"/>
              </a:lnSpc>
              <a:buFont typeface="+mj-lt"/>
              <a:buAutoNum type="arabicPeriod"/>
            </a:pPr>
            <a:r>
              <a:rPr lang="en-US" sz="1800" dirty="0"/>
              <a:t>Factual Decision </a:t>
            </a:r>
            <a:endParaRPr lang="el-GR" sz="1800" dirty="0"/>
          </a:p>
          <a:p>
            <a:pPr marL="257175" indent="-257175" algn="l">
              <a:lnSpc>
                <a:spcPct val="150000"/>
              </a:lnSpc>
              <a:buFont typeface="+mj-lt"/>
              <a:buAutoNum type="arabicPeriod"/>
            </a:pPr>
            <a:r>
              <a:rPr lang="el-GR" sz="1800" dirty="0" err="1"/>
              <a:t>Θεσπιση</a:t>
            </a:r>
            <a:r>
              <a:rPr lang="el-GR" sz="1800" dirty="0"/>
              <a:t> </a:t>
            </a:r>
            <a:r>
              <a:rPr lang="el-GR" sz="1800" dirty="0" err="1"/>
              <a:t>Στοχοθ</a:t>
            </a:r>
            <a:r>
              <a:rPr lang="en-US" sz="1800" dirty="0" err="1"/>
              <a:t>έ</a:t>
            </a:r>
            <a:r>
              <a:rPr lang="el-GR" sz="1800" dirty="0" err="1"/>
              <a:t>τησης</a:t>
            </a:r>
            <a:r>
              <a:rPr lang="el-GR" sz="1800" dirty="0"/>
              <a:t> και Μεθοδολογία αξιοποίησης</a:t>
            </a:r>
          </a:p>
        </p:txBody>
      </p:sp>
      <p:sp>
        <p:nvSpPr>
          <p:cNvPr id="4" name="Θέση περιεχομένου 3">
            <a:extLst>
              <a:ext uri="{FF2B5EF4-FFF2-40B4-BE49-F238E27FC236}">
                <a16:creationId xmlns:a16="http://schemas.microsoft.com/office/drawing/2014/main" id="{51475C45-2B4F-CA6A-E5B6-21A007DE0EA9}"/>
              </a:ext>
            </a:extLst>
          </p:cNvPr>
          <p:cNvSpPr>
            <a:spLocks noGrp="1"/>
          </p:cNvSpPr>
          <p:nvPr>
            <p:ph sz="half" idx="2"/>
          </p:nvPr>
        </p:nvSpPr>
        <p:spPr>
          <a:xfrm>
            <a:off x="4788024" y="745282"/>
            <a:ext cx="4038600" cy="3394472"/>
          </a:xfrm>
        </p:spPr>
        <p:txBody>
          <a:bodyPr/>
          <a:lstStyle/>
          <a:p>
            <a:pPr marL="257175" indent="-257175">
              <a:lnSpc>
                <a:spcPct val="150000"/>
              </a:lnSpc>
              <a:buFont typeface="+mj-lt"/>
              <a:buAutoNum type="arabicPeriod" startAt="10"/>
            </a:pPr>
            <a:r>
              <a:rPr lang="en-US" sz="1800" dirty="0"/>
              <a:t>Coaching </a:t>
            </a:r>
            <a:r>
              <a:rPr lang="el-GR" sz="1800" dirty="0"/>
              <a:t>Προσωπικού </a:t>
            </a:r>
          </a:p>
          <a:p>
            <a:pPr marL="257175" indent="-257175">
              <a:lnSpc>
                <a:spcPct val="150000"/>
              </a:lnSpc>
              <a:buFont typeface="+mj-lt"/>
              <a:buAutoNum type="arabicPeriod" startAt="10"/>
            </a:pPr>
            <a:r>
              <a:rPr lang="el-GR" sz="1800" dirty="0"/>
              <a:t>Κανόνες Ποιοτικής Επικοινωνίας</a:t>
            </a:r>
          </a:p>
          <a:p>
            <a:pPr marL="257175" indent="-257175">
              <a:lnSpc>
                <a:spcPct val="150000"/>
              </a:lnSpc>
              <a:buFont typeface="+mj-lt"/>
              <a:buAutoNum type="arabicPeriod" startAt="10"/>
            </a:pPr>
            <a:r>
              <a:rPr lang="en-US" sz="1800" dirty="0"/>
              <a:t>Stress Management </a:t>
            </a:r>
          </a:p>
          <a:p>
            <a:pPr marL="257175" indent="-257175">
              <a:lnSpc>
                <a:spcPct val="150000"/>
              </a:lnSpc>
              <a:buFont typeface="+mj-lt"/>
              <a:buAutoNum type="arabicPeriod" startAt="10"/>
            </a:pPr>
            <a:r>
              <a:rPr lang="en-US" sz="1800" dirty="0"/>
              <a:t>Project Management Tools </a:t>
            </a:r>
            <a:r>
              <a:rPr lang="el-GR" sz="1800" dirty="0"/>
              <a:t> </a:t>
            </a:r>
            <a:endParaRPr lang="en-US" sz="1800" dirty="0"/>
          </a:p>
          <a:p>
            <a:pPr marL="257175" indent="-257175">
              <a:lnSpc>
                <a:spcPct val="150000"/>
              </a:lnSpc>
              <a:buFont typeface="+mj-lt"/>
              <a:buAutoNum type="arabicPeriod" startAt="10"/>
            </a:pPr>
            <a:r>
              <a:rPr lang="en-US" sz="1800" dirty="0"/>
              <a:t>SIPOC ( </a:t>
            </a:r>
            <a:r>
              <a:rPr lang="el-GR" sz="1800" dirty="0"/>
              <a:t>ΠΠΣ </a:t>
            </a:r>
            <a:r>
              <a:rPr lang="el-GR" sz="1800" dirty="0" err="1"/>
              <a:t>κλπ</a:t>
            </a:r>
            <a:r>
              <a:rPr lang="el-GR" sz="1800" dirty="0"/>
              <a:t> ) </a:t>
            </a:r>
            <a:endParaRPr lang="en-US" sz="1800" dirty="0"/>
          </a:p>
          <a:p>
            <a:pPr marL="257175" indent="-257175">
              <a:lnSpc>
                <a:spcPct val="150000"/>
              </a:lnSpc>
              <a:buFont typeface="+mj-lt"/>
              <a:buAutoNum type="arabicPeriod" startAt="10"/>
            </a:pPr>
            <a:r>
              <a:rPr lang="en-US" sz="1800" dirty="0"/>
              <a:t>One thing at a time </a:t>
            </a:r>
          </a:p>
          <a:p>
            <a:pPr marL="257175" indent="-257175">
              <a:lnSpc>
                <a:spcPct val="150000"/>
              </a:lnSpc>
              <a:buFont typeface="+mj-lt"/>
              <a:buAutoNum type="arabicPeriod" startAt="10"/>
            </a:pPr>
            <a:r>
              <a:rPr lang="en-US" sz="1800" dirty="0"/>
              <a:t>Pareto Analysis – First Thing First </a:t>
            </a:r>
          </a:p>
          <a:p>
            <a:pPr marL="257175" indent="-257175">
              <a:lnSpc>
                <a:spcPct val="150000"/>
              </a:lnSpc>
              <a:buFont typeface="+mj-lt"/>
              <a:buAutoNum type="arabicPeriod" startAt="10"/>
            </a:pPr>
            <a:r>
              <a:rPr lang="en-US" sz="1800" dirty="0"/>
              <a:t>Team Work </a:t>
            </a:r>
          </a:p>
          <a:p>
            <a:pPr marL="257175" indent="-257175">
              <a:lnSpc>
                <a:spcPct val="150000"/>
              </a:lnSpc>
              <a:buFont typeface="+mj-lt"/>
              <a:buAutoNum type="arabicPeriod" startAt="10"/>
            </a:pPr>
            <a:r>
              <a:rPr lang="en-US" sz="1800" dirty="0"/>
              <a:t>Culture Change Skills </a:t>
            </a:r>
            <a:endParaRPr lang="el-GR" sz="1800" dirty="0"/>
          </a:p>
        </p:txBody>
      </p:sp>
    </p:spTree>
    <p:extLst>
      <p:ext uri="{BB962C8B-B14F-4D97-AF65-F5344CB8AC3E}">
        <p14:creationId xmlns:p14="http://schemas.microsoft.com/office/powerpoint/2010/main" val="4019641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1E52C-225C-CC34-4324-C9FE7B2E70AF}"/>
              </a:ext>
            </a:extLst>
          </p:cNvPr>
          <p:cNvSpPr>
            <a:spLocks noGrp="1"/>
          </p:cNvSpPr>
          <p:nvPr>
            <p:ph type="title"/>
          </p:nvPr>
        </p:nvSpPr>
        <p:spPr>
          <a:xfrm>
            <a:off x="125760" y="188640"/>
            <a:ext cx="7506834" cy="864096"/>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a:t>CASE STUDY: </a:t>
            </a:r>
            <a:r>
              <a:rPr lang="el-GR" sz="2200" dirty="0"/>
              <a:t>ΕΝΔΥΝΑΜΩΣΗ ΚΟΥΛΤΟΥΡΑΣ ΠΟΙΟΤΗΤΑΣ </a:t>
            </a:r>
          </a:p>
        </p:txBody>
      </p:sp>
      <p:sp>
        <p:nvSpPr>
          <p:cNvPr id="3" name="Θέση περιεχομένου 2">
            <a:extLst>
              <a:ext uri="{FF2B5EF4-FFF2-40B4-BE49-F238E27FC236}">
                <a16:creationId xmlns:a16="http://schemas.microsoft.com/office/drawing/2014/main" id="{6B98A025-6E47-30EF-F236-8B4291E91034}"/>
              </a:ext>
            </a:extLst>
          </p:cNvPr>
          <p:cNvSpPr>
            <a:spLocks noGrp="1"/>
          </p:cNvSpPr>
          <p:nvPr>
            <p:ph idx="1"/>
          </p:nvPr>
        </p:nvSpPr>
        <p:spPr>
          <a:xfrm>
            <a:off x="125760" y="1412776"/>
            <a:ext cx="8892480" cy="3394472"/>
          </a:xfrm>
        </p:spPr>
        <p:txBody>
          <a:bodyPr/>
          <a:lstStyle/>
          <a:p>
            <a:pPr marL="0" indent="0">
              <a:buNone/>
            </a:pPr>
            <a:r>
              <a:rPr lang="el-GR" sz="1600" b="1" dirty="0"/>
              <a:t>Τί ενέργειες είναι απαραίτητες για την Ενδυνάμωση της Κουλτούρας Ποιότητας (Παραδείγματα). Καταγράψτε παραδείγματα:</a:t>
            </a:r>
          </a:p>
          <a:p>
            <a:pPr marL="257175" indent="-257175">
              <a:buFont typeface="+mj-lt"/>
              <a:buAutoNum type="arabicPeriod"/>
            </a:pPr>
            <a:r>
              <a:rPr lang="el-GR" sz="1600" dirty="0"/>
              <a:t>Διαδικασία Έρευνας Ικανοποίησης Φοιτητών </a:t>
            </a:r>
            <a:endParaRPr lang="en-US" sz="1600" dirty="0"/>
          </a:p>
          <a:p>
            <a:pPr marL="257175" indent="-257175">
              <a:buFont typeface="+mj-lt"/>
              <a:buAutoNum type="arabicPeriod"/>
            </a:pPr>
            <a:r>
              <a:rPr lang="el-GR" sz="1600" dirty="0"/>
              <a:t>Ταχεία Διεκπεραίωση Αιτημάτων- Παραπόνων</a:t>
            </a:r>
          </a:p>
          <a:p>
            <a:pPr marL="257175" indent="-257175">
              <a:buFont typeface="+mj-lt"/>
              <a:buAutoNum type="arabicPeriod"/>
            </a:pPr>
            <a:r>
              <a:rPr lang="el-GR" sz="1600" dirty="0"/>
              <a:t>Ανάλυση σημαντικότητας Αποτελεσμάτων έρευνας </a:t>
            </a:r>
          </a:p>
          <a:p>
            <a:pPr marL="257175" indent="-257175">
              <a:buFont typeface="+mj-lt"/>
              <a:buAutoNum type="arabicPeriod"/>
            </a:pPr>
            <a:r>
              <a:rPr lang="el-GR" sz="1600" dirty="0"/>
              <a:t>Δέσμευση Διοίκησης </a:t>
            </a:r>
            <a:endParaRPr lang="en-US" sz="1600" dirty="0"/>
          </a:p>
          <a:p>
            <a:pPr marL="257175" indent="-257175">
              <a:buFont typeface="+mj-lt"/>
              <a:buAutoNum type="arabicPeriod"/>
            </a:pPr>
            <a:r>
              <a:rPr lang="el-GR" sz="1600" dirty="0" err="1"/>
              <a:t>Σχεδιασμ</a:t>
            </a:r>
            <a:r>
              <a:rPr lang="en-US" sz="1600" dirty="0" err="1"/>
              <a:t>ό</a:t>
            </a:r>
            <a:r>
              <a:rPr lang="el-GR" sz="1600" dirty="0"/>
              <a:t>ς Δράσεων με βάση τα αποτελέσματα των ερευνών</a:t>
            </a:r>
          </a:p>
          <a:p>
            <a:pPr marL="257175" indent="-257175">
              <a:buFont typeface="+mj-lt"/>
              <a:buAutoNum type="arabicPeriod"/>
            </a:pPr>
            <a:r>
              <a:rPr lang="el-GR" sz="1600" dirty="0"/>
              <a:t>Παρακολούθηση και Αξιολόγηση των </a:t>
            </a:r>
            <a:r>
              <a:rPr lang="el-GR" sz="1600" dirty="0" err="1"/>
              <a:t>Σχεδιασθεισών</a:t>
            </a:r>
            <a:r>
              <a:rPr lang="el-GR" sz="1600" dirty="0"/>
              <a:t> Δράσεων </a:t>
            </a:r>
          </a:p>
          <a:p>
            <a:pPr marL="257175" indent="-257175">
              <a:buFont typeface="+mj-lt"/>
              <a:buAutoNum type="arabicPeriod"/>
            </a:pPr>
            <a:r>
              <a:rPr lang="el-GR" sz="1600" dirty="0"/>
              <a:t>Πιστοποίηση Μεταπτυχιακών προγραμμάτων </a:t>
            </a:r>
          </a:p>
          <a:p>
            <a:pPr marL="257175" indent="-257175">
              <a:buFont typeface="+mj-lt"/>
              <a:buAutoNum type="arabicPeriod"/>
            </a:pPr>
            <a:r>
              <a:rPr lang="el-GR" sz="1600" dirty="0"/>
              <a:t>Διαδικασία Διακρίβωσης Εργαστηρίων </a:t>
            </a:r>
          </a:p>
          <a:p>
            <a:pPr marL="257175" indent="-257175">
              <a:buFont typeface="+mj-lt"/>
              <a:buAutoNum type="arabicPeriod"/>
            </a:pPr>
            <a:r>
              <a:rPr lang="el-GR" sz="1600" dirty="0"/>
              <a:t>Παρακολούθηση </a:t>
            </a:r>
            <a:r>
              <a:rPr lang="el-GR" sz="1600" dirty="0" err="1"/>
              <a:t>Επαναπιστοποίησης</a:t>
            </a:r>
            <a:r>
              <a:rPr lang="el-GR" sz="1600" dirty="0"/>
              <a:t> </a:t>
            </a:r>
            <a:r>
              <a:rPr lang="el-GR" sz="1600" dirty="0" err="1"/>
              <a:t>Μεταπτυχιακων</a:t>
            </a:r>
            <a:r>
              <a:rPr lang="el-GR" sz="1600" dirty="0"/>
              <a:t> – Προπτυχιακών </a:t>
            </a:r>
          </a:p>
          <a:p>
            <a:pPr marL="257175" indent="-257175">
              <a:buFont typeface="+mj-lt"/>
              <a:buAutoNum type="arabicPeriod"/>
            </a:pPr>
            <a:r>
              <a:rPr lang="el-GR" sz="1600" dirty="0"/>
              <a:t>Εφαρμογή του Κύκλου Ποιότητας </a:t>
            </a:r>
          </a:p>
          <a:p>
            <a:pPr marL="257175" indent="-257175">
              <a:buFont typeface="+mj-lt"/>
              <a:buAutoNum type="arabicPeriod"/>
            </a:pPr>
            <a:r>
              <a:rPr lang="el-GR" sz="1600" dirty="0"/>
              <a:t>Συνεχές </a:t>
            </a:r>
            <a:r>
              <a:rPr lang="en-US" sz="1600" dirty="0"/>
              <a:t>Benchmarking </a:t>
            </a:r>
            <a:endParaRPr lang="el-GR" sz="1600" dirty="0"/>
          </a:p>
          <a:p>
            <a:pPr marL="257175" indent="-257175">
              <a:buFont typeface="+mj-lt"/>
              <a:buAutoNum type="arabicPeriod"/>
            </a:pPr>
            <a:r>
              <a:rPr lang="el-GR" sz="1600" dirty="0"/>
              <a:t>Στοχοθέτηση με βάση την Ποιότητα </a:t>
            </a:r>
          </a:p>
          <a:p>
            <a:pPr marL="257175" indent="-257175">
              <a:buFont typeface="+mj-lt"/>
              <a:buAutoNum type="arabicPeriod"/>
            </a:pPr>
            <a:r>
              <a:rPr lang="el-GR" sz="1600" dirty="0"/>
              <a:t>Η εφαρμογή της Μεθοδολογίας </a:t>
            </a:r>
            <a:r>
              <a:rPr lang="en-US" sz="1600" dirty="0"/>
              <a:t>SIPOC</a:t>
            </a:r>
            <a:endParaRPr lang="el-GR" sz="1600" dirty="0"/>
          </a:p>
          <a:p>
            <a:pPr marL="257175" indent="-257175">
              <a:buFont typeface="+mj-lt"/>
              <a:buAutoNum type="arabicPeriod"/>
            </a:pPr>
            <a:r>
              <a:rPr lang="el-GR" sz="1600" dirty="0"/>
              <a:t>Η εφαρμογή των Προτεραιοτήτων στην βελτίωση των Διεργασιών </a:t>
            </a:r>
            <a:endParaRPr lang="en-US" sz="1600" dirty="0"/>
          </a:p>
          <a:p>
            <a:pPr marL="257175" indent="-257175">
              <a:buFont typeface="+mj-lt"/>
              <a:buAutoNum type="arabicPeriod"/>
            </a:pPr>
            <a:endParaRPr lang="el-GR" sz="1400" dirty="0"/>
          </a:p>
        </p:txBody>
      </p:sp>
    </p:spTree>
    <p:extLst>
      <p:ext uri="{BB962C8B-B14F-4D97-AF65-F5344CB8AC3E}">
        <p14:creationId xmlns:p14="http://schemas.microsoft.com/office/powerpoint/2010/main" val="18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0630" name="Rectangle 38">
            <a:extLst>
              <a:ext uri="{FF2B5EF4-FFF2-40B4-BE49-F238E27FC236}">
                <a16:creationId xmlns:a16="http://schemas.microsoft.com/office/drawing/2014/main" id="{BE369C5B-1B8C-33F3-8E1C-3360E92B1954}"/>
              </a:ext>
            </a:extLst>
          </p:cNvPr>
          <p:cNvSpPr>
            <a:spLocks noGrp="1" noChangeArrowheads="1"/>
          </p:cNvSpPr>
          <p:nvPr>
            <p:ph type="title"/>
          </p:nvPr>
        </p:nvSpPr>
        <p:spPr>
          <a:xfrm>
            <a:off x="137698" y="174575"/>
            <a:ext cx="6549857" cy="510724"/>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sz="2200" dirty="0"/>
              <a:t>Ο ΚΥΚΛΟΣ ΤΗΣ ΔΙΕΡΓΑΣΙΑΣ</a:t>
            </a:r>
            <a:endParaRPr lang="en-US" altLang="en-US" sz="2200" dirty="0"/>
          </a:p>
        </p:txBody>
      </p:sp>
      <p:sp>
        <p:nvSpPr>
          <p:cNvPr id="2030595" name="Rectangle 3">
            <a:extLst>
              <a:ext uri="{FF2B5EF4-FFF2-40B4-BE49-F238E27FC236}">
                <a16:creationId xmlns:a16="http://schemas.microsoft.com/office/drawing/2014/main" id="{7CF301BB-BA27-2024-7C14-1BAAA2657F18}"/>
              </a:ext>
            </a:extLst>
          </p:cNvPr>
          <p:cNvSpPr>
            <a:spLocks noChangeArrowheads="1"/>
          </p:cNvSpPr>
          <p:nvPr/>
        </p:nvSpPr>
        <p:spPr bwMode="auto">
          <a:xfrm>
            <a:off x="5560754" y="2481231"/>
            <a:ext cx="1114425" cy="314381"/>
          </a:xfrm>
          <a:prstGeom prst="rect">
            <a:avLst/>
          </a:prstGeom>
          <a:solidFill>
            <a:srgbClr val="8BBD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35000"/>
              </a:lnSpc>
              <a:spcBef>
                <a:spcPct val="39000"/>
              </a:spcBef>
              <a:buClr>
                <a:srgbClr val="FF5050"/>
              </a:buClr>
              <a:defRPr/>
            </a:pPr>
            <a:r>
              <a:rPr lang="el-GR" altLang="en-US" sz="1200" b="1" dirty="0">
                <a:solidFill>
                  <a:prstClr val="white"/>
                </a:solidFill>
                <a:latin typeface="Arial" panose="020B0604020202020204" pitchFamily="34" charset="0"/>
                <a:cs typeface="Arial" panose="020B0604020202020204" pitchFamily="34" charset="0"/>
              </a:rPr>
              <a:t>ΣΥΓΓΡΑΦΗ</a:t>
            </a:r>
            <a:endParaRPr lang="en-US" altLang="en-US" sz="1200" b="1" dirty="0">
              <a:solidFill>
                <a:prstClr val="white"/>
              </a:solidFill>
              <a:latin typeface="Arial" panose="020B0604020202020204" pitchFamily="34" charset="0"/>
              <a:cs typeface="Arial" panose="020B0604020202020204" pitchFamily="34" charset="0"/>
            </a:endParaRPr>
          </a:p>
        </p:txBody>
      </p:sp>
      <p:grpSp>
        <p:nvGrpSpPr>
          <p:cNvPr id="9" name="Ομάδα 8">
            <a:extLst>
              <a:ext uri="{FF2B5EF4-FFF2-40B4-BE49-F238E27FC236}">
                <a16:creationId xmlns:a16="http://schemas.microsoft.com/office/drawing/2014/main" id="{643D1D1F-5E04-7E00-5691-0DBD5BB3A4AD}"/>
              </a:ext>
            </a:extLst>
          </p:cNvPr>
          <p:cNvGrpSpPr/>
          <p:nvPr/>
        </p:nvGrpSpPr>
        <p:grpSpPr>
          <a:xfrm>
            <a:off x="3028952" y="2454328"/>
            <a:ext cx="2857054" cy="2456558"/>
            <a:chOff x="4038602" y="2129438"/>
            <a:chExt cx="3809405" cy="3275410"/>
          </a:xfrm>
        </p:grpSpPr>
        <p:sp>
          <p:nvSpPr>
            <p:cNvPr id="2030597" name="Oval 5">
              <a:extLst>
                <a:ext uri="{FF2B5EF4-FFF2-40B4-BE49-F238E27FC236}">
                  <a16:creationId xmlns:a16="http://schemas.microsoft.com/office/drawing/2014/main" id="{5EF14960-EA47-96B6-FE93-6CA65482C199}"/>
                </a:ext>
              </a:extLst>
            </p:cNvPr>
            <p:cNvSpPr>
              <a:spLocks noChangeArrowheads="1"/>
            </p:cNvSpPr>
            <p:nvPr/>
          </p:nvSpPr>
          <p:spPr bwMode="auto">
            <a:xfrm>
              <a:off x="4251724" y="2129438"/>
              <a:ext cx="3436144" cy="3275410"/>
            </a:xfrm>
            <a:prstGeom prst="ellipse">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00" dirty="0">
                <a:solidFill>
                  <a:prstClr val="black"/>
                </a:solidFill>
                <a:latin typeface="Arial" panose="020B0604020202020204" pitchFamily="34" charset="0"/>
              </a:endParaRPr>
            </a:p>
          </p:txBody>
        </p:sp>
        <p:sp>
          <p:nvSpPr>
            <p:cNvPr id="2030598" name="AutoShape 6">
              <a:extLst>
                <a:ext uri="{FF2B5EF4-FFF2-40B4-BE49-F238E27FC236}">
                  <a16:creationId xmlns:a16="http://schemas.microsoft.com/office/drawing/2014/main" id="{3A7B867E-D4AF-6331-F4C1-62657B342725}"/>
                </a:ext>
              </a:extLst>
            </p:cNvPr>
            <p:cNvSpPr>
              <a:spLocks noChangeArrowheads="1"/>
            </p:cNvSpPr>
            <p:nvPr/>
          </p:nvSpPr>
          <p:spPr bwMode="auto">
            <a:xfrm rot="3422192">
              <a:off x="6883006" y="2285410"/>
              <a:ext cx="290513" cy="378619"/>
            </a:xfrm>
            <a:prstGeom prst="rightArrow">
              <a:avLst>
                <a:gd name="adj1" fmla="val 50000"/>
                <a:gd name="adj2" fmla="val 25000"/>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00" dirty="0">
                <a:solidFill>
                  <a:prstClr val="black"/>
                </a:solidFill>
                <a:latin typeface="Arial" panose="020B0604020202020204" pitchFamily="34" charset="0"/>
              </a:endParaRPr>
            </a:p>
          </p:txBody>
        </p:sp>
        <p:sp>
          <p:nvSpPr>
            <p:cNvPr id="2030599" name="AutoShape 7">
              <a:extLst>
                <a:ext uri="{FF2B5EF4-FFF2-40B4-BE49-F238E27FC236}">
                  <a16:creationId xmlns:a16="http://schemas.microsoft.com/office/drawing/2014/main" id="{247A605B-0FF9-3E7C-EA57-6A53EAAFA914}"/>
                </a:ext>
              </a:extLst>
            </p:cNvPr>
            <p:cNvSpPr>
              <a:spLocks noChangeArrowheads="1"/>
            </p:cNvSpPr>
            <p:nvPr/>
          </p:nvSpPr>
          <p:spPr bwMode="auto">
            <a:xfrm rot="17807360">
              <a:off x="4882755" y="2228260"/>
              <a:ext cx="232172" cy="434578"/>
            </a:xfrm>
            <a:prstGeom prst="rightArrow">
              <a:avLst>
                <a:gd name="adj1" fmla="val 50000"/>
                <a:gd name="adj2" fmla="val 25000"/>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lnSpc>
                  <a:spcPct val="97000"/>
                </a:lnSpc>
                <a:spcBef>
                  <a:spcPct val="39000"/>
                </a:spcBef>
                <a:buClr>
                  <a:srgbClr val="FF5050"/>
                </a:buClr>
                <a:defRPr/>
              </a:pPr>
              <a:endParaRPr lang="es-ES" altLang="en-US" sz="2100">
                <a:solidFill>
                  <a:srgbClr val="33CCFF"/>
                </a:solidFill>
                <a:latin typeface="Courier New" panose="02070309020205020404" pitchFamily="49" charset="0"/>
                <a:cs typeface="Times New Roman" panose="02020603050405020304" pitchFamily="18" charset="0"/>
              </a:endParaRPr>
            </a:p>
          </p:txBody>
        </p:sp>
        <p:sp>
          <p:nvSpPr>
            <p:cNvPr id="2030600" name="AutoShape 8">
              <a:extLst>
                <a:ext uri="{FF2B5EF4-FFF2-40B4-BE49-F238E27FC236}">
                  <a16:creationId xmlns:a16="http://schemas.microsoft.com/office/drawing/2014/main" id="{4C1DC26C-0B97-AA6A-88AE-8FFDE3C9FC67}"/>
                </a:ext>
              </a:extLst>
            </p:cNvPr>
            <p:cNvSpPr>
              <a:spLocks noChangeArrowheads="1"/>
            </p:cNvSpPr>
            <p:nvPr/>
          </p:nvSpPr>
          <p:spPr bwMode="auto">
            <a:xfrm rot="17085040">
              <a:off x="4100515" y="3296251"/>
              <a:ext cx="278606" cy="402431"/>
            </a:xfrm>
            <a:prstGeom prst="rightArrow">
              <a:avLst>
                <a:gd name="adj1" fmla="val 50000"/>
                <a:gd name="adj2" fmla="val 25000"/>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00" dirty="0">
                <a:solidFill>
                  <a:prstClr val="black"/>
                </a:solidFill>
                <a:latin typeface="Arial" panose="020B0604020202020204" pitchFamily="34" charset="0"/>
              </a:endParaRPr>
            </a:p>
          </p:txBody>
        </p:sp>
        <p:sp>
          <p:nvSpPr>
            <p:cNvPr id="2030601" name="AutoShape 9">
              <a:extLst>
                <a:ext uri="{FF2B5EF4-FFF2-40B4-BE49-F238E27FC236}">
                  <a16:creationId xmlns:a16="http://schemas.microsoft.com/office/drawing/2014/main" id="{75C20850-B02D-5140-4BD9-9AED5C80865D}"/>
                </a:ext>
              </a:extLst>
            </p:cNvPr>
            <p:cNvSpPr>
              <a:spLocks noChangeArrowheads="1"/>
            </p:cNvSpPr>
            <p:nvPr/>
          </p:nvSpPr>
          <p:spPr bwMode="auto">
            <a:xfrm rot="9351547">
              <a:off x="6781802" y="4958364"/>
              <a:ext cx="289322" cy="377428"/>
            </a:xfrm>
            <a:prstGeom prst="rightArrow">
              <a:avLst>
                <a:gd name="adj1" fmla="val 50000"/>
                <a:gd name="adj2" fmla="val 25000"/>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00" dirty="0">
                <a:solidFill>
                  <a:prstClr val="black"/>
                </a:solidFill>
                <a:latin typeface="Arial" panose="020B0604020202020204" pitchFamily="34" charset="0"/>
              </a:endParaRPr>
            </a:p>
          </p:txBody>
        </p:sp>
        <p:sp>
          <p:nvSpPr>
            <p:cNvPr id="2030602" name="AutoShape 10">
              <a:extLst>
                <a:ext uri="{FF2B5EF4-FFF2-40B4-BE49-F238E27FC236}">
                  <a16:creationId xmlns:a16="http://schemas.microsoft.com/office/drawing/2014/main" id="{28B131C1-FD0B-C8F1-296B-0B2B771F2907}"/>
                </a:ext>
              </a:extLst>
            </p:cNvPr>
            <p:cNvSpPr>
              <a:spLocks noChangeArrowheads="1"/>
            </p:cNvSpPr>
            <p:nvPr/>
          </p:nvSpPr>
          <p:spPr bwMode="auto">
            <a:xfrm rot="2294451">
              <a:off x="4667252" y="4786914"/>
              <a:ext cx="300038" cy="319088"/>
            </a:xfrm>
            <a:prstGeom prst="leftArrow">
              <a:avLst>
                <a:gd name="adj1" fmla="val 50000"/>
                <a:gd name="adj2" fmla="val 25000"/>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00" dirty="0">
                <a:solidFill>
                  <a:prstClr val="black"/>
                </a:solidFill>
                <a:latin typeface="Arial" panose="020B0604020202020204" pitchFamily="34" charset="0"/>
              </a:endParaRPr>
            </a:p>
          </p:txBody>
        </p:sp>
        <p:sp>
          <p:nvSpPr>
            <p:cNvPr id="2030603" name="AutoShape 11">
              <a:extLst>
                <a:ext uri="{FF2B5EF4-FFF2-40B4-BE49-F238E27FC236}">
                  <a16:creationId xmlns:a16="http://schemas.microsoft.com/office/drawing/2014/main" id="{FE6F7D70-5BB4-B354-073F-C893DDDBA57C}"/>
                </a:ext>
              </a:extLst>
            </p:cNvPr>
            <p:cNvSpPr>
              <a:spLocks noChangeArrowheads="1"/>
            </p:cNvSpPr>
            <p:nvPr/>
          </p:nvSpPr>
          <p:spPr bwMode="auto">
            <a:xfrm rot="4473442">
              <a:off x="7512846" y="3484370"/>
              <a:ext cx="290513" cy="379809"/>
            </a:xfrm>
            <a:prstGeom prst="rightArrow">
              <a:avLst>
                <a:gd name="adj1" fmla="val 50000"/>
                <a:gd name="adj2" fmla="val 25000"/>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00" dirty="0">
                <a:solidFill>
                  <a:prstClr val="black"/>
                </a:solidFill>
                <a:latin typeface="Arial" panose="020B0604020202020204" pitchFamily="34" charset="0"/>
              </a:endParaRPr>
            </a:p>
          </p:txBody>
        </p:sp>
      </p:grpSp>
      <p:grpSp>
        <p:nvGrpSpPr>
          <p:cNvPr id="8" name="Ομάδα 7">
            <a:extLst>
              <a:ext uri="{FF2B5EF4-FFF2-40B4-BE49-F238E27FC236}">
                <a16:creationId xmlns:a16="http://schemas.microsoft.com/office/drawing/2014/main" id="{55307B22-DC0B-CA20-2602-8D40D6D9DBF9}"/>
              </a:ext>
            </a:extLst>
          </p:cNvPr>
          <p:cNvGrpSpPr/>
          <p:nvPr/>
        </p:nvGrpSpPr>
        <p:grpSpPr>
          <a:xfrm>
            <a:off x="4014789" y="2132860"/>
            <a:ext cx="917079" cy="905471"/>
            <a:chOff x="5353052" y="1700813"/>
            <a:chExt cx="1222772" cy="1207294"/>
          </a:xfrm>
        </p:grpSpPr>
        <p:sp>
          <p:nvSpPr>
            <p:cNvPr id="2030606" name="Freeform 14">
              <a:extLst>
                <a:ext uri="{FF2B5EF4-FFF2-40B4-BE49-F238E27FC236}">
                  <a16:creationId xmlns:a16="http://schemas.microsoft.com/office/drawing/2014/main" id="{1AD9B6B7-9DBF-DE16-5CD8-D2C7D1E241EF}"/>
                </a:ext>
              </a:extLst>
            </p:cNvPr>
            <p:cNvSpPr>
              <a:spLocks/>
            </p:cNvSpPr>
            <p:nvPr/>
          </p:nvSpPr>
          <p:spPr bwMode="auto">
            <a:xfrm>
              <a:off x="5353052" y="2244890"/>
              <a:ext cx="266316" cy="663217"/>
            </a:xfrm>
            <a:custGeom>
              <a:avLst/>
              <a:gdLst>
                <a:gd name="T0" fmla="*/ 265 w 812"/>
                <a:gd name="T1" fmla="*/ 0 h 1561"/>
                <a:gd name="T2" fmla="*/ 0 w 812"/>
                <a:gd name="T3" fmla="*/ 91 h 1561"/>
                <a:gd name="T4" fmla="*/ 690 w 812"/>
                <a:gd name="T5" fmla="*/ 1561 h 1561"/>
                <a:gd name="T6" fmla="*/ 812 w 812"/>
                <a:gd name="T7" fmla="*/ 1531 h 1561"/>
                <a:gd name="T8" fmla="*/ 145 w 812"/>
                <a:gd name="T9" fmla="*/ 137 h 1561"/>
                <a:gd name="T10" fmla="*/ 318 w 812"/>
                <a:gd name="T11" fmla="*/ 85 h 1561"/>
                <a:gd name="T12" fmla="*/ 265 w 812"/>
                <a:gd name="T13" fmla="*/ 0 h 1561"/>
                <a:gd name="T14" fmla="*/ 265 w 812"/>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1561">
                  <a:moveTo>
                    <a:pt x="265" y="0"/>
                  </a:moveTo>
                  <a:lnTo>
                    <a:pt x="0" y="91"/>
                  </a:lnTo>
                  <a:lnTo>
                    <a:pt x="690" y="1561"/>
                  </a:lnTo>
                  <a:lnTo>
                    <a:pt x="812" y="1531"/>
                  </a:lnTo>
                  <a:lnTo>
                    <a:pt x="145" y="137"/>
                  </a:lnTo>
                  <a:lnTo>
                    <a:pt x="318" y="85"/>
                  </a:lnTo>
                  <a:lnTo>
                    <a:pt x="265" y="0"/>
                  </a:lnTo>
                  <a:lnTo>
                    <a:pt x="265" y="0"/>
                  </a:lnTo>
                  <a:close/>
                </a:path>
              </a:pathLst>
            </a:custGeom>
            <a:solidFill>
              <a:srgbClr val="D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07" name="Freeform 15">
              <a:extLst>
                <a:ext uri="{FF2B5EF4-FFF2-40B4-BE49-F238E27FC236}">
                  <a16:creationId xmlns:a16="http://schemas.microsoft.com/office/drawing/2014/main" id="{2D055FBF-A76E-4202-21A0-AD7A2CD2DA77}"/>
                </a:ext>
              </a:extLst>
            </p:cNvPr>
            <p:cNvSpPr>
              <a:spLocks/>
            </p:cNvSpPr>
            <p:nvPr/>
          </p:nvSpPr>
          <p:spPr bwMode="auto">
            <a:xfrm>
              <a:off x="5644238" y="2373297"/>
              <a:ext cx="926405" cy="534810"/>
            </a:xfrm>
            <a:custGeom>
              <a:avLst/>
              <a:gdLst>
                <a:gd name="T0" fmla="*/ 86 w 2823"/>
                <a:gd name="T1" fmla="*/ 1190 h 1259"/>
                <a:gd name="T2" fmla="*/ 230 w 2823"/>
                <a:gd name="T3" fmla="*/ 1149 h 1259"/>
                <a:gd name="T4" fmla="*/ 401 w 2823"/>
                <a:gd name="T5" fmla="*/ 1101 h 1259"/>
                <a:gd name="T6" fmla="*/ 567 w 2823"/>
                <a:gd name="T7" fmla="*/ 1059 h 1259"/>
                <a:gd name="T8" fmla="*/ 776 w 2823"/>
                <a:gd name="T9" fmla="*/ 1019 h 1259"/>
                <a:gd name="T10" fmla="*/ 1620 w 2823"/>
                <a:gd name="T11" fmla="*/ 979 h 1259"/>
                <a:gd name="T12" fmla="*/ 1669 w 2823"/>
                <a:gd name="T13" fmla="*/ 924 h 1259"/>
                <a:gd name="T14" fmla="*/ 1717 w 2823"/>
                <a:gd name="T15" fmla="*/ 875 h 1259"/>
                <a:gd name="T16" fmla="*/ 1776 w 2823"/>
                <a:gd name="T17" fmla="*/ 812 h 1259"/>
                <a:gd name="T18" fmla="*/ 1833 w 2823"/>
                <a:gd name="T19" fmla="*/ 755 h 1259"/>
                <a:gd name="T20" fmla="*/ 1867 w 2823"/>
                <a:gd name="T21" fmla="*/ 721 h 1259"/>
                <a:gd name="T22" fmla="*/ 1920 w 2823"/>
                <a:gd name="T23" fmla="*/ 669 h 1259"/>
                <a:gd name="T24" fmla="*/ 1958 w 2823"/>
                <a:gd name="T25" fmla="*/ 633 h 1259"/>
                <a:gd name="T26" fmla="*/ 2000 w 2823"/>
                <a:gd name="T27" fmla="*/ 595 h 1259"/>
                <a:gd name="T28" fmla="*/ 2042 w 2823"/>
                <a:gd name="T29" fmla="*/ 559 h 1259"/>
                <a:gd name="T30" fmla="*/ 2083 w 2823"/>
                <a:gd name="T31" fmla="*/ 525 h 1259"/>
                <a:gd name="T32" fmla="*/ 2167 w 2823"/>
                <a:gd name="T33" fmla="*/ 460 h 1259"/>
                <a:gd name="T34" fmla="*/ 2251 w 2823"/>
                <a:gd name="T35" fmla="*/ 405 h 1259"/>
                <a:gd name="T36" fmla="*/ 2327 w 2823"/>
                <a:gd name="T37" fmla="*/ 360 h 1259"/>
                <a:gd name="T38" fmla="*/ 2414 w 2823"/>
                <a:gd name="T39" fmla="*/ 314 h 1259"/>
                <a:gd name="T40" fmla="*/ 2517 w 2823"/>
                <a:gd name="T41" fmla="*/ 266 h 1259"/>
                <a:gd name="T42" fmla="*/ 2490 w 2823"/>
                <a:gd name="T43" fmla="*/ 38 h 1259"/>
                <a:gd name="T44" fmla="*/ 2804 w 2823"/>
                <a:gd name="T45" fmla="*/ 276 h 1259"/>
                <a:gd name="T46" fmla="*/ 2671 w 2823"/>
                <a:gd name="T47" fmla="*/ 327 h 1259"/>
                <a:gd name="T48" fmla="*/ 2549 w 2823"/>
                <a:gd name="T49" fmla="*/ 380 h 1259"/>
                <a:gd name="T50" fmla="*/ 2466 w 2823"/>
                <a:gd name="T51" fmla="*/ 418 h 1259"/>
                <a:gd name="T52" fmla="*/ 2384 w 2823"/>
                <a:gd name="T53" fmla="*/ 462 h 1259"/>
                <a:gd name="T54" fmla="*/ 2304 w 2823"/>
                <a:gd name="T55" fmla="*/ 508 h 1259"/>
                <a:gd name="T56" fmla="*/ 2230 w 2823"/>
                <a:gd name="T57" fmla="*/ 557 h 1259"/>
                <a:gd name="T58" fmla="*/ 2163 w 2823"/>
                <a:gd name="T59" fmla="*/ 609 h 1259"/>
                <a:gd name="T60" fmla="*/ 2101 w 2823"/>
                <a:gd name="T61" fmla="*/ 666 h 1259"/>
                <a:gd name="T62" fmla="*/ 2036 w 2823"/>
                <a:gd name="T63" fmla="*/ 725 h 1259"/>
                <a:gd name="T64" fmla="*/ 1971 w 2823"/>
                <a:gd name="T65" fmla="*/ 787 h 1259"/>
                <a:gd name="T66" fmla="*/ 1909 w 2823"/>
                <a:gd name="T67" fmla="*/ 850 h 1259"/>
                <a:gd name="T68" fmla="*/ 1848 w 2823"/>
                <a:gd name="T69" fmla="*/ 911 h 1259"/>
                <a:gd name="T70" fmla="*/ 1795 w 2823"/>
                <a:gd name="T71" fmla="*/ 968 h 1259"/>
                <a:gd name="T72" fmla="*/ 1745 w 2823"/>
                <a:gd name="T73" fmla="*/ 1017 h 1259"/>
                <a:gd name="T74" fmla="*/ 1707 w 2823"/>
                <a:gd name="T75" fmla="*/ 1059 h 1259"/>
                <a:gd name="T76" fmla="*/ 1658 w 2823"/>
                <a:gd name="T77" fmla="*/ 1113 h 1259"/>
                <a:gd name="T78" fmla="*/ 863 w 2823"/>
                <a:gd name="T79" fmla="*/ 1160 h 1259"/>
                <a:gd name="T80" fmla="*/ 536 w 2823"/>
                <a:gd name="T81" fmla="*/ 1219 h 1259"/>
                <a:gd name="T82" fmla="*/ 386 w 2823"/>
                <a:gd name="T83"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3" h="1259">
                  <a:moveTo>
                    <a:pt x="0" y="1213"/>
                  </a:moveTo>
                  <a:lnTo>
                    <a:pt x="25" y="1208"/>
                  </a:lnTo>
                  <a:lnTo>
                    <a:pt x="86" y="1190"/>
                  </a:lnTo>
                  <a:lnTo>
                    <a:pt x="129" y="1177"/>
                  </a:lnTo>
                  <a:lnTo>
                    <a:pt x="175" y="1164"/>
                  </a:lnTo>
                  <a:lnTo>
                    <a:pt x="230" y="1149"/>
                  </a:lnTo>
                  <a:lnTo>
                    <a:pt x="285" y="1133"/>
                  </a:lnTo>
                  <a:lnTo>
                    <a:pt x="342" y="1116"/>
                  </a:lnTo>
                  <a:lnTo>
                    <a:pt x="401" y="1101"/>
                  </a:lnTo>
                  <a:lnTo>
                    <a:pt x="460" y="1086"/>
                  </a:lnTo>
                  <a:lnTo>
                    <a:pt x="515" y="1071"/>
                  </a:lnTo>
                  <a:lnTo>
                    <a:pt x="567" y="1059"/>
                  </a:lnTo>
                  <a:lnTo>
                    <a:pt x="614" y="1046"/>
                  </a:lnTo>
                  <a:lnTo>
                    <a:pt x="690" y="1031"/>
                  </a:lnTo>
                  <a:lnTo>
                    <a:pt x="776" y="1019"/>
                  </a:lnTo>
                  <a:lnTo>
                    <a:pt x="903" y="1010"/>
                  </a:lnTo>
                  <a:lnTo>
                    <a:pt x="1215" y="993"/>
                  </a:lnTo>
                  <a:lnTo>
                    <a:pt x="1620" y="979"/>
                  </a:lnTo>
                  <a:lnTo>
                    <a:pt x="1637" y="960"/>
                  </a:lnTo>
                  <a:lnTo>
                    <a:pt x="1656" y="939"/>
                  </a:lnTo>
                  <a:lnTo>
                    <a:pt x="1669" y="924"/>
                  </a:lnTo>
                  <a:lnTo>
                    <a:pt x="1682" y="909"/>
                  </a:lnTo>
                  <a:lnTo>
                    <a:pt x="1700" y="892"/>
                  </a:lnTo>
                  <a:lnTo>
                    <a:pt x="1717" y="875"/>
                  </a:lnTo>
                  <a:lnTo>
                    <a:pt x="1734" y="854"/>
                  </a:lnTo>
                  <a:lnTo>
                    <a:pt x="1755" y="835"/>
                  </a:lnTo>
                  <a:lnTo>
                    <a:pt x="1776" y="812"/>
                  </a:lnTo>
                  <a:lnTo>
                    <a:pt x="1796" y="791"/>
                  </a:lnTo>
                  <a:lnTo>
                    <a:pt x="1819" y="766"/>
                  </a:lnTo>
                  <a:lnTo>
                    <a:pt x="1833" y="755"/>
                  </a:lnTo>
                  <a:lnTo>
                    <a:pt x="1842" y="744"/>
                  </a:lnTo>
                  <a:lnTo>
                    <a:pt x="1855" y="732"/>
                  </a:lnTo>
                  <a:lnTo>
                    <a:pt x="1867" y="721"/>
                  </a:lnTo>
                  <a:lnTo>
                    <a:pt x="1893" y="694"/>
                  </a:lnTo>
                  <a:lnTo>
                    <a:pt x="1905" y="683"/>
                  </a:lnTo>
                  <a:lnTo>
                    <a:pt x="1920" y="669"/>
                  </a:lnTo>
                  <a:lnTo>
                    <a:pt x="1931" y="658"/>
                  </a:lnTo>
                  <a:lnTo>
                    <a:pt x="1945" y="645"/>
                  </a:lnTo>
                  <a:lnTo>
                    <a:pt x="1958" y="633"/>
                  </a:lnTo>
                  <a:lnTo>
                    <a:pt x="1973" y="622"/>
                  </a:lnTo>
                  <a:lnTo>
                    <a:pt x="1987" y="609"/>
                  </a:lnTo>
                  <a:lnTo>
                    <a:pt x="2000" y="595"/>
                  </a:lnTo>
                  <a:lnTo>
                    <a:pt x="2015" y="584"/>
                  </a:lnTo>
                  <a:lnTo>
                    <a:pt x="2028" y="571"/>
                  </a:lnTo>
                  <a:lnTo>
                    <a:pt x="2042" y="559"/>
                  </a:lnTo>
                  <a:lnTo>
                    <a:pt x="2057" y="548"/>
                  </a:lnTo>
                  <a:lnTo>
                    <a:pt x="2070" y="536"/>
                  </a:lnTo>
                  <a:lnTo>
                    <a:pt x="2083" y="525"/>
                  </a:lnTo>
                  <a:lnTo>
                    <a:pt x="2112" y="502"/>
                  </a:lnTo>
                  <a:lnTo>
                    <a:pt x="2141" y="479"/>
                  </a:lnTo>
                  <a:lnTo>
                    <a:pt x="2167" y="460"/>
                  </a:lnTo>
                  <a:lnTo>
                    <a:pt x="2196" y="439"/>
                  </a:lnTo>
                  <a:lnTo>
                    <a:pt x="2224" y="422"/>
                  </a:lnTo>
                  <a:lnTo>
                    <a:pt x="2251" y="405"/>
                  </a:lnTo>
                  <a:lnTo>
                    <a:pt x="2277" y="388"/>
                  </a:lnTo>
                  <a:lnTo>
                    <a:pt x="2304" y="373"/>
                  </a:lnTo>
                  <a:lnTo>
                    <a:pt x="2327" y="360"/>
                  </a:lnTo>
                  <a:lnTo>
                    <a:pt x="2350" y="346"/>
                  </a:lnTo>
                  <a:lnTo>
                    <a:pt x="2372" y="335"/>
                  </a:lnTo>
                  <a:lnTo>
                    <a:pt x="2414" y="314"/>
                  </a:lnTo>
                  <a:lnTo>
                    <a:pt x="2452" y="295"/>
                  </a:lnTo>
                  <a:lnTo>
                    <a:pt x="2486" y="280"/>
                  </a:lnTo>
                  <a:lnTo>
                    <a:pt x="2517" y="266"/>
                  </a:lnTo>
                  <a:lnTo>
                    <a:pt x="2564" y="245"/>
                  </a:lnTo>
                  <a:lnTo>
                    <a:pt x="2640" y="221"/>
                  </a:lnTo>
                  <a:lnTo>
                    <a:pt x="2490" y="38"/>
                  </a:lnTo>
                  <a:lnTo>
                    <a:pt x="2580" y="0"/>
                  </a:lnTo>
                  <a:lnTo>
                    <a:pt x="2823" y="270"/>
                  </a:lnTo>
                  <a:lnTo>
                    <a:pt x="2804" y="276"/>
                  </a:lnTo>
                  <a:lnTo>
                    <a:pt x="2751" y="297"/>
                  </a:lnTo>
                  <a:lnTo>
                    <a:pt x="2713" y="310"/>
                  </a:lnTo>
                  <a:lnTo>
                    <a:pt x="2671" y="327"/>
                  </a:lnTo>
                  <a:lnTo>
                    <a:pt x="2623" y="346"/>
                  </a:lnTo>
                  <a:lnTo>
                    <a:pt x="2574" y="369"/>
                  </a:lnTo>
                  <a:lnTo>
                    <a:pt x="2549" y="380"/>
                  </a:lnTo>
                  <a:lnTo>
                    <a:pt x="2523" y="394"/>
                  </a:lnTo>
                  <a:lnTo>
                    <a:pt x="2494" y="407"/>
                  </a:lnTo>
                  <a:lnTo>
                    <a:pt x="2466" y="418"/>
                  </a:lnTo>
                  <a:lnTo>
                    <a:pt x="2439" y="434"/>
                  </a:lnTo>
                  <a:lnTo>
                    <a:pt x="2412" y="447"/>
                  </a:lnTo>
                  <a:lnTo>
                    <a:pt x="2384" y="462"/>
                  </a:lnTo>
                  <a:lnTo>
                    <a:pt x="2357" y="477"/>
                  </a:lnTo>
                  <a:lnTo>
                    <a:pt x="2331" y="493"/>
                  </a:lnTo>
                  <a:lnTo>
                    <a:pt x="2304" y="508"/>
                  </a:lnTo>
                  <a:lnTo>
                    <a:pt x="2279" y="525"/>
                  </a:lnTo>
                  <a:lnTo>
                    <a:pt x="2253" y="540"/>
                  </a:lnTo>
                  <a:lnTo>
                    <a:pt x="2230" y="557"/>
                  </a:lnTo>
                  <a:lnTo>
                    <a:pt x="2205" y="574"/>
                  </a:lnTo>
                  <a:lnTo>
                    <a:pt x="2184" y="592"/>
                  </a:lnTo>
                  <a:lnTo>
                    <a:pt x="2163" y="609"/>
                  </a:lnTo>
                  <a:lnTo>
                    <a:pt x="2142" y="628"/>
                  </a:lnTo>
                  <a:lnTo>
                    <a:pt x="2121" y="645"/>
                  </a:lnTo>
                  <a:lnTo>
                    <a:pt x="2101" y="666"/>
                  </a:lnTo>
                  <a:lnTo>
                    <a:pt x="2080" y="685"/>
                  </a:lnTo>
                  <a:lnTo>
                    <a:pt x="2057" y="706"/>
                  </a:lnTo>
                  <a:lnTo>
                    <a:pt x="2036" y="725"/>
                  </a:lnTo>
                  <a:lnTo>
                    <a:pt x="2015" y="746"/>
                  </a:lnTo>
                  <a:lnTo>
                    <a:pt x="1992" y="766"/>
                  </a:lnTo>
                  <a:lnTo>
                    <a:pt x="1971" y="787"/>
                  </a:lnTo>
                  <a:lnTo>
                    <a:pt x="1950" y="808"/>
                  </a:lnTo>
                  <a:lnTo>
                    <a:pt x="1930" y="829"/>
                  </a:lnTo>
                  <a:lnTo>
                    <a:pt x="1909" y="850"/>
                  </a:lnTo>
                  <a:lnTo>
                    <a:pt x="1888" y="871"/>
                  </a:lnTo>
                  <a:lnTo>
                    <a:pt x="1867" y="892"/>
                  </a:lnTo>
                  <a:lnTo>
                    <a:pt x="1848" y="911"/>
                  </a:lnTo>
                  <a:lnTo>
                    <a:pt x="1829" y="930"/>
                  </a:lnTo>
                  <a:lnTo>
                    <a:pt x="1812" y="949"/>
                  </a:lnTo>
                  <a:lnTo>
                    <a:pt x="1795" y="968"/>
                  </a:lnTo>
                  <a:lnTo>
                    <a:pt x="1776" y="985"/>
                  </a:lnTo>
                  <a:lnTo>
                    <a:pt x="1760" y="1002"/>
                  </a:lnTo>
                  <a:lnTo>
                    <a:pt x="1745" y="1017"/>
                  </a:lnTo>
                  <a:lnTo>
                    <a:pt x="1732" y="1033"/>
                  </a:lnTo>
                  <a:lnTo>
                    <a:pt x="1719" y="1048"/>
                  </a:lnTo>
                  <a:lnTo>
                    <a:pt x="1707" y="1059"/>
                  </a:lnTo>
                  <a:lnTo>
                    <a:pt x="1686" y="1082"/>
                  </a:lnTo>
                  <a:lnTo>
                    <a:pt x="1671" y="1097"/>
                  </a:lnTo>
                  <a:lnTo>
                    <a:pt x="1658" y="1113"/>
                  </a:lnTo>
                  <a:lnTo>
                    <a:pt x="1350" y="1126"/>
                  </a:lnTo>
                  <a:lnTo>
                    <a:pt x="1086" y="1141"/>
                  </a:lnTo>
                  <a:lnTo>
                    <a:pt x="863" y="1160"/>
                  </a:lnTo>
                  <a:lnTo>
                    <a:pt x="690" y="1187"/>
                  </a:lnTo>
                  <a:lnTo>
                    <a:pt x="610" y="1202"/>
                  </a:lnTo>
                  <a:lnTo>
                    <a:pt x="536" y="1219"/>
                  </a:lnTo>
                  <a:lnTo>
                    <a:pt x="475" y="1234"/>
                  </a:lnTo>
                  <a:lnTo>
                    <a:pt x="428" y="1246"/>
                  </a:lnTo>
                  <a:lnTo>
                    <a:pt x="386" y="1259"/>
                  </a:lnTo>
                  <a:lnTo>
                    <a:pt x="0" y="1213"/>
                  </a:lnTo>
                  <a:lnTo>
                    <a:pt x="0" y="1213"/>
                  </a:lnTo>
                  <a:close/>
                </a:path>
              </a:pathLst>
            </a:custGeom>
            <a:solidFill>
              <a:srgbClr val="D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08" name="Freeform 16">
              <a:extLst>
                <a:ext uri="{FF2B5EF4-FFF2-40B4-BE49-F238E27FC236}">
                  <a16:creationId xmlns:a16="http://schemas.microsoft.com/office/drawing/2014/main" id="{FA9F5D46-7D91-B522-3214-8EEAD63901FF}"/>
                </a:ext>
              </a:extLst>
            </p:cNvPr>
            <p:cNvSpPr>
              <a:spLocks/>
            </p:cNvSpPr>
            <p:nvPr/>
          </p:nvSpPr>
          <p:spPr bwMode="auto">
            <a:xfrm>
              <a:off x="5379994" y="1728613"/>
              <a:ext cx="1154380" cy="1146400"/>
            </a:xfrm>
            <a:custGeom>
              <a:avLst/>
              <a:gdLst>
                <a:gd name="T0" fmla="*/ 236 w 3519"/>
                <a:gd name="T1" fmla="*/ 777 h 2694"/>
                <a:gd name="T2" fmla="*/ 768 w 3519"/>
                <a:gd name="T3" fmla="*/ 644 h 2694"/>
                <a:gd name="T4" fmla="*/ 1144 w 3519"/>
                <a:gd name="T5" fmla="*/ 599 h 2694"/>
                <a:gd name="T6" fmla="*/ 1648 w 3519"/>
                <a:gd name="T7" fmla="*/ 724 h 2694"/>
                <a:gd name="T8" fmla="*/ 1914 w 3519"/>
                <a:gd name="T9" fmla="*/ 340 h 2694"/>
                <a:gd name="T10" fmla="*/ 2270 w 3519"/>
                <a:gd name="T11" fmla="*/ 102 h 2694"/>
                <a:gd name="T12" fmla="*/ 2692 w 3519"/>
                <a:gd name="T13" fmla="*/ 0 h 2694"/>
                <a:gd name="T14" fmla="*/ 3475 w 3519"/>
                <a:gd name="T15" fmla="*/ 1141 h 2694"/>
                <a:gd name="T16" fmla="*/ 3304 w 3519"/>
                <a:gd name="T17" fmla="*/ 1236 h 2694"/>
                <a:gd name="T18" fmla="*/ 3511 w 3519"/>
                <a:gd name="T19" fmla="*/ 1422 h 2694"/>
                <a:gd name="T20" fmla="*/ 3348 w 3519"/>
                <a:gd name="T21" fmla="*/ 1466 h 2694"/>
                <a:gd name="T22" fmla="*/ 3519 w 3519"/>
                <a:gd name="T23" fmla="*/ 1709 h 2694"/>
                <a:gd name="T24" fmla="*/ 3002 w 3519"/>
                <a:gd name="T25" fmla="*/ 1977 h 2694"/>
                <a:gd name="T26" fmla="*/ 2623 w 3519"/>
                <a:gd name="T27" fmla="*/ 2325 h 2694"/>
                <a:gd name="T28" fmla="*/ 2388 w 3519"/>
                <a:gd name="T29" fmla="*/ 2532 h 2694"/>
                <a:gd name="T30" fmla="*/ 1546 w 3519"/>
                <a:gd name="T31" fmla="*/ 2540 h 2694"/>
                <a:gd name="T32" fmla="*/ 1004 w 3519"/>
                <a:gd name="T33" fmla="*/ 2694 h 2694"/>
                <a:gd name="T34" fmla="*/ 673 w 3519"/>
                <a:gd name="T35" fmla="*/ 2686 h 2694"/>
                <a:gd name="T36" fmla="*/ 0 w 3519"/>
                <a:gd name="T37" fmla="*/ 1289 h 2694"/>
                <a:gd name="T38" fmla="*/ 169 w 3519"/>
                <a:gd name="T39" fmla="*/ 1228 h 2694"/>
                <a:gd name="T40" fmla="*/ 126 w 3519"/>
                <a:gd name="T41" fmla="*/ 998 h 2694"/>
                <a:gd name="T42" fmla="*/ 295 w 3519"/>
                <a:gd name="T43" fmla="*/ 954 h 2694"/>
                <a:gd name="T44" fmla="*/ 236 w 3519"/>
                <a:gd name="T45" fmla="*/ 777 h 2694"/>
                <a:gd name="T46" fmla="*/ 236 w 3519"/>
                <a:gd name="T47" fmla="*/ 777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9" h="2694">
                  <a:moveTo>
                    <a:pt x="236" y="777"/>
                  </a:moveTo>
                  <a:lnTo>
                    <a:pt x="768" y="644"/>
                  </a:lnTo>
                  <a:lnTo>
                    <a:pt x="1144" y="599"/>
                  </a:lnTo>
                  <a:lnTo>
                    <a:pt x="1648" y="724"/>
                  </a:lnTo>
                  <a:lnTo>
                    <a:pt x="1914" y="340"/>
                  </a:lnTo>
                  <a:lnTo>
                    <a:pt x="2270" y="102"/>
                  </a:lnTo>
                  <a:lnTo>
                    <a:pt x="2692" y="0"/>
                  </a:lnTo>
                  <a:lnTo>
                    <a:pt x="3475" y="1141"/>
                  </a:lnTo>
                  <a:lnTo>
                    <a:pt x="3304" y="1236"/>
                  </a:lnTo>
                  <a:lnTo>
                    <a:pt x="3511" y="1422"/>
                  </a:lnTo>
                  <a:lnTo>
                    <a:pt x="3348" y="1466"/>
                  </a:lnTo>
                  <a:lnTo>
                    <a:pt x="3519" y="1709"/>
                  </a:lnTo>
                  <a:lnTo>
                    <a:pt x="3002" y="1977"/>
                  </a:lnTo>
                  <a:lnTo>
                    <a:pt x="2623" y="2325"/>
                  </a:lnTo>
                  <a:lnTo>
                    <a:pt x="2388" y="2532"/>
                  </a:lnTo>
                  <a:lnTo>
                    <a:pt x="1546" y="2540"/>
                  </a:lnTo>
                  <a:lnTo>
                    <a:pt x="1004" y="2694"/>
                  </a:lnTo>
                  <a:lnTo>
                    <a:pt x="673" y="2686"/>
                  </a:lnTo>
                  <a:lnTo>
                    <a:pt x="0" y="1289"/>
                  </a:lnTo>
                  <a:lnTo>
                    <a:pt x="169" y="1228"/>
                  </a:lnTo>
                  <a:lnTo>
                    <a:pt x="126" y="998"/>
                  </a:lnTo>
                  <a:lnTo>
                    <a:pt x="295" y="954"/>
                  </a:lnTo>
                  <a:lnTo>
                    <a:pt x="236" y="777"/>
                  </a:lnTo>
                  <a:lnTo>
                    <a:pt x="236" y="7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09" name="Freeform 17">
              <a:extLst>
                <a:ext uri="{FF2B5EF4-FFF2-40B4-BE49-F238E27FC236}">
                  <a16:creationId xmlns:a16="http://schemas.microsoft.com/office/drawing/2014/main" id="{CCFA1A50-7D62-3EEE-CEB4-E836CE0E8A0D}"/>
                </a:ext>
              </a:extLst>
            </p:cNvPr>
            <p:cNvSpPr>
              <a:spLocks/>
            </p:cNvSpPr>
            <p:nvPr/>
          </p:nvSpPr>
          <p:spPr bwMode="auto">
            <a:xfrm>
              <a:off x="5423517" y="1724641"/>
              <a:ext cx="1119147" cy="1035202"/>
            </a:xfrm>
            <a:custGeom>
              <a:avLst/>
              <a:gdLst>
                <a:gd name="T0" fmla="*/ 2308 w 3410"/>
                <a:gd name="T1" fmla="*/ 57 h 2434"/>
                <a:gd name="T2" fmla="*/ 2083 w 3410"/>
                <a:gd name="T3" fmla="*/ 133 h 2434"/>
                <a:gd name="T4" fmla="*/ 1958 w 3410"/>
                <a:gd name="T5" fmla="*/ 192 h 2434"/>
                <a:gd name="T6" fmla="*/ 1846 w 3410"/>
                <a:gd name="T7" fmla="*/ 264 h 2434"/>
                <a:gd name="T8" fmla="*/ 1760 w 3410"/>
                <a:gd name="T9" fmla="*/ 350 h 2434"/>
                <a:gd name="T10" fmla="*/ 1688 w 3410"/>
                <a:gd name="T11" fmla="*/ 436 h 2434"/>
                <a:gd name="T12" fmla="*/ 1616 w 3410"/>
                <a:gd name="T13" fmla="*/ 533 h 2434"/>
                <a:gd name="T14" fmla="*/ 1498 w 3410"/>
                <a:gd name="T15" fmla="*/ 723 h 2434"/>
                <a:gd name="T16" fmla="*/ 1392 w 3410"/>
                <a:gd name="T17" fmla="*/ 719 h 2434"/>
                <a:gd name="T18" fmla="*/ 1211 w 3410"/>
                <a:gd name="T19" fmla="*/ 669 h 2434"/>
                <a:gd name="T20" fmla="*/ 888 w 3410"/>
                <a:gd name="T21" fmla="*/ 631 h 2434"/>
                <a:gd name="T22" fmla="*/ 451 w 3410"/>
                <a:gd name="T23" fmla="*/ 688 h 2434"/>
                <a:gd name="T24" fmla="*/ 217 w 3410"/>
                <a:gd name="T25" fmla="*/ 749 h 2434"/>
                <a:gd name="T26" fmla="*/ 17 w 3410"/>
                <a:gd name="T27" fmla="*/ 818 h 2434"/>
                <a:gd name="T28" fmla="*/ 892 w 3410"/>
                <a:gd name="T29" fmla="*/ 2316 h 2434"/>
                <a:gd name="T30" fmla="*/ 1327 w 3410"/>
                <a:gd name="T31" fmla="*/ 2252 h 2434"/>
                <a:gd name="T32" fmla="*/ 1815 w 3410"/>
                <a:gd name="T33" fmla="*/ 2284 h 2434"/>
                <a:gd name="T34" fmla="*/ 2068 w 3410"/>
                <a:gd name="T35" fmla="*/ 2352 h 2434"/>
                <a:gd name="T36" fmla="*/ 2264 w 3410"/>
                <a:gd name="T37" fmla="*/ 2426 h 2434"/>
                <a:gd name="T38" fmla="*/ 2323 w 3410"/>
                <a:gd name="T39" fmla="*/ 2328 h 2434"/>
                <a:gd name="T40" fmla="*/ 2397 w 3410"/>
                <a:gd name="T41" fmla="*/ 2145 h 2434"/>
                <a:gd name="T42" fmla="*/ 2466 w 3410"/>
                <a:gd name="T43" fmla="*/ 1999 h 2434"/>
                <a:gd name="T44" fmla="*/ 2549 w 3410"/>
                <a:gd name="T45" fmla="*/ 1848 h 2434"/>
                <a:gd name="T46" fmla="*/ 2635 w 3410"/>
                <a:gd name="T47" fmla="*/ 1725 h 2434"/>
                <a:gd name="T48" fmla="*/ 2688 w 3410"/>
                <a:gd name="T49" fmla="*/ 1660 h 2434"/>
                <a:gd name="T50" fmla="*/ 2743 w 3410"/>
                <a:gd name="T51" fmla="*/ 1601 h 2434"/>
                <a:gd name="T52" fmla="*/ 2802 w 3410"/>
                <a:gd name="T53" fmla="*/ 1552 h 2434"/>
                <a:gd name="T54" fmla="*/ 2907 w 3410"/>
                <a:gd name="T55" fmla="*/ 1481 h 2434"/>
                <a:gd name="T56" fmla="*/ 3019 w 3410"/>
                <a:gd name="T57" fmla="*/ 1413 h 2434"/>
                <a:gd name="T58" fmla="*/ 3123 w 3410"/>
                <a:gd name="T59" fmla="*/ 1358 h 2434"/>
                <a:gd name="T60" fmla="*/ 3273 w 3410"/>
                <a:gd name="T61" fmla="*/ 1289 h 2434"/>
                <a:gd name="T62" fmla="*/ 3365 w 3410"/>
                <a:gd name="T63" fmla="*/ 1158 h 2434"/>
                <a:gd name="T64" fmla="*/ 3188 w 3410"/>
                <a:gd name="T65" fmla="*/ 1217 h 2434"/>
                <a:gd name="T66" fmla="*/ 3015 w 3410"/>
                <a:gd name="T67" fmla="*/ 1287 h 2434"/>
                <a:gd name="T68" fmla="*/ 2893 w 3410"/>
                <a:gd name="T69" fmla="*/ 1350 h 2434"/>
                <a:gd name="T70" fmla="*/ 2775 w 3410"/>
                <a:gd name="T71" fmla="*/ 1422 h 2434"/>
                <a:gd name="T72" fmla="*/ 2675 w 3410"/>
                <a:gd name="T73" fmla="*/ 1504 h 2434"/>
                <a:gd name="T74" fmla="*/ 2604 w 3410"/>
                <a:gd name="T75" fmla="*/ 1582 h 2434"/>
                <a:gd name="T76" fmla="*/ 2481 w 3410"/>
                <a:gd name="T77" fmla="*/ 1757 h 2434"/>
                <a:gd name="T78" fmla="*/ 2342 w 3410"/>
                <a:gd name="T79" fmla="*/ 1985 h 2434"/>
                <a:gd name="T80" fmla="*/ 2241 w 3410"/>
                <a:gd name="T81" fmla="*/ 2170 h 2434"/>
                <a:gd name="T82" fmla="*/ 2127 w 3410"/>
                <a:gd name="T83" fmla="*/ 2221 h 2434"/>
                <a:gd name="T84" fmla="*/ 1935 w 3410"/>
                <a:gd name="T85" fmla="*/ 2174 h 2434"/>
                <a:gd name="T86" fmla="*/ 1688 w 3410"/>
                <a:gd name="T87" fmla="*/ 2130 h 2434"/>
                <a:gd name="T88" fmla="*/ 1105 w 3410"/>
                <a:gd name="T89" fmla="*/ 2156 h 2434"/>
                <a:gd name="T90" fmla="*/ 821 w 3410"/>
                <a:gd name="T91" fmla="*/ 2208 h 2434"/>
                <a:gd name="T92" fmla="*/ 327 w 3410"/>
                <a:gd name="T93" fmla="*/ 820 h 2434"/>
                <a:gd name="T94" fmla="*/ 532 w 3410"/>
                <a:gd name="T95" fmla="*/ 772 h 2434"/>
                <a:gd name="T96" fmla="*/ 983 w 3410"/>
                <a:gd name="T97" fmla="*/ 732 h 2434"/>
                <a:gd name="T98" fmla="*/ 1374 w 3410"/>
                <a:gd name="T99" fmla="*/ 803 h 2434"/>
                <a:gd name="T100" fmla="*/ 1538 w 3410"/>
                <a:gd name="T101" fmla="*/ 863 h 2434"/>
                <a:gd name="T102" fmla="*/ 1650 w 3410"/>
                <a:gd name="T103" fmla="*/ 660 h 2434"/>
                <a:gd name="T104" fmla="*/ 1747 w 3410"/>
                <a:gd name="T105" fmla="*/ 529 h 2434"/>
                <a:gd name="T106" fmla="*/ 1823 w 3410"/>
                <a:gd name="T107" fmla="*/ 439 h 2434"/>
                <a:gd name="T108" fmla="*/ 1909 w 3410"/>
                <a:gd name="T109" fmla="*/ 359 h 2434"/>
                <a:gd name="T110" fmla="*/ 2004 w 3410"/>
                <a:gd name="T111" fmla="*/ 291 h 2434"/>
                <a:gd name="T112" fmla="*/ 2106 w 3410"/>
                <a:gd name="T113" fmla="*/ 238 h 2434"/>
                <a:gd name="T114" fmla="*/ 2262 w 3410"/>
                <a:gd name="T115" fmla="*/ 173 h 2434"/>
                <a:gd name="T116" fmla="*/ 2443 w 3410"/>
                <a:gd name="T117" fmla="*/ 122 h 2434"/>
                <a:gd name="T118" fmla="*/ 2557 w 3410"/>
                <a:gd name="T119"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0" h="2434">
                  <a:moveTo>
                    <a:pt x="2557" y="0"/>
                  </a:moveTo>
                  <a:lnTo>
                    <a:pt x="2466" y="19"/>
                  </a:lnTo>
                  <a:lnTo>
                    <a:pt x="2367" y="42"/>
                  </a:lnTo>
                  <a:lnTo>
                    <a:pt x="2308" y="57"/>
                  </a:lnTo>
                  <a:lnTo>
                    <a:pt x="2247" y="74"/>
                  </a:lnTo>
                  <a:lnTo>
                    <a:pt x="2182" y="97"/>
                  </a:lnTo>
                  <a:lnTo>
                    <a:pt x="2118" y="120"/>
                  </a:lnTo>
                  <a:lnTo>
                    <a:pt x="2083" y="133"/>
                  </a:lnTo>
                  <a:lnTo>
                    <a:pt x="2051" y="146"/>
                  </a:lnTo>
                  <a:lnTo>
                    <a:pt x="2021" y="162"/>
                  </a:lnTo>
                  <a:lnTo>
                    <a:pt x="1988" y="177"/>
                  </a:lnTo>
                  <a:lnTo>
                    <a:pt x="1958" y="192"/>
                  </a:lnTo>
                  <a:lnTo>
                    <a:pt x="1928" y="209"/>
                  </a:lnTo>
                  <a:lnTo>
                    <a:pt x="1899" y="226"/>
                  </a:lnTo>
                  <a:lnTo>
                    <a:pt x="1871" y="245"/>
                  </a:lnTo>
                  <a:lnTo>
                    <a:pt x="1846" y="264"/>
                  </a:lnTo>
                  <a:lnTo>
                    <a:pt x="1821" y="285"/>
                  </a:lnTo>
                  <a:lnTo>
                    <a:pt x="1798" y="306"/>
                  </a:lnTo>
                  <a:lnTo>
                    <a:pt x="1777" y="329"/>
                  </a:lnTo>
                  <a:lnTo>
                    <a:pt x="1760" y="350"/>
                  </a:lnTo>
                  <a:lnTo>
                    <a:pt x="1741" y="373"/>
                  </a:lnTo>
                  <a:lnTo>
                    <a:pt x="1722" y="394"/>
                  </a:lnTo>
                  <a:lnTo>
                    <a:pt x="1705" y="415"/>
                  </a:lnTo>
                  <a:lnTo>
                    <a:pt x="1688" y="436"/>
                  </a:lnTo>
                  <a:lnTo>
                    <a:pt x="1673" y="456"/>
                  </a:lnTo>
                  <a:lnTo>
                    <a:pt x="1658" y="477"/>
                  </a:lnTo>
                  <a:lnTo>
                    <a:pt x="1644" y="496"/>
                  </a:lnTo>
                  <a:lnTo>
                    <a:pt x="1616" y="533"/>
                  </a:lnTo>
                  <a:lnTo>
                    <a:pt x="1593" y="569"/>
                  </a:lnTo>
                  <a:lnTo>
                    <a:pt x="1551" y="631"/>
                  </a:lnTo>
                  <a:lnTo>
                    <a:pt x="1521" y="683"/>
                  </a:lnTo>
                  <a:lnTo>
                    <a:pt x="1498" y="723"/>
                  </a:lnTo>
                  <a:lnTo>
                    <a:pt x="1481" y="755"/>
                  </a:lnTo>
                  <a:lnTo>
                    <a:pt x="1466" y="749"/>
                  </a:lnTo>
                  <a:lnTo>
                    <a:pt x="1424" y="730"/>
                  </a:lnTo>
                  <a:lnTo>
                    <a:pt x="1392" y="719"/>
                  </a:lnTo>
                  <a:lnTo>
                    <a:pt x="1354" y="707"/>
                  </a:lnTo>
                  <a:lnTo>
                    <a:pt x="1312" y="694"/>
                  </a:lnTo>
                  <a:lnTo>
                    <a:pt x="1264" y="681"/>
                  </a:lnTo>
                  <a:lnTo>
                    <a:pt x="1211" y="669"/>
                  </a:lnTo>
                  <a:lnTo>
                    <a:pt x="1154" y="656"/>
                  </a:lnTo>
                  <a:lnTo>
                    <a:pt x="1091" y="647"/>
                  </a:lnTo>
                  <a:lnTo>
                    <a:pt x="1027" y="639"/>
                  </a:lnTo>
                  <a:lnTo>
                    <a:pt x="888" y="631"/>
                  </a:lnTo>
                  <a:lnTo>
                    <a:pt x="738" y="641"/>
                  </a:lnTo>
                  <a:lnTo>
                    <a:pt x="589" y="660"/>
                  </a:lnTo>
                  <a:lnTo>
                    <a:pt x="517" y="673"/>
                  </a:lnTo>
                  <a:lnTo>
                    <a:pt x="451" y="688"/>
                  </a:lnTo>
                  <a:lnTo>
                    <a:pt x="386" y="704"/>
                  </a:lnTo>
                  <a:lnTo>
                    <a:pt x="323" y="719"/>
                  </a:lnTo>
                  <a:lnTo>
                    <a:pt x="268" y="734"/>
                  </a:lnTo>
                  <a:lnTo>
                    <a:pt x="217" y="749"/>
                  </a:lnTo>
                  <a:lnTo>
                    <a:pt x="167" y="764"/>
                  </a:lnTo>
                  <a:lnTo>
                    <a:pt x="126" y="778"/>
                  </a:lnTo>
                  <a:lnTo>
                    <a:pt x="59" y="801"/>
                  </a:lnTo>
                  <a:lnTo>
                    <a:pt x="17" y="818"/>
                  </a:lnTo>
                  <a:lnTo>
                    <a:pt x="0" y="823"/>
                  </a:lnTo>
                  <a:lnTo>
                    <a:pt x="768" y="2345"/>
                  </a:lnTo>
                  <a:lnTo>
                    <a:pt x="825" y="2329"/>
                  </a:lnTo>
                  <a:lnTo>
                    <a:pt x="892" y="2316"/>
                  </a:lnTo>
                  <a:lnTo>
                    <a:pt x="977" y="2299"/>
                  </a:lnTo>
                  <a:lnTo>
                    <a:pt x="1082" y="2282"/>
                  </a:lnTo>
                  <a:lnTo>
                    <a:pt x="1200" y="2265"/>
                  </a:lnTo>
                  <a:lnTo>
                    <a:pt x="1327" y="2252"/>
                  </a:lnTo>
                  <a:lnTo>
                    <a:pt x="1462" y="2246"/>
                  </a:lnTo>
                  <a:lnTo>
                    <a:pt x="1604" y="2248"/>
                  </a:lnTo>
                  <a:lnTo>
                    <a:pt x="1745" y="2269"/>
                  </a:lnTo>
                  <a:lnTo>
                    <a:pt x="1815" y="2284"/>
                  </a:lnTo>
                  <a:lnTo>
                    <a:pt x="1884" y="2299"/>
                  </a:lnTo>
                  <a:lnTo>
                    <a:pt x="1950" y="2316"/>
                  </a:lnTo>
                  <a:lnTo>
                    <a:pt x="2011" y="2335"/>
                  </a:lnTo>
                  <a:lnTo>
                    <a:pt x="2068" y="2352"/>
                  </a:lnTo>
                  <a:lnTo>
                    <a:pt x="2121" y="2371"/>
                  </a:lnTo>
                  <a:lnTo>
                    <a:pt x="2169" y="2388"/>
                  </a:lnTo>
                  <a:lnTo>
                    <a:pt x="2209" y="2404"/>
                  </a:lnTo>
                  <a:lnTo>
                    <a:pt x="2264" y="2426"/>
                  </a:lnTo>
                  <a:lnTo>
                    <a:pt x="2285" y="2434"/>
                  </a:lnTo>
                  <a:lnTo>
                    <a:pt x="2294" y="2406"/>
                  </a:lnTo>
                  <a:lnTo>
                    <a:pt x="2306" y="2371"/>
                  </a:lnTo>
                  <a:lnTo>
                    <a:pt x="2323" y="2328"/>
                  </a:lnTo>
                  <a:lnTo>
                    <a:pt x="2344" y="2272"/>
                  </a:lnTo>
                  <a:lnTo>
                    <a:pt x="2369" y="2212"/>
                  </a:lnTo>
                  <a:lnTo>
                    <a:pt x="2382" y="2179"/>
                  </a:lnTo>
                  <a:lnTo>
                    <a:pt x="2397" y="2145"/>
                  </a:lnTo>
                  <a:lnTo>
                    <a:pt x="2412" y="2109"/>
                  </a:lnTo>
                  <a:lnTo>
                    <a:pt x="2429" y="2073"/>
                  </a:lnTo>
                  <a:lnTo>
                    <a:pt x="2447" y="2037"/>
                  </a:lnTo>
                  <a:lnTo>
                    <a:pt x="2466" y="1999"/>
                  </a:lnTo>
                  <a:lnTo>
                    <a:pt x="2485" y="1962"/>
                  </a:lnTo>
                  <a:lnTo>
                    <a:pt x="2507" y="1924"/>
                  </a:lnTo>
                  <a:lnTo>
                    <a:pt x="2528" y="1886"/>
                  </a:lnTo>
                  <a:lnTo>
                    <a:pt x="2549" y="1848"/>
                  </a:lnTo>
                  <a:lnTo>
                    <a:pt x="2574" y="1812"/>
                  </a:lnTo>
                  <a:lnTo>
                    <a:pt x="2597" y="1776"/>
                  </a:lnTo>
                  <a:lnTo>
                    <a:pt x="2621" y="1742"/>
                  </a:lnTo>
                  <a:lnTo>
                    <a:pt x="2635" y="1725"/>
                  </a:lnTo>
                  <a:lnTo>
                    <a:pt x="2648" y="1708"/>
                  </a:lnTo>
                  <a:lnTo>
                    <a:pt x="2661" y="1692"/>
                  </a:lnTo>
                  <a:lnTo>
                    <a:pt x="2675" y="1675"/>
                  </a:lnTo>
                  <a:lnTo>
                    <a:pt x="2688" y="1660"/>
                  </a:lnTo>
                  <a:lnTo>
                    <a:pt x="2701" y="1645"/>
                  </a:lnTo>
                  <a:lnTo>
                    <a:pt x="2715" y="1632"/>
                  </a:lnTo>
                  <a:lnTo>
                    <a:pt x="2728" y="1614"/>
                  </a:lnTo>
                  <a:lnTo>
                    <a:pt x="2743" y="1601"/>
                  </a:lnTo>
                  <a:lnTo>
                    <a:pt x="2758" y="1588"/>
                  </a:lnTo>
                  <a:lnTo>
                    <a:pt x="2772" y="1575"/>
                  </a:lnTo>
                  <a:lnTo>
                    <a:pt x="2787" y="1563"/>
                  </a:lnTo>
                  <a:lnTo>
                    <a:pt x="2802" y="1552"/>
                  </a:lnTo>
                  <a:lnTo>
                    <a:pt x="2817" y="1540"/>
                  </a:lnTo>
                  <a:lnTo>
                    <a:pt x="2846" y="1519"/>
                  </a:lnTo>
                  <a:lnTo>
                    <a:pt x="2876" y="1500"/>
                  </a:lnTo>
                  <a:lnTo>
                    <a:pt x="2907" y="1481"/>
                  </a:lnTo>
                  <a:lnTo>
                    <a:pt x="2935" y="1462"/>
                  </a:lnTo>
                  <a:lnTo>
                    <a:pt x="2964" y="1445"/>
                  </a:lnTo>
                  <a:lnTo>
                    <a:pt x="2990" y="1428"/>
                  </a:lnTo>
                  <a:lnTo>
                    <a:pt x="3019" y="1413"/>
                  </a:lnTo>
                  <a:lnTo>
                    <a:pt x="3045" y="1398"/>
                  </a:lnTo>
                  <a:lnTo>
                    <a:pt x="3072" y="1384"/>
                  </a:lnTo>
                  <a:lnTo>
                    <a:pt x="3097" y="1371"/>
                  </a:lnTo>
                  <a:lnTo>
                    <a:pt x="3123" y="1358"/>
                  </a:lnTo>
                  <a:lnTo>
                    <a:pt x="3146" y="1346"/>
                  </a:lnTo>
                  <a:lnTo>
                    <a:pt x="3194" y="1324"/>
                  </a:lnTo>
                  <a:lnTo>
                    <a:pt x="3235" y="1306"/>
                  </a:lnTo>
                  <a:lnTo>
                    <a:pt x="3273" y="1289"/>
                  </a:lnTo>
                  <a:lnTo>
                    <a:pt x="3308" y="1276"/>
                  </a:lnTo>
                  <a:lnTo>
                    <a:pt x="3363" y="1257"/>
                  </a:lnTo>
                  <a:lnTo>
                    <a:pt x="3410" y="1242"/>
                  </a:lnTo>
                  <a:lnTo>
                    <a:pt x="3365" y="1158"/>
                  </a:lnTo>
                  <a:lnTo>
                    <a:pt x="3342" y="1166"/>
                  </a:lnTo>
                  <a:lnTo>
                    <a:pt x="3279" y="1185"/>
                  </a:lnTo>
                  <a:lnTo>
                    <a:pt x="3235" y="1200"/>
                  </a:lnTo>
                  <a:lnTo>
                    <a:pt x="3188" y="1217"/>
                  </a:lnTo>
                  <a:lnTo>
                    <a:pt x="3133" y="1238"/>
                  </a:lnTo>
                  <a:lnTo>
                    <a:pt x="3076" y="1261"/>
                  </a:lnTo>
                  <a:lnTo>
                    <a:pt x="3045" y="1276"/>
                  </a:lnTo>
                  <a:lnTo>
                    <a:pt x="3015" y="1287"/>
                  </a:lnTo>
                  <a:lnTo>
                    <a:pt x="2984" y="1303"/>
                  </a:lnTo>
                  <a:lnTo>
                    <a:pt x="2954" y="1318"/>
                  </a:lnTo>
                  <a:lnTo>
                    <a:pt x="2924" y="1333"/>
                  </a:lnTo>
                  <a:lnTo>
                    <a:pt x="2893" y="1350"/>
                  </a:lnTo>
                  <a:lnTo>
                    <a:pt x="2863" y="1367"/>
                  </a:lnTo>
                  <a:lnTo>
                    <a:pt x="2832" y="1384"/>
                  </a:lnTo>
                  <a:lnTo>
                    <a:pt x="2804" y="1403"/>
                  </a:lnTo>
                  <a:lnTo>
                    <a:pt x="2775" y="1422"/>
                  </a:lnTo>
                  <a:lnTo>
                    <a:pt x="2749" y="1441"/>
                  </a:lnTo>
                  <a:lnTo>
                    <a:pt x="2724" y="1462"/>
                  </a:lnTo>
                  <a:lnTo>
                    <a:pt x="2697" y="1481"/>
                  </a:lnTo>
                  <a:lnTo>
                    <a:pt x="2675" y="1504"/>
                  </a:lnTo>
                  <a:lnTo>
                    <a:pt x="2652" y="1525"/>
                  </a:lnTo>
                  <a:lnTo>
                    <a:pt x="2633" y="1546"/>
                  </a:lnTo>
                  <a:lnTo>
                    <a:pt x="2614" y="1571"/>
                  </a:lnTo>
                  <a:lnTo>
                    <a:pt x="2604" y="1582"/>
                  </a:lnTo>
                  <a:lnTo>
                    <a:pt x="2595" y="1595"/>
                  </a:lnTo>
                  <a:lnTo>
                    <a:pt x="2557" y="1647"/>
                  </a:lnTo>
                  <a:lnTo>
                    <a:pt x="2519" y="1700"/>
                  </a:lnTo>
                  <a:lnTo>
                    <a:pt x="2481" y="1757"/>
                  </a:lnTo>
                  <a:lnTo>
                    <a:pt x="2443" y="1816"/>
                  </a:lnTo>
                  <a:lnTo>
                    <a:pt x="2409" y="1873"/>
                  </a:lnTo>
                  <a:lnTo>
                    <a:pt x="2374" y="1932"/>
                  </a:lnTo>
                  <a:lnTo>
                    <a:pt x="2342" y="1985"/>
                  </a:lnTo>
                  <a:lnTo>
                    <a:pt x="2312" y="2039"/>
                  </a:lnTo>
                  <a:lnTo>
                    <a:pt x="2285" y="2088"/>
                  </a:lnTo>
                  <a:lnTo>
                    <a:pt x="2262" y="2132"/>
                  </a:lnTo>
                  <a:lnTo>
                    <a:pt x="2241" y="2170"/>
                  </a:lnTo>
                  <a:lnTo>
                    <a:pt x="2213" y="2225"/>
                  </a:lnTo>
                  <a:lnTo>
                    <a:pt x="2203" y="2246"/>
                  </a:lnTo>
                  <a:lnTo>
                    <a:pt x="2182" y="2238"/>
                  </a:lnTo>
                  <a:lnTo>
                    <a:pt x="2127" y="2221"/>
                  </a:lnTo>
                  <a:lnTo>
                    <a:pt x="2087" y="2212"/>
                  </a:lnTo>
                  <a:lnTo>
                    <a:pt x="2042" y="2200"/>
                  </a:lnTo>
                  <a:lnTo>
                    <a:pt x="1992" y="2187"/>
                  </a:lnTo>
                  <a:lnTo>
                    <a:pt x="1935" y="2174"/>
                  </a:lnTo>
                  <a:lnTo>
                    <a:pt x="1878" y="2160"/>
                  </a:lnTo>
                  <a:lnTo>
                    <a:pt x="1815" y="2149"/>
                  </a:lnTo>
                  <a:lnTo>
                    <a:pt x="1753" y="2139"/>
                  </a:lnTo>
                  <a:lnTo>
                    <a:pt x="1688" y="2130"/>
                  </a:lnTo>
                  <a:lnTo>
                    <a:pt x="1559" y="2118"/>
                  </a:lnTo>
                  <a:lnTo>
                    <a:pt x="1437" y="2118"/>
                  </a:lnTo>
                  <a:lnTo>
                    <a:pt x="1209" y="2141"/>
                  </a:lnTo>
                  <a:lnTo>
                    <a:pt x="1105" y="2156"/>
                  </a:lnTo>
                  <a:lnTo>
                    <a:pt x="1013" y="2170"/>
                  </a:lnTo>
                  <a:lnTo>
                    <a:pt x="933" y="2185"/>
                  </a:lnTo>
                  <a:lnTo>
                    <a:pt x="875" y="2196"/>
                  </a:lnTo>
                  <a:lnTo>
                    <a:pt x="821" y="2208"/>
                  </a:lnTo>
                  <a:lnTo>
                    <a:pt x="160" y="869"/>
                  </a:lnTo>
                  <a:lnTo>
                    <a:pt x="219" y="850"/>
                  </a:lnTo>
                  <a:lnTo>
                    <a:pt x="285" y="831"/>
                  </a:lnTo>
                  <a:lnTo>
                    <a:pt x="327" y="820"/>
                  </a:lnTo>
                  <a:lnTo>
                    <a:pt x="373" y="808"/>
                  </a:lnTo>
                  <a:lnTo>
                    <a:pt x="422" y="797"/>
                  </a:lnTo>
                  <a:lnTo>
                    <a:pt x="475" y="784"/>
                  </a:lnTo>
                  <a:lnTo>
                    <a:pt x="532" y="772"/>
                  </a:lnTo>
                  <a:lnTo>
                    <a:pt x="593" y="763"/>
                  </a:lnTo>
                  <a:lnTo>
                    <a:pt x="721" y="744"/>
                  </a:lnTo>
                  <a:lnTo>
                    <a:pt x="852" y="732"/>
                  </a:lnTo>
                  <a:lnTo>
                    <a:pt x="983" y="732"/>
                  </a:lnTo>
                  <a:lnTo>
                    <a:pt x="1110" y="744"/>
                  </a:lnTo>
                  <a:lnTo>
                    <a:pt x="1226" y="764"/>
                  </a:lnTo>
                  <a:lnTo>
                    <a:pt x="1329" y="789"/>
                  </a:lnTo>
                  <a:lnTo>
                    <a:pt x="1374" y="803"/>
                  </a:lnTo>
                  <a:lnTo>
                    <a:pt x="1416" y="816"/>
                  </a:lnTo>
                  <a:lnTo>
                    <a:pt x="1481" y="839"/>
                  </a:lnTo>
                  <a:lnTo>
                    <a:pt x="1523" y="856"/>
                  </a:lnTo>
                  <a:lnTo>
                    <a:pt x="1538" y="863"/>
                  </a:lnTo>
                  <a:lnTo>
                    <a:pt x="1568" y="803"/>
                  </a:lnTo>
                  <a:lnTo>
                    <a:pt x="1604" y="740"/>
                  </a:lnTo>
                  <a:lnTo>
                    <a:pt x="1625" y="702"/>
                  </a:lnTo>
                  <a:lnTo>
                    <a:pt x="1650" y="660"/>
                  </a:lnTo>
                  <a:lnTo>
                    <a:pt x="1681" y="618"/>
                  </a:lnTo>
                  <a:lnTo>
                    <a:pt x="1711" y="572"/>
                  </a:lnTo>
                  <a:lnTo>
                    <a:pt x="1728" y="552"/>
                  </a:lnTo>
                  <a:lnTo>
                    <a:pt x="1747" y="529"/>
                  </a:lnTo>
                  <a:lnTo>
                    <a:pt x="1764" y="506"/>
                  </a:lnTo>
                  <a:lnTo>
                    <a:pt x="1783" y="485"/>
                  </a:lnTo>
                  <a:lnTo>
                    <a:pt x="1802" y="462"/>
                  </a:lnTo>
                  <a:lnTo>
                    <a:pt x="1823" y="439"/>
                  </a:lnTo>
                  <a:lnTo>
                    <a:pt x="1844" y="420"/>
                  </a:lnTo>
                  <a:lnTo>
                    <a:pt x="1865" y="397"/>
                  </a:lnTo>
                  <a:lnTo>
                    <a:pt x="1886" y="378"/>
                  </a:lnTo>
                  <a:lnTo>
                    <a:pt x="1909" y="359"/>
                  </a:lnTo>
                  <a:lnTo>
                    <a:pt x="1931" y="340"/>
                  </a:lnTo>
                  <a:lnTo>
                    <a:pt x="1956" y="323"/>
                  </a:lnTo>
                  <a:lnTo>
                    <a:pt x="1981" y="308"/>
                  </a:lnTo>
                  <a:lnTo>
                    <a:pt x="2004" y="291"/>
                  </a:lnTo>
                  <a:lnTo>
                    <a:pt x="2030" y="278"/>
                  </a:lnTo>
                  <a:lnTo>
                    <a:pt x="2055" y="262"/>
                  </a:lnTo>
                  <a:lnTo>
                    <a:pt x="2082" y="249"/>
                  </a:lnTo>
                  <a:lnTo>
                    <a:pt x="2106" y="238"/>
                  </a:lnTo>
                  <a:lnTo>
                    <a:pt x="2133" y="224"/>
                  </a:lnTo>
                  <a:lnTo>
                    <a:pt x="2160" y="213"/>
                  </a:lnTo>
                  <a:lnTo>
                    <a:pt x="2211" y="192"/>
                  </a:lnTo>
                  <a:lnTo>
                    <a:pt x="2262" y="173"/>
                  </a:lnTo>
                  <a:lnTo>
                    <a:pt x="2312" y="158"/>
                  </a:lnTo>
                  <a:lnTo>
                    <a:pt x="2359" y="143"/>
                  </a:lnTo>
                  <a:lnTo>
                    <a:pt x="2403" y="131"/>
                  </a:lnTo>
                  <a:lnTo>
                    <a:pt x="2443" y="122"/>
                  </a:lnTo>
                  <a:lnTo>
                    <a:pt x="2509" y="107"/>
                  </a:lnTo>
                  <a:lnTo>
                    <a:pt x="2570" y="97"/>
                  </a:lnTo>
                  <a:lnTo>
                    <a:pt x="2557" y="0"/>
                  </a:lnTo>
                  <a:lnTo>
                    <a:pt x="2557"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0" name="Freeform 18">
              <a:extLst>
                <a:ext uri="{FF2B5EF4-FFF2-40B4-BE49-F238E27FC236}">
                  <a16:creationId xmlns:a16="http://schemas.microsoft.com/office/drawing/2014/main" id="{46D3047B-31FC-65CA-86BF-9D2D5305FDD5}"/>
                </a:ext>
              </a:extLst>
            </p:cNvPr>
            <p:cNvSpPr>
              <a:spLocks/>
            </p:cNvSpPr>
            <p:nvPr/>
          </p:nvSpPr>
          <p:spPr bwMode="auto">
            <a:xfrm>
              <a:off x="6244225" y="1724641"/>
              <a:ext cx="303621" cy="530839"/>
            </a:xfrm>
            <a:custGeom>
              <a:avLst/>
              <a:gdLst>
                <a:gd name="T0" fmla="*/ 0 w 925"/>
                <a:gd name="T1" fmla="*/ 70 h 1249"/>
                <a:gd name="T2" fmla="*/ 785 w 925"/>
                <a:gd name="T3" fmla="*/ 1211 h 1249"/>
                <a:gd name="T4" fmla="*/ 925 w 925"/>
                <a:gd name="T5" fmla="*/ 1249 h 1249"/>
                <a:gd name="T6" fmla="*/ 57 w 925"/>
                <a:gd name="T7" fmla="*/ 0 h 1249"/>
                <a:gd name="T8" fmla="*/ 0 w 925"/>
                <a:gd name="T9" fmla="*/ 70 h 1249"/>
                <a:gd name="T10" fmla="*/ 0 w 925"/>
                <a:gd name="T11" fmla="*/ 70 h 1249"/>
              </a:gdLst>
              <a:ahLst/>
              <a:cxnLst>
                <a:cxn ang="0">
                  <a:pos x="T0" y="T1"/>
                </a:cxn>
                <a:cxn ang="0">
                  <a:pos x="T2" y="T3"/>
                </a:cxn>
                <a:cxn ang="0">
                  <a:pos x="T4" y="T5"/>
                </a:cxn>
                <a:cxn ang="0">
                  <a:pos x="T6" y="T7"/>
                </a:cxn>
                <a:cxn ang="0">
                  <a:pos x="T8" y="T9"/>
                </a:cxn>
                <a:cxn ang="0">
                  <a:pos x="T10" y="T11"/>
                </a:cxn>
              </a:cxnLst>
              <a:rect l="0" t="0" r="r" b="b"/>
              <a:pathLst>
                <a:path w="925" h="1249">
                  <a:moveTo>
                    <a:pt x="0" y="70"/>
                  </a:moveTo>
                  <a:lnTo>
                    <a:pt x="785" y="1211"/>
                  </a:lnTo>
                  <a:lnTo>
                    <a:pt x="925" y="1249"/>
                  </a:lnTo>
                  <a:lnTo>
                    <a:pt x="57" y="0"/>
                  </a:lnTo>
                  <a:lnTo>
                    <a:pt x="0" y="70"/>
                  </a:lnTo>
                  <a:lnTo>
                    <a:pt x="0" y="7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1" name="Freeform 19">
              <a:extLst>
                <a:ext uri="{FF2B5EF4-FFF2-40B4-BE49-F238E27FC236}">
                  <a16:creationId xmlns:a16="http://schemas.microsoft.com/office/drawing/2014/main" id="{11B9CAAA-82C8-E3D3-B65C-00FAFACB152A}"/>
                </a:ext>
              </a:extLst>
            </p:cNvPr>
            <p:cNvSpPr>
              <a:spLocks/>
            </p:cNvSpPr>
            <p:nvPr/>
          </p:nvSpPr>
          <p:spPr bwMode="auto">
            <a:xfrm>
              <a:off x="5384139" y="2135015"/>
              <a:ext cx="1166815" cy="716169"/>
            </a:xfrm>
            <a:custGeom>
              <a:avLst/>
              <a:gdLst>
                <a:gd name="T0" fmla="*/ 0 w 3553"/>
                <a:gd name="T1" fmla="*/ 76 h 1681"/>
                <a:gd name="T2" fmla="*/ 795 w 3553"/>
                <a:gd name="T3" fmla="*/ 1673 h 1681"/>
                <a:gd name="T4" fmla="*/ 890 w 3553"/>
                <a:gd name="T5" fmla="*/ 1645 h 1681"/>
                <a:gd name="T6" fmla="*/ 987 w 3553"/>
                <a:gd name="T7" fmla="*/ 1616 h 1681"/>
                <a:gd name="T8" fmla="*/ 1105 w 3553"/>
                <a:gd name="T9" fmla="*/ 1584 h 1681"/>
                <a:gd name="T10" fmla="*/ 1236 w 3553"/>
                <a:gd name="T11" fmla="*/ 1554 h 1681"/>
                <a:gd name="T12" fmla="*/ 1373 w 3553"/>
                <a:gd name="T13" fmla="*/ 1527 h 1681"/>
                <a:gd name="T14" fmla="*/ 1576 w 3553"/>
                <a:gd name="T15" fmla="*/ 1498 h 1681"/>
                <a:gd name="T16" fmla="*/ 1861 w 3553"/>
                <a:gd name="T17" fmla="*/ 1498 h 1681"/>
                <a:gd name="T18" fmla="*/ 2150 w 3553"/>
                <a:gd name="T19" fmla="*/ 1531 h 1681"/>
                <a:gd name="T20" fmla="*/ 2373 w 3553"/>
                <a:gd name="T21" fmla="*/ 1569 h 1681"/>
                <a:gd name="T22" fmla="*/ 2475 w 3553"/>
                <a:gd name="T23" fmla="*/ 1559 h 1681"/>
                <a:gd name="T24" fmla="*/ 2515 w 3553"/>
                <a:gd name="T25" fmla="*/ 1485 h 1681"/>
                <a:gd name="T26" fmla="*/ 2574 w 3553"/>
                <a:gd name="T27" fmla="*/ 1377 h 1681"/>
                <a:gd name="T28" fmla="*/ 2650 w 3553"/>
                <a:gd name="T29" fmla="*/ 1245 h 1681"/>
                <a:gd name="T30" fmla="*/ 2694 w 3553"/>
                <a:gd name="T31" fmla="*/ 1177 h 1681"/>
                <a:gd name="T32" fmla="*/ 2741 w 3553"/>
                <a:gd name="T33" fmla="*/ 1107 h 1681"/>
                <a:gd name="T34" fmla="*/ 2789 w 3553"/>
                <a:gd name="T35" fmla="*/ 1038 h 1681"/>
                <a:gd name="T36" fmla="*/ 2825 w 3553"/>
                <a:gd name="T37" fmla="*/ 989 h 1681"/>
                <a:gd name="T38" fmla="*/ 2852 w 3553"/>
                <a:gd name="T39" fmla="*/ 956 h 1681"/>
                <a:gd name="T40" fmla="*/ 2876 w 3553"/>
                <a:gd name="T41" fmla="*/ 926 h 1681"/>
                <a:gd name="T42" fmla="*/ 2901 w 3553"/>
                <a:gd name="T43" fmla="*/ 896 h 1681"/>
                <a:gd name="T44" fmla="*/ 2928 w 3553"/>
                <a:gd name="T45" fmla="*/ 867 h 1681"/>
                <a:gd name="T46" fmla="*/ 2954 w 3553"/>
                <a:gd name="T47" fmla="*/ 840 h 1681"/>
                <a:gd name="T48" fmla="*/ 2992 w 3553"/>
                <a:gd name="T49" fmla="*/ 804 h 1681"/>
                <a:gd name="T50" fmla="*/ 3044 w 3553"/>
                <a:gd name="T51" fmla="*/ 762 h 1681"/>
                <a:gd name="T52" fmla="*/ 3095 w 3553"/>
                <a:gd name="T53" fmla="*/ 728 h 1681"/>
                <a:gd name="T54" fmla="*/ 3144 w 3553"/>
                <a:gd name="T55" fmla="*/ 698 h 1681"/>
                <a:gd name="T56" fmla="*/ 3192 w 3553"/>
                <a:gd name="T57" fmla="*/ 671 h 1681"/>
                <a:gd name="T58" fmla="*/ 3238 w 3553"/>
                <a:gd name="T59" fmla="*/ 645 h 1681"/>
                <a:gd name="T60" fmla="*/ 3325 w 3553"/>
                <a:gd name="T61" fmla="*/ 605 h 1681"/>
                <a:gd name="T62" fmla="*/ 3401 w 3553"/>
                <a:gd name="T63" fmla="*/ 572 h 1681"/>
                <a:gd name="T64" fmla="*/ 3464 w 3553"/>
                <a:gd name="T65" fmla="*/ 550 h 1681"/>
                <a:gd name="T66" fmla="*/ 3553 w 3553"/>
                <a:gd name="T67" fmla="*/ 525 h 1681"/>
                <a:gd name="T68" fmla="*/ 3243 w 3553"/>
                <a:gd name="T69" fmla="*/ 365 h 1681"/>
                <a:gd name="T70" fmla="*/ 3321 w 3553"/>
                <a:gd name="T71" fmla="*/ 506 h 1681"/>
                <a:gd name="T72" fmla="*/ 3220 w 3553"/>
                <a:gd name="T73" fmla="*/ 544 h 1681"/>
                <a:gd name="T74" fmla="*/ 3139 w 3553"/>
                <a:gd name="T75" fmla="*/ 578 h 1681"/>
                <a:gd name="T76" fmla="*/ 3053 w 3553"/>
                <a:gd name="T77" fmla="*/ 624 h 1681"/>
                <a:gd name="T78" fmla="*/ 3011 w 3553"/>
                <a:gd name="T79" fmla="*/ 646 h 1681"/>
                <a:gd name="T80" fmla="*/ 2970 w 3553"/>
                <a:gd name="T81" fmla="*/ 673 h 1681"/>
                <a:gd name="T82" fmla="*/ 2932 w 3553"/>
                <a:gd name="T83" fmla="*/ 700 h 1681"/>
                <a:gd name="T84" fmla="*/ 2893 w 3553"/>
                <a:gd name="T85" fmla="*/ 730 h 1681"/>
                <a:gd name="T86" fmla="*/ 2863 w 3553"/>
                <a:gd name="T87" fmla="*/ 761 h 1681"/>
                <a:gd name="T88" fmla="*/ 2831 w 3553"/>
                <a:gd name="T89" fmla="*/ 795 h 1681"/>
                <a:gd name="T90" fmla="*/ 2797 w 3553"/>
                <a:gd name="T91" fmla="*/ 837 h 1681"/>
                <a:gd name="T92" fmla="*/ 2770 w 3553"/>
                <a:gd name="T93" fmla="*/ 871 h 1681"/>
                <a:gd name="T94" fmla="*/ 2722 w 3553"/>
                <a:gd name="T95" fmla="*/ 934 h 1681"/>
                <a:gd name="T96" fmla="*/ 2648 w 3553"/>
                <a:gd name="T97" fmla="*/ 1044 h 1681"/>
                <a:gd name="T98" fmla="*/ 2574 w 3553"/>
                <a:gd name="T99" fmla="*/ 1154 h 1681"/>
                <a:gd name="T100" fmla="*/ 2508 w 3553"/>
                <a:gd name="T101" fmla="*/ 1257 h 1681"/>
                <a:gd name="T102" fmla="*/ 2454 w 3553"/>
                <a:gd name="T103" fmla="*/ 1342 h 1681"/>
                <a:gd name="T104" fmla="*/ 2405 w 3553"/>
                <a:gd name="T105" fmla="*/ 1422 h 1681"/>
                <a:gd name="T106" fmla="*/ 2327 w 3553"/>
                <a:gd name="T107" fmla="*/ 1401 h 1681"/>
                <a:gd name="T108" fmla="*/ 2114 w 3553"/>
                <a:gd name="T109" fmla="*/ 1363 h 1681"/>
                <a:gd name="T110" fmla="*/ 1802 w 3553"/>
                <a:gd name="T111" fmla="*/ 1342 h 1681"/>
                <a:gd name="T112" fmla="*/ 1424 w 3553"/>
                <a:gd name="T113" fmla="*/ 1377 h 1681"/>
                <a:gd name="T114" fmla="*/ 1247 w 3553"/>
                <a:gd name="T115" fmla="*/ 1413 h 1681"/>
                <a:gd name="T116" fmla="*/ 1107 w 3553"/>
                <a:gd name="T117" fmla="*/ 1443 h 1681"/>
                <a:gd name="T118" fmla="*/ 1004 w 3553"/>
                <a:gd name="T119" fmla="*/ 1468 h 1681"/>
                <a:gd name="T120" fmla="*/ 835 w 3553"/>
                <a:gd name="T121" fmla="*/ 1529 h 1681"/>
                <a:gd name="T122" fmla="*/ 295 w 3553"/>
                <a:gd name="T123" fmla="*/ 91 h 1681"/>
                <a:gd name="T124" fmla="*/ 257 w 3553"/>
                <a:gd name="T125"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3" h="1681">
                  <a:moveTo>
                    <a:pt x="257" y="0"/>
                  </a:moveTo>
                  <a:lnTo>
                    <a:pt x="0" y="76"/>
                  </a:lnTo>
                  <a:lnTo>
                    <a:pt x="774" y="1681"/>
                  </a:lnTo>
                  <a:lnTo>
                    <a:pt x="795" y="1673"/>
                  </a:lnTo>
                  <a:lnTo>
                    <a:pt x="850" y="1656"/>
                  </a:lnTo>
                  <a:lnTo>
                    <a:pt x="890" y="1645"/>
                  </a:lnTo>
                  <a:lnTo>
                    <a:pt x="936" y="1632"/>
                  </a:lnTo>
                  <a:lnTo>
                    <a:pt x="987" y="1616"/>
                  </a:lnTo>
                  <a:lnTo>
                    <a:pt x="1044" y="1601"/>
                  </a:lnTo>
                  <a:lnTo>
                    <a:pt x="1105" y="1584"/>
                  </a:lnTo>
                  <a:lnTo>
                    <a:pt x="1169" y="1569"/>
                  </a:lnTo>
                  <a:lnTo>
                    <a:pt x="1236" y="1554"/>
                  </a:lnTo>
                  <a:lnTo>
                    <a:pt x="1304" y="1540"/>
                  </a:lnTo>
                  <a:lnTo>
                    <a:pt x="1373" y="1527"/>
                  </a:lnTo>
                  <a:lnTo>
                    <a:pt x="1441" y="1514"/>
                  </a:lnTo>
                  <a:lnTo>
                    <a:pt x="1576" y="1498"/>
                  </a:lnTo>
                  <a:lnTo>
                    <a:pt x="1715" y="1493"/>
                  </a:lnTo>
                  <a:lnTo>
                    <a:pt x="1861" y="1498"/>
                  </a:lnTo>
                  <a:lnTo>
                    <a:pt x="2010" y="1514"/>
                  </a:lnTo>
                  <a:lnTo>
                    <a:pt x="2150" y="1531"/>
                  </a:lnTo>
                  <a:lnTo>
                    <a:pt x="2274" y="1552"/>
                  </a:lnTo>
                  <a:lnTo>
                    <a:pt x="2373" y="1569"/>
                  </a:lnTo>
                  <a:lnTo>
                    <a:pt x="2462" y="1588"/>
                  </a:lnTo>
                  <a:lnTo>
                    <a:pt x="2475" y="1559"/>
                  </a:lnTo>
                  <a:lnTo>
                    <a:pt x="2492" y="1527"/>
                  </a:lnTo>
                  <a:lnTo>
                    <a:pt x="2515" y="1485"/>
                  </a:lnTo>
                  <a:lnTo>
                    <a:pt x="2542" y="1434"/>
                  </a:lnTo>
                  <a:lnTo>
                    <a:pt x="2574" y="1377"/>
                  </a:lnTo>
                  <a:lnTo>
                    <a:pt x="2610" y="1314"/>
                  </a:lnTo>
                  <a:lnTo>
                    <a:pt x="2650" y="1245"/>
                  </a:lnTo>
                  <a:lnTo>
                    <a:pt x="2673" y="1213"/>
                  </a:lnTo>
                  <a:lnTo>
                    <a:pt x="2694" y="1177"/>
                  </a:lnTo>
                  <a:lnTo>
                    <a:pt x="2717" y="1143"/>
                  </a:lnTo>
                  <a:lnTo>
                    <a:pt x="2741" y="1107"/>
                  </a:lnTo>
                  <a:lnTo>
                    <a:pt x="2764" y="1072"/>
                  </a:lnTo>
                  <a:lnTo>
                    <a:pt x="2789" y="1038"/>
                  </a:lnTo>
                  <a:lnTo>
                    <a:pt x="2814" y="1006"/>
                  </a:lnTo>
                  <a:lnTo>
                    <a:pt x="2825" y="989"/>
                  </a:lnTo>
                  <a:lnTo>
                    <a:pt x="2838" y="972"/>
                  </a:lnTo>
                  <a:lnTo>
                    <a:pt x="2852" y="956"/>
                  </a:lnTo>
                  <a:lnTo>
                    <a:pt x="2863" y="941"/>
                  </a:lnTo>
                  <a:lnTo>
                    <a:pt x="2876" y="926"/>
                  </a:lnTo>
                  <a:lnTo>
                    <a:pt x="2890" y="911"/>
                  </a:lnTo>
                  <a:lnTo>
                    <a:pt x="2901" y="896"/>
                  </a:lnTo>
                  <a:lnTo>
                    <a:pt x="2914" y="880"/>
                  </a:lnTo>
                  <a:lnTo>
                    <a:pt x="2928" y="867"/>
                  </a:lnTo>
                  <a:lnTo>
                    <a:pt x="2941" y="854"/>
                  </a:lnTo>
                  <a:lnTo>
                    <a:pt x="2954" y="840"/>
                  </a:lnTo>
                  <a:lnTo>
                    <a:pt x="2968" y="827"/>
                  </a:lnTo>
                  <a:lnTo>
                    <a:pt x="2992" y="804"/>
                  </a:lnTo>
                  <a:lnTo>
                    <a:pt x="3019" y="782"/>
                  </a:lnTo>
                  <a:lnTo>
                    <a:pt x="3044" y="762"/>
                  </a:lnTo>
                  <a:lnTo>
                    <a:pt x="3070" y="745"/>
                  </a:lnTo>
                  <a:lnTo>
                    <a:pt x="3095" y="728"/>
                  </a:lnTo>
                  <a:lnTo>
                    <a:pt x="3120" y="713"/>
                  </a:lnTo>
                  <a:lnTo>
                    <a:pt x="3144" y="698"/>
                  </a:lnTo>
                  <a:lnTo>
                    <a:pt x="3169" y="685"/>
                  </a:lnTo>
                  <a:lnTo>
                    <a:pt x="3192" y="671"/>
                  </a:lnTo>
                  <a:lnTo>
                    <a:pt x="3217" y="658"/>
                  </a:lnTo>
                  <a:lnTo>
                    <a:pt x="3238" y="645"/>
                  </a:lnTo>
                  <a:lnTo>
                    <a:pt x="3283" y="624"/>
                  </a:lnTo>
                  <a:lnTo>
                    <a:pt x="3325" y="605"/>
                  </a:lnTo>
                  <a:lnTo>
                    <a:pt x="3365" y="588"/>
                  </a:lnTo>
                  <a:lnTo>
                    <a:pt x="3401" y="572"/>
                  </a:lnTo>
                  <a:lnTo>
                    <a:pt x="3435" y="559"/>
                  </a:lnTo>
                  <a:lnTo>
                    <a:pt x="3464" y="550"/>
                  </a:lnTo>
                  <a:lnTo>
                    <a:pt x="3511" y="534"/>
                  </a:lnTo>
                  <a:lnTo>
                    <a:pt x="3553" y="525"/>
                  </a:lnTo>
                  <a:lnTo>
                    <a:pt x="3340" y="304"/>
                  </a:lnTo>
                  <a:lnTo>
                    <a:pt x="3243" y="365"/>
                  </a:lnTo>
                  <a:lnTo>
                    <a:pt x="3378" y="487"/>
                  </a:lnTo>
                  <a:lnTo>
                    <a:pt x="3321" y="506"/>
                  </a:lnTo>
                  <a:lnTo>
                    <a:pt x="3257" y="529"/>
                  </a:lnTo>
                  <a:lnTo>
                    <a:pt x="3220" y="544"/>
                  </a:lnTo>
                  <a:lnTo>
                    <a:pt x="3181" y="561"/>
                  </a:lnTo>
                  <a:lnTo>
                    <a:pt x="3139" y="578"/>
                  </a:lnTo>
                  <a:lnTo>
                    <a:pt x="3097" y="601"/>
                  </a:lnTo>
                  <a:lnTo>
                    <a:pt x="3053" y="624"/>
                  </a:lnTo>
                  <a:lnTo>
                    <a:pt x="3032" y="633"/>
                  </a:lnTo>
                  <a:lnTo>
                    <a:pt x="3011" y="646"/>
                  </a:lnTo>
                  <a:lnTo>
                    <a:pt x="2990" y="660"/>
                  </a:lnTo>
                  <a:lnTo>
                    <a:pt x="2970" y="673"/>
                  </a:lnTo>
                  <a:lnTo>
                    <a:pt x="2951" y="686"/>
                  </a:lnTo>
                  <a:lnTo>
                    <a:pt x="2932" y="700"/>
                  </a:lnTo>
                  <a:lnTo>
                    <a:pt x="2912" y="715"/>
                  </a:lnTo>
                  <a:lnTo>
                    <a:pt x="2893" y="730"/>
                  </a:lnTo>
                  <a:lnTo>
                    <a:pt x="2878" y="745"/>
                  </a:lnTo>
                  <a:lnTo>
                    <a:pt x="2863" y="761"/>
                  </a:lnTo>
                  <a:lnTo>
                    <a:pt x="2848" y="776"/>
                  </a:lnTo>
                  <a:lnTo>
                    <a:pt x="2831" y="795"/>
                  </a:lnTo>
                  <a:lnTo>
                    <a:pt x="2814" y="816"/>
                  </a:lnTo>
                  <a:lnTo>
                    <a:pt x="2797" y="837"/>
                  </a:lnTo>
                  <a:lnTo>
                    <a:pt x="2779" y="859"/>
                  </a:lnTo>
                  <a:lnTo>
                    <a:pt x="2770" y="871"/>
                  </a:lnTo>
                  <a:lnTo>
                    <a:pt x="2760" y="884"/>
                  </a:lnTo>
                  <a:lnTo>
                    <a:pt x="2722" y="934"/>
                  </a:lnTo>
                  <a:lnTo>
                    <a:pt x="2684" y="989"/>
                  </a:lnTo>
                  <a:lnTo>
                    <a:pt x="2648" y="1044"/>
                  </a:lnTo>
                  <a:lnTo>
                    <a:pt x="2610" y="1099"/>
                  </a:lnTo>
                  <a:lnTo>
                    <a:pt x="2574" y="1154"/>
                  </a:lnTo>
                  <a:lnTo>
                    <a:pt x="2540" y="1207"/>
                  </a:lnTo>
                  <a:lnTo>
                    <a:pt x="2508" y="1257"/>
                  </a:lnTo>
                  <a:lnTo>
                    <a:pt x="2479" y="1303"/>
                  </a:lnTo>
                  <a:lnTo>
                    <a:pt x="2454" y="1342"/>
                  </a:lnTo>
                  <a:lnTo>
                    <a:pt x="2418" y="1400"/>
                  </a:lnTo>
                  <a:lnTo>
                    <a:pt x="2405" y="1422"/>
                  </a:lnTo>
                  <a:lnTo>
                    <a:pt x="2384" y="1417"/>
                  </a:lnTo>
                  <a:lnTo>
                    <a:pt x="2327" y="1401"/>
                  </a:lnTo>
                  <a:lnTo>
                    <a:pt x="2236" y="1382"/>
                  </a:lnTo>
                  <a:lnTo>
                    <a:pt x="2114" y="1363"/>
                  </a:lnTo>
                  <a:lnTo>
                    <a:pt x="1968" y="1348"/>
                  </a:lnTo>
                  <a:lnTo>
                    <a:pt x="1802" y="1342"/>
                  </a:lnTo>
                  <a:lnTo>
                    <a:pt x="1618" y="1350"/>
                  </a:lnTo>
                  <a:lnTo>
                    <a:pt x="1424" y="1377"/>
                  </a:lnTo>
                  <a:lnTo>
                    <a:pt x="1329" y="1396"/>
                  </a:lnTo>
                  <a:lnTo>
                    <a:pt x="1247" y="1413"/>
                  </a:lnTo>
                  <a:lnTo>
                    <a:pt x="1171" y="1428"/>
                  </a:lnTo>
                  <a:lnTo>
                    <a:pt x="1107" y="1443"/>
                  </a:lnTo>
                  <a:lnTo>
                    <a:pt x="1052" y="1457"/>
                  </a:lnTo>
                  <a:lnTo>
                    <a:pt x="1004" y="1468"/>
                  </a:lnTo>
                  <a:lnTo>
                    <a:pt x="930" y="1491"/>
                  </a:lnTo>
                  <a:lnTo>
                    <a:pt x="835" y="1529"/>
                  </a:lnTo>
                  <a:lnTo>
                    <a:pt x="152" y="129"/>
                  </a:lnTo>
                  <a:lnTo>
                    <a:pt x="295" y="91"/>
                  </a:lnTo>
                  <a:lnTo>
                    <a:pt x="257" y="0"/>
                  </a:lnTo>
                  <a:lnTo>
                    <a:pt x="257"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2" name="Freeform 20">
              <a:extLst>
                <a:ext uri="{FF2B5EF4-FFF2-40B4-BE49-F238E27FC236}">
                  <a16:creationId xmlns:a16="http://schemas.microsoft.com/office/drawing/2014/main" id="{58EDC96E-636B-D54A-1593-69F6B5416782}"/>
                </a:ext>
              </a:extLst>
            </p:cNvPr>
            <p:cNvSpPr>
              <a:spLocks/>
            </p:cNvSpPr>
            <p:nvPr/>
          </p:nvSpPr>
          <p:spPr bwMode="auto">
            <a:xfrm>
              <a:off x="5899154" y="2051617"/>
              <a:ext cx="264243" cy="657922"/>
            </a:xfrm>
            <a:custGeom>
              <a:avLst/>
              <a:gdLst>
                <a:gd name="T0" fmla="*/ 100 w 806"/>
                <a:gd name="T1" fmla="*/ 0 h 1546"/>
                <a:gd name="T2" fmla="*/ 806 w 806"/>
                <a:gd name="T3" fmla="*/ 1506 h 1546"/>
                <a:gd name="T4" fmla="*/ 716 w 806"/>
                <a:gd name="T5" fmla="*/ 1546 h 1546"/>
                <a:gd name="T6" fmla="*/ 0 w 806"/>
                <a:gd name="T7" fmla="*/ 16 h 1546"/>
                <a:gd name="T8" fmla="*/ 100 w 806"/>
                <a:gd name="T9" fmla="*/ 0 h 1546"/>
                <a:gd name="T10" fmla="*/ 100 w 806"/>
                <a:gd name="T11" fmla="*/ 0 h 1546"/>
              </a:gdLst>
              <a:ahLst/>
              <a:cxnLst>
                <a:cxn ang="0">
                  <a:pos x="T0" y="T1"/>
                </a:cxn>
                <a:cxn ang="0">
                  <a:pos x="T2" y="T3"/>
                </a:cxn>
                <a:cxn ang="0">
                  <a:pos x="T4" y="T5"/>
                </a:cxn>
                <a:cxn ang="0">
                  <a:pos x="T6" y="T7"/>
                </a:cxn>
                <a:cxn ang="0">
                  <a:pos x="T8" y="T9"/>
                </a:cxn>
                <a:cxn ang="0">
                  <a:pos x="T10" y="T11"/>
                </a:cxn>
              </a:cxnLst>
              <a:rect l="0" t="0" r="r" b="b"/>
              <a:pathLst>
                <a:path w="806" h="1546">
                  <a:moveTo>
                    <a:pt x="100" y="0"/>
                  </a:moveTo>
                  <a:lnTo>
                    <a:pt x="806" y="1506"/>
                  </a:lnTo>
                  <a:lnTo>
                    <a:pt x="716" y="1546"/>
                  </a:lnTo>
                  <a:lnTo>
                    <a:pt x="0" y="16"/>
                  </a:lnTo>
                  <a:lnTo>
                    <a:pt x="100" y="0"/>
                  </a:lnTo>
                  <a:lnTo>
                    <a:pt x="10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3" name="Freeform 21">
              <a:extLst>
                <a:ext uri="{FF2B5EF4-FFF2-40B4-BE49-F238E27FC236}">
                  <a16:creationId xmlns:a16="http://schemas.microsoft.com/office/drawing/2014/main" id="{1FFA92B6-C51E-2EF7-C06C-AC688811F880}"/>
                </a:ext>
              </a:extLst>
            </p:cNvPr>
            <p:cNvSpPr>
              <a:spLocks/>
            </p:cNvSpPr>
            <p:nvPr/>
          </p:nvSpPr>
          <p:spPr bwMode="auto">
            <a:xfrm>
              <a:off x="5429734" y="1700813"/>
              <a:ext cx="1118111" cy="1048440"/>
            </a:xfrm>
            <a:custGeom>
              <a:avLst/>
              <a:gdLst>
                <a:gd name="T0" fmla="*/ 2306 w 3408"/>
                <a:gd name="T1" fmla="*/ 55 h 2466"/>
                <a:gd name="T2" fmla="*/ 2084 w 3408"/>
                <a:gd name="T3" fmla="*/ 131 h 2466"/>
                <a:gd name="T4" fmla="*/ 1956 w 3408"/>
                <a:gd name="T5" fmla="*/ 192 h 2466"/>
                <a:gd name="T6" fmla="*/ 1844 w 3408"/>
                <a:gd name="T7" fmla="*/ 264 h 2466"/>
                <a:gd name="T8" fmla="*/ 1759 w 3408"/>
                <a:gd name="T9" fmla="*/ 350 h 2466"/>
                <a:gd name="T10" fmla="*/ 1686 w 3408"/>
                <a:gd name="T11" fmla="*/ 435 h 2466"/>
                <a:gd name="T12" fmla="*/ 1614 w 3408"/>
                <a:gd name="T13" fmla="*/ 532 h 2466"/>
                <a:gd name="T14" fmla="*/ 1496 w 3408"/>
                <a:gd name="T15" fmla="*/ 721 h 2466"/>
                <a:gd name="T16" fmla="*/ 1390 w 3408"/>
                <a:gd name="T17" fmla="*/ 719 h 2466"/>
                <a:gd name="T18" fmla="*/ 1209 w 3408"/>
                <a:gd name="T19" fmla="*/ 667 h 2466"/>
                <a:gd name="T20" fmla="*/ 886 w 3408"/>
                <a:gd name="T21" fmla="*/ 631 h 2466"/>
                <a:gd name="T22" fmla="*/ 449 w 3408"/>
                <a:gd name="T23" fmla="*/ 686 h 2466"/>
                <a:gd name="T24" fmla="*/ 215 w 3408"/>
                <a:gd name="T25" fmla="*/ 747 h 2466"/>
                <a:gd name="T26" fmla="*/ 15 w 3408"/>
                <a:gd name="T27" fmla="*/ 816 h 2466"/>
                <a:gd name="T28" fmla="*/ 890 w 3408"/>
                <a:gd name="T29" fmla="*/ 2316 h 2466"/>
                <a:gd name="T30" fmla="*/ 1327 w 3408"/>
                <a:gd name="T31" fmla="*/ 2251 h 2466"/>
                <a:gd name="T32" fmla="*/ 1806 w 3408"/>
                <a:gd name="T33" fmla="*/ 2289 h 2466"/>
                <a:gd name="T34" fmla="*/ 2047 w 3408"/>
                <a:gd name="T35" fmla="*/ 2371 h 2466"/>
                <a:gd name="T36" fmla="*/ 2209 w 3408"/>
                <a:gd name="T37" fmla="*/ 2445 h 2466"/>
                <a:gd name="T38" fmla="*/ 2276 w 3408"/>
                <a:gd name="T39" fmla="*/ 2400 h 2466"/>
                <a:gd name="T40" fmla="*/ 2359 w 3408"/>
                <a:gd name="T41" fmla="*/ 2198 h 2466"/>
                <a:gd name="T42" fmla="*/ 2431 w 3408"/>
                <a:gd name="T43" fmla="*/ 2050 h 2466"/>
                <a:gd name="T44" fmla="*/ 2517 w 3408"/>
                <a:gd name="T45" fmla="*/ 1896 h 2466"/>
                <a:gd name="T46" fmla="*/ 2616 w 3408"/>
                <a:gd name="T47" fmla="*/ 1746 h 2466"/>
                <a:gd name="T48" fmla="*/ 2671 w 3408"/>
                <a:gd name="T49" fmla="*/ 1677 h 2466"/>
                <a:gd name="T50" fmla="*/ 2726 w 3408"/>
                <a:gd name="T51" fmla="*/ 1616 h 2466"/>
                <a:gd name="T52" fmla="*/ 2785 w 3408"/>
                <a:gd name="T53" fmla="*/ 1563 h 2466"/>
                <a:gd name="T54" fmla="*/ 2874 w 3408"/>
                <a:gd name="T55" fmla="*/ 1498 h 2466"/>
                <a:gd name="T56" fmla="*/ 2990 w 3408"/>
                <a:gd name="T57" fmla="*/ 1428 h 2466"/>
                <a:gd name="T58" fmla="*/ 3095 w 3408"/>
                <a:gd name="T59" fmla="*/ 1369 h 2466"/>
                <a:gd name="T60" fmla="*/ 3234 w 3408"/>
                <a:gd name="T61" fmla="*/ 1304 h 2466"/>
                <a:gd name="T62" fmla="*/ 3408 w 3408"/>
                <a:gd name="T63" fmla="*/ 1242 h 2466"/>
                <a:gd name="T64" fmla="*/ 3239 w 3408"/>
                <a:gd name="T65" fmla="*/ 1200 h 2466"/>
                <a:gd name="T66" fmla="*/ 3082 w 3408"/>
                <a:gd name="T67" fmla="*/ 1264 h 2466"/>
                <a:gd name="T68" fmla="*/ 2960 w 3408"/>
                <a:gd name="T69" fmla="*/ 1323 h 2466"/>
                <a:gd name="T70" fmla="*/ 2838 w 3408"/>
                <a:gd name="T71" fmla="*/ 1394 h 2466"/>
                <a:gd name="T72" fmla="*/ 2722 w 3408"/>
                <a:gd name="T73" fmla="*/ 1476 h 2466"/>
                <a:gd name="T74" fmla="*/ 2635 w 3408"/>
                <a:gd name="T75" fmla="*/ 1557 h 2466"/>
                <a:gd name="T76" fmla="*/ 2589 w 3408"/>
                <a:gd name="T77" fmla="*/ 1607 h 2466"/>
                <a:gd name="T78" fmla="*/ 2538 w 3408"/>
                <a:gd name="T79" fmla="*/ 1677 h 2466"/>
                <a:gd name="T80" fmla="*/ 2384 w 3408"/>
                <a:gd name="T81" fmla="*/ 1922 h 2466"/>
                <a:gd name="T82" fmla="*/ 2270 w 3408"/>
                <a:gd name="T83" fmla="*/ 2151 h 2466"/>
                <a:gd name="T84" fmla="*/ 2196 w 3408"/>
                <a:gd name="T85" fmla="*/ 2318 h 2466"/>
                <a:gd name="T86" fmla="*/ 2080 w 3408"/>
                <a:gd name="T87" fmla="*/ 2272 h 2466"/>
                <a:gd name="T88" fmla="*/ 1865 w 3408"/>
                <a:gd name="T89" fmla="*/ 2200 h 2466"/>
                <a:gd name="T90" fmla="*/ 1603 w 3408"/>
                <a:gd name="T91" fmla="*/ 2145 h 2466"/>
                <a:gd name="T92" fmla="*/ 989 w 3408"/>
                <a:gd name="T93" fmla="*/ 2183 h 2466"/>
                <a:gd name="T94" fmla="*/ 217 w 3408"/>
                <a:gd name="T95" fmla="*/ 850 h 2466"/>
                <a:gd name="T96" fmla="*/ 420 w 3408"/>
                <a:gd name="T97" fmla="*/ 795 h 2466"/>
                <a:gd name="T98" fmla="*/ 719 w 3408"/>
                <a:gd name="T99" fmla="*/ 743 h 2466"/>
                <a:gd name="T100" fmla="*/ 1224 w 3408"/>
                <a:gd name="T101" fmla="*/ 762 h 2466"/>
                <a:gd name="T102" fmla="*/ 1479 w 3408"/>
                <a:gd name="T103" fmla="*/ 839 h 2466"/>
                <a:gd name="T104" fmla="*/ 1603 w 3408"/>
                <a:gd name="T105" fmla="*/ 740 h 2466"/>
                <a:gd name="T106" fmla="*/ 1709 w 3408"/>
                <a:gd name="T107" fmla="*/ 572 h 2466"/>
                <a:gd name="T108" fmla="*/ 1781 w 3408"/>
                <a:gd name="T109" fmla="*/ 483 h 2466"/>
                <a:gd name="T110" fmla="*/ 1863 w 3408"/>
                <a:gd name="T111" fmla="*/ 397 h 2466"/>
                <a:gd name="T112" fmla="*/ 1954 w 3408"/>
                <a:gd name="T113" fmla="*/ 323 h 2466"/>
                <a:gd name="T114" fmla="*/ 2053 w 3408"/>
                <a:gd name="T115" fmla="*/ 262 h 2466"/>
                <a:gd name="T116" fmla="*/ 2158 w 3408"/>
                <a:gd name="T117" fmla="*/ 213 h 2466"/>
                <a:gd name="T118" fmla="*/ 2357 w 3408"/>
                <a:gd name="T119" fmla="*/ 143 h 2466"/>
                <a:gd name="T120" fmla="*/ 2568 w 3408"/>
                <a:gd name="T121" fmla="*/ 95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2466">
                  <a:moveTo>
                    <a:pt x="2555" y="0"/>
                  </a:moveTo>
                  <a:lnTo>
                    <a:pt x="2464" y="17"/>
                  </a:lnTo>
                  <a:lnTo>
                    <a:pt x="2365" y="40"/>
                  </a:lnTo>
                  <a:lnTo>
                    <a:pt x="2306" y="55"/>
                  </a:lnTo>
                  <a:lnTo>
                    <a:pt x="2243" y="74"/>
                  </a:lnTo>
                  <a:lnTo>
                    <a:pt x="2181" y="95"/>
                  </a:lnTo>
                  <a:lnTo>
                    <a:pt x="2116" y="118"/>
                  </a:lnTo>
                  <a:lnTo>
                    <a:pt x="2084" y="131"/>
                  </a:lnTo>
                  <a:lnTo>
                    <a:pt x="2049" y="146"/>
                  </a:lnTo>
                  <a:lnTo>
                    <a:pt x="2019" y="160"/>
                  </a:lnTo>
                  <a:lnTo>
                    <a:pt x="1987" y="175"/>
                  </a:lnTo>
                  <a:lnTo>
                    <a:pt x="1956" y="192"/>
                  </a:lnTo>
                  <a:lnTo>
                    <a:pt x="1926" y="209"/>
                  </a:lnTo>
                  <a:lnTo>
                    <a:pt x="1897" y="226"/>
                  </a:lnTo>
                  <a:lnTo>
                    <a:pt x="1871" y="245"/>
                  </a:lnTo>
                  <a:lnTo>
                    <a:pt x="1844" y="264"/>
                  </a:lnTo>
                  <a:lnTo>
                    <a:pt x="1819" y="285"/>
                  </a:lnTo>
                  <a:lnTo>
                    <a:pt x="1797" y="306"/>
                  </a:lnTo>
                  <a:lnTo>
                    <a:pt x="1778" y="327"/>
                  </a:lnTo>
                  <a:lnTo>
                    <a:pt x="1759" y="350"/>
                  </a:lnTo>
                  <a:lnTo>
                    <a:pt x="1740" y="373"/>
                  </a:lnTo>
                  <a:lnTo>
                    <a:pt x="1721" y="394"/>
                  </a:lnTo>
                  <a:lnTo>
                    <a:pt x="1703" y="414"/>
                  </a:lnTo>
                  <a:lnTo>
                    <a:pt x="1686" y="435"/>
                  </a:lnTo>
                  <a:lnTo>
                    <a:pt x="1671" y="456"/>
                  </a:lnTo>
                  <a:lnTo>
                    <a:pt x="1658" y="475"/>
                  </a:lnTo>
                  <a:lnTo>
                    <a:pt x="1643" y="494"/>
                  </a:lnTo>
                  <a:lnTo>
                    <a:pt x="1614" y="532"/>
                  </a:lnTo>
                  <a:lnTo>
                    <a:pt x="1591" y="568"/>
                  </a:lnTo>
                  <a:lnTo>
                    <a:pt x="1549" y="631"/>
                  </a:lnTo>
                  <a:lnTo>
                    <a:pt x="1519" y="683"/>
                  </a:lnTo>
                  <a:lnTo>
                    <a:pt x="1496" y="721"/>
                  </a:lnTo>
                  <a:lnTo>
                    <a:pt x="1479" y="755"/>
                  </a:lnTo>
                  <a:lnTo>
                    <a:pt x="1464" y="747"/>
                  </a:lnTo>
                  <a:lnTo>
                    <a:pt x="1422" y="730"/>
                  </a:lnTo>
                  <a:lnTo>
                    <a:pt x="1390" y="719"/>
                  </a:lnTo>
                  <a:lnTo>
                    <a:pt x="1354" y="705"/>
                  </a:lnTo>
                  <a:lnTo>
                    <a:pt x="1310" y="692"/>
                  </a:lnTo>
                  <a:lnTo>
                    <a:pt x="1262" y="679"/>
                  </a:lnTo>
                  <a:lnTo>
                    <a:pt x="1209" y="667"/>
                  </a:lnTo>
                  <a:lnTo>
                    <a:pt x="1152" y="656"/>
                  </a:lnTo>
                  <a:lnTo>
                    <a:pt x="1089" y="646"/>
                  </a:lnTo>
                  <a:lnTo>
                    <a:pt x="1025" y="639"/>
                  </a:lnTo>
                  <a:lnTo>
                    <a:pt x="886" y="631"/>
                  </a:lnTo>
                  <a:lnTo>
                    <a:pt x="736" y="639"/>
                  </a:lnTo>
                  <a:lnTo>
                    <a:pt x="588" y="660"/>
                  </a:lnTo>
                  <a:lnTo>
                    <a:pt x="515" y="673"/>
                  </a:lnTo>
                  <a:lnTo>
                    <a:pt x="449" y="686"/>
                  </a:lnTo>
                  <a:lnTo>
                    <a:pt x="384" y="702"/>
                  </a:lnTo>
                  <a:lnTo>
                    <a:pt x="323" y="717"/>
                  </a:lnTo>
                  <a:lnTo>
                    <a:pt x="266" y="734"/>
                  </a:lnTo>
                  <a:lnTo>
                    <a:pt x="215" y="747"/>
                  </a:lnTo>
                  <a:lnTo>
                    <a:pt x="166" y="762"/>
                  </a:lnTo>
                  <a:lnTo>
                    <a:pt x="124" y="776"/>
                  </a:lnTo>
                  <a:lnTo>
                    <a:pt x="57" y="800"/>
                  </a:lnTo>
                  <a:lnTo>
                    <a:pt x="15" y="816"/>
                  </a:lnTo>
                  <a:lnTo>
                    <a:pt x="0" y="821"/>
                  </a:lnTo>
                  <a:lnTo>
                    <a:pt x="766" y="2343"/>
                  </a:lnTo>
                  <a:lnTo>
                    <a:pt x="823" y="2329"/>
                  </a:lnTo>
                  <a:lnTo>
                    <a:pt x="890" y="2316"/>
                  </a:lnTo>
                  <a:lnTo>
                    <a:pt x="977" y="2299"/>
                  </a:lnTo>
                  <a:lnTo>
                    <a:pt x="1080" y="2280"/>
                  </a:lnTo>
                  <a:lnTo>
                    <a:pt x="1198" y="2265"/>
                  </a:lnTo>
                  <a:lnTo>
                    <a:pt x="1327" y="2251"/>
                  </a:lnTo>
                  <a:lnTo>
                    <a:pt x="1460" y="2242"/>
                  </a:lnTo>
                  <a:lnTo>
                    <a:pt x="1601" y="2249"/>
                  </a:lnTo>
                  <a:lnTo>
                    <a:pt x="1740" y="2274"/>
                  </a:lnTo>
                  <a:lnTo>
                    <a:pt x="1806" y="2289"/>
                  </a:lnTo>
                  <a:lnTo>
                    <a:pt x="1873" y="2308"/>
                  </a:lnTo>
                  <a:lnTo>
                    <a:pt x="1935" y="2329"/>
                  </a:lnTo>
                  <a:lnTo>
                    <a:pt x="1994" y="2350"/>
                  </a:lnTo>
                  <a:lnTo>
                    <a:pt x="2047" y="2371"/>
                  </a:lnTo>
                  <a:lnTo>
                    <a:pt x="2099" y="2392"/>
                  </a:lnTo>
                  <a:lnTo>
                    <a:pt x="2141" y="2411"/>
                  </a:lnTo>
                  <a:lnTo>
                    <a:pt x="2181" y="2430"/>
                  </a:lnTo>
                  <a:lnTo>
                    <a:pt x="2209" y="2445"/>
                  </a:lnTo>
                  <a:lnTo>
                    <a:pt x="2232" y="2457"/>
                  </a:lnTo>
                  <a:lnTo>
                    <a:pt x="2251" y="2466"/>
                  </a:lnTo>
                  <a:lnTo>
                    <a:pt x="2262" y="2436"/>
                  </a:lnTo>
                  <a:lnTo>
                    <a:pt x="2276" y="2400"/>
                  </a:lnTo>
                  <a:lnTo>
                    <a:pt x="2295" y="2354"/>
                  </a:lnTo>
                  <a:lnTo>
                    <a:pt x="2317" y="2297"/>
                  </a:lnTo>
                  <a:lnTo>
                    <a:pt x="2344" y="2234"/>
                  </a:lnTo>
                  <a:lnTo>
                    <a:pt x="2359" y="2198"/>
                  </a:lnTo>
                  <a:lnTo>
                    <a:pt x="2376" y="2162"/>
                  </a:lnTo>
                  <a:lnTo>
                    <a:pt x="2393" y="2126"/>
                  </a:lnTo>
                  <a:lnTo>
                    <a:pt x="2412" y="2090"/>
                  </a:lnTo>
                  <a:lnTo>
                    <a:pt x="2431" y="2050"/>
                  </a:lnTo>
                  <a:lnTo>
                    <a:pt x="2452" y="2012"/>
                  </a:lnTo>
                  <a:lnTo>
                    <a:pt x="2473" y="1972"/>
                  </a:lnTo>
                  <a:lnTo>
                    <a:pt x="2494" y="1934"/>
                  </a:lnTo>
                  <a:lnTo>
                    <a:pt x="2517" y="1896"/>
                  </a:lnTo>
                  <a:lnTo>
                    <a:pt x="2542" y="1856"/>
                  </a:lnTo>
                  <a:lnTo>
                    <a:pt x="2566" y="1818"/>
                  </a:lnTo>
                  <a:lnTo>
                    <a:pt x="2591" y="1782"/>
                  </a:lnTo>
                  <a:lnTo>
                    <a:pt x="2616" y="1746"/>
                  </a:lnTo>
                  <a:lnTo>
                    <a:pt x="2631" y="1728"/>
                  </a:lnTo>
                  <a:lnTo>
                    <a:pt x="2642" y="1711"/>
                  </a:lnTo>
                  <a:lnTo>
                    <a:pt x="2658" y="1694"/>
                  </a:lnTo>
                  <a:lnTo>
                    <a:pt x="2671" y="1677"/>
                  </a:lnTo>
                  <a:lnTo>
                    <a:pt x="2684" y="1662"/>
                  </a:lnTo>
                  <a:lnTo>
                    <a:pt x="2698" y="1645"/>
                  </a:lnTo>
                  <a:lnTo>
                    <a:pt x="2713" y="1630"/>
                  </a:lnTo>
                  <a:lnTo>
                    <a:pt x="2726" y="1616"/>
                  </a:lnTo>
                  <a:lnTo>
                    <a:pt x="2741" y="1601"/>
                  </a:lnTo>
                  <a:lnTo>
                    <a:pt x="2755" y="1588"/>
                  </a:lnTo>
                  <a:lnTo>
                    <a:pt x="2770" y="1574"/>
                  </a:lnTo>
                  <a:lnTo>
                    <a:pt x="2785" y="1563"/>
                  </a:lnTo>
                  <a:lnTo>
                    <a:pt x="2800" y="1552"/>
                  </a:lnTo>
                  <a:lnTo>
                    <a:pt x="2815" y="1540"/>
                  </a:lnTo>
                  <a:lnTo>
                    <a:pt x="2844" y="1519"/>
                  </a:lnTo>
                  <a:lnTo>
                    <a:pt x="2874" y="1498"/>
                  </a:lnTo>
                  <a:lnTo>
                    <a:pt x="2905" y="1479"/>
                  </a:lnTo>
                  <a:lnTo>
                    <a:pt x="2933" y="1460"/>
                  </a:lnTo>
                  <a:lnTo>
                    <a:pt x="2962" y="1445"/>
                  </a:lnTo>
                  <a:lnTo>
                    <a:pt x="2990" y="1428"/>
                  </a:lnTo>
                  <a:lnTo>
                    <a:pt x="3017" y="1413"/>
                  </a:lnTo>
                  <a:lnTo>
                    <a:pt x="3044" y="1396"/>
                  </a:lnTo>
                  <a:lnTo>
                    <a:pt x="3070" y="1382"/>
                  </a:lnTo>
                  <a:lnTo>
                    <a:pt x="3095" y="1369"/>
                  </a:lnTo>
                  <a:lnTo>
                    <a:pt x="3120" y="1356"/>
                  </a:lnTo>
                  <a:lnTo>
                    <a:pt x="3144" y="1346"/>
                  </a:lnTo>
                  <a:lnTo>
                    <a:pt x="3192" y="1323"/>
                  </a:lnTo>
                  <a:lnTo>
                    <a:pt x="3234" y="1304"/>
                  </a:lnTo>
                  <a:lnTo>
                    <a:pt x="3272" y="1289"/>
                  </a:lnTo>
                  <a:lnTo>
                    <a:pt x="3306" y="1274"/>
                  </a:lnTo>
                  <a:lnTo>
                    <a:pt x="3363" y="1255"/>
                  </a:lnTo>
                  <a:lnTo>
                    <a:pt x="3408" y="1242"/>
                  </a:lnTo>
                  <a:lnTo>
                    <a:pt x="3363" y="1156"/>
                  </a:lnTo>
                  <a:lnTo>
                    <a:pt x="3340" y="1164"/>
                  </a:lnTo>
                  <a:lnTo>
                    <a:pt x="3281" y="1185"/>
                  </a:lnTo>
                  <a:lnTo>
                    <a:pt x="3239" y="1200"/>
                  </a:lnTo>
                  <a:lnTo>
                    <a:pt x="3192" y="1219"/>
                  </a:lnTo>
                  <a:lnTo>
                    <a:pt x="3139" y="1240"/>
                  </a:lnTo>
                  <a:lnTo>
                    <a:pt x="3110" y="1251"/>
                  </a:lnTo>
                  <a:lnTo>
                    <a:pt x="3082" y="1264"/>
                  </a:lnTo>
                  <a:lnTo>
                    <a:pt x="3051" y="1278"/>
                  </a:lnTo>
                  <a:lnTo>
                    <a:pt x="3023" y="1293"/>
                  </a:lnTo>
                  <a:lnTo>
                    <a:pt x="2990" y="1308"/>
                  </a:lnTo>
                  <a:lnTo>
                    <a:pt x="2960" y="1323"/>
                  </a:lnTo>
                  <a:lnTo>
                    <a:pt x="2929" y="1339"/>
                  </a:lnTo>
                  <a:lnTo>
                    <a:pt x="2899" y="1358"/>
                  </a:lnTo>
                  <a:lnTo>
                    <a:pt x="2869" y="1375"/>
                  </a:lnTo>
                  <a:lnTo>
                    <a:pt x="2838" y="1394"/>
                  </a:lnTo>
                  <a:lnTo>
                    <a:pt x="2808" y="1413"/>
                  </a:lnTo>
                  <a:lnTo>
                    <a:pt x="2779" y="1434"/>
                  </a:lnTo>
                  <a:lnTo>
                    <a:pt x="2749" y="1455"/>
                  </a:lnTo>
                  <a:lnTo>
                    <a:pt x="2722" y="1476"/>
                  </a:lnTo>
                  <a:lnTo>
                    <a:pt x="2696" y="1498"/>
                  </a:lnTo>
                  <a:lnTo>
                    <a:pt x="2669" y="1521"/>
                  </a:lnTo>
                  <a:lnTo>
                    <a:pt x="2646" y="1544"/>
                  </a:lnTo>
                  <a:lnTo>
                    <a:pt x="2635" y="1557"/>
                  </a:lnTo>
                  <a:lnTo>
                    <a:pt x="2623" y="1569"/>
                  </a:lnTo>
                  <a:lnTo>
                    <a:pt x="2612" y="1582"/>
                  </a:lnTo>
                  <a:lnTo>
                    <a:pt x="2601" y="1595"/>
                  </a:lnTo>
                  <a:lnTo>
                    <a:pt x="2589" y="1607"/>
                  </a:lnTo>
                  <a:lnTo>
                    <a:pt x="2580" y="1622"/>
                  </a:lnTo>
                  <a:lnTo>
                    <a:pt x="2568" y="1635"/>
                  </a:lnTo>
                  <a:lnTo>
                    <a:pt x="2559" y="1649"/>
                  </a:lnTo>
                  <a:lnTo>
                    <a:pt x="2538" y="1677"/>
                  </a:lnTo>
                  <a:lnTo>
                    <a:pt x="2496" y="1736"/>
                  </a:lnTo>
                  <a:lnTo>
                    <a:pt x="2456" y="1797"/>
                  </a:lnTo>
                  <a:lnTo>
                    <a:pt x="2420" y="1860"/>
                  </a:lnTo>
                  <a:lnTo>
                    <a:pt x="2384" y="1922"/>
                  </a:lnTo>
                  <a:lnTo>
                    <a:pt x="2352" y="1983"/>
                  </a:lnTo>
                  <a:lnTo>
                    <a:pt x="2321" y="2042"/>
                  </a:lnTo>
                  <a:lnTo>
                    <a:pt x="2295" y="2097"/>
                  </a:lnTo>
                  <a:lnTo>
                    <a:pt x="2270" y="2151"/>
                  </a:lnTo>
                  <a:lnTo>
                    <a:pt x="2249" y="2198"/>
                  </a:lnTo>
                  <a:lnTo>
                    <a:pt x="2230" y="2238"/>
                  </a:lnTo>
                  <a:lnTo>
                    <a:pt x="2205" y="2297"/>
                  </a:lnTo>
                  <a:lnTo>
                    <a:pt x="2196" y="2318"/>
                  </a:lnTo>
                  <a:lnTo>
                    <a:pt x="2177" y="2308"/>
                  </a:lnTo>
                  <a:lnTo>
                    <a:pt x="2152" y="2301"/>
                  </a:lnTo>
                  <a:lnTo>
                    <a:pt x="2120" y="2287"/>
                  </a:lnTo>
                  <a:lnTo>
                    <a:pt x="2080" y="2272"/>
                  </a:lnTo>
                  <a:lnTo>
                    <a:pt x="2034" y="2255"/>
                  </a:lnTo>
                  <a:lnTo>
                    <a:pt x="1983" y="2236"/>
                  </a:lnTo>
                  <a:lnTo>
                    <a:pt x="1926" y="2217"/>
                  </a:lnTo>
                  <a:lnTo>
                    <a:pt x="1865" y="2200"/>
                  </a:lnTo>
                  <a:lnTo>
                    <a:pt x="1802" y="2183"/>
                  </a:lnTo>
                  <a:lnTo>
                    <a:pt x="1736" y="2168"/>
                  </a:lnTo>
                  <a:lnTo>
                    <a:pt x="1669" y="2154"/>
                  </a:lnTo>
                  <a:lnTo>
                    <a:pt x="1603" y="2145"/>
                  </a:lnTo>
                  <a:lnTo>
                    <a:pt x="1534" y="2137"/>
                  </a:lnTo>
                  <a:lnTo>
                    <a:pt x="1405" y="2137"/>
                  </a:lnTo>
                  <a:lnTo>
                    <a:pt x="1173" y="2160"/>
                  </a:lnTo>
                  <a:lnTo>
                    <a:pt x="989" y="2183"/>
                  </a:lnTo>
                  <a:lnTo>
                    <a:pt x="865" y="2200"/>
                  </a:lnTo>
                  <a:lnTo>
                    <a:pt x="820" y="2206"/>
                  </a:lnTo>
                  <a:lnTo>
                    <a:pt x="160" y="867"/>
                  </a:lnTo>
                  <a:lnTo>
                    <a:pt x="217" y="850"/>
                  </a:lnTo>
                  <a:lnTo>
                    <a:pt x="283" y="831"/>
                  </a:lnTo>
                  <a:lnTo>
                    <a:pt x="325" y="819"/>
                  </a:lnTo>
                  <a:lnTo>
                    <a:pt x="371" y="808"/>
                  </a:lnTo>
                  <a:lnTo>
                    <a:pt x="420" y="795"/>
                  </a:lnTo>
                  <a:lnTo>
                    <a:pt x="474" y="783"/>
                  </a:lnTo>
                  <a:lnTo>
                    <a:pt x="532" y="772"/>
                  </a:lnTo>
                  <a:lnTo>
                    <a:pt x="591" y="762"/>
                  </a:lnTo>
                  <a:lnTo>
                    <a:pt x="719" y="743"/>
                  </a:lnTo>
                  <a:lnTo>
                    <a:pt x="850" y="730"/>
                  </a:lnTo>
                  <a:lnTo>
                    <a:pt x="981" y="730"/>
                  </a:lnTo>
                  <a:lnTo>
                    <a:pt x="1108" y="742"/>
                  </a:lnTo>
                  <a:lnTo>
                    <a:pt x="1224" y="762"/>
                  </a:lnTo>
                  <a:lnTo>
                    <a:pt x="1327" y="789"/>
                  </a:lnTo>
                  <a:lnTo>
                    <a:pt x="1373" y="802"/>
                  </a:lnTo>
                  <a:lnTo>
                    <a:pt x="1413" y="816"/>
                  </a:lnTo>
                  <a:lnTo>
                    <a:pt x="1479" y="839"/>
                  </a:lnTo>
                  <a:lnTo>
                    <a:pt x="1523" y="856"/>
                  </a:lnTo>
                  <a:lnTo>
                    <a:pt x="1536" y="861"/>
                  </a:lnTo>
                  <a:lnTo>
                    <a:pt x="1567" y="802"/>
                  </a:lnTo>
                  <a:lnTo>
                    <a:pt x="1603" y="740"/>
                  </a:lnTo>
                  <a:lnTo>
                    <a:pt x="1624" y="702"/>
                  </a:lnTo>
                  <a:lnTo>
                    <a:pt x="1650" y="660"/>
                  </a:lnTo>
                  <a:lnTo>
                    <a:pt x="1679" y="616"/>
                  </a:lnTo>
                  <a:lnTo>
                    <a:pt x="1709" y="572"/>
                  </a:lnTo>
                  <a:lnTo>
                    <a:pt x="1726" y="549"/>
                  </a:lnTo>
                  <a:lnTo>
                    <a:pt x="1745" y="529"/>
                  </a:lnTo>
                  <a:lnTo>
                    <a:pt x="1762" y="506"/>
                  </a:lnTo>
                  <a:lnTo>
                    <a:pt x="1781" y="483"/>
                  </a:lnTo>
                  <a:lnTo>
                    <a:pt x="1800" y="460"/>
                  </a:lnTo>
                  <a:lnTo>
                    <a:pt x="1821" y="439"/>
                  </a:lnTo>
                  <a:lnTo>
                    <a:pt x="1842" y="418"/>
                  </a:lnTo>
                  <a:lnTo>
                    <a:pt x="1863" y="397"/>
                  </a:lnTo>
                  <a:lnTo>
                    <a:pt x="1884" y="376"/>
                  </a:lnTo>
                  <a:lnTo>
                    <a:pt x="1907" y="359"/>
                  </a:lnTo>
                  <a:lnTo>
                    <a:pt x="1932" y="340"/>
                  </a:lnTo>
                  <a:lnTo>
                    <a:pt x="1954" y="323"/>
                  </a:lnTo>
                  <a:lnTo>
                    <a:pt x="1979" y="306"/>
                  </a:lnTo>
                  <a:lnTo>
                    <a:pt x="2004" y="291"/>
                  </a:lnTo>
                  <a:lnTo>
                    <a:pt x="2028" y="278"/>
                  </a:lnTo>
                  <a:lnTo>
                    <a:pt x="2053" y="262"/>
                  </a:lnTo>
                  <a:lnTo>
                    <a:pt x="2080" y="247"/>
                  </a:lnTo>
                  <a:lnTo>
                    <a:pt x="2104" y="236"/>
                  </a:lnTo>
                  <a:lnTo>
                    <a:pt x="2131" y="222"/>
                  </a:lnTo>
                  <a:lnTo>
                    <a:pt x="2158" y="213"/>
                  </a:lnTo>
                  <a:lnTo>
                    <a:pt x="2209" y="190"/>
                  </a:lnTo>
                  <a:lnTo>
                    <a:pt x="2260" y="173"/>
                  </a:lnTo>
                  <a:lnTo>
                    <a:pt x="2310" y="156"/>
                  </a:lnTo>
                  <a:lnTo>
                    <a:pt x="2357" y="143"/>
                  </a:lnTo>
                  <a:lnTo>
                    <a:pt x="2401" y="129"/>
                  </a:lnTo>
                  <a:lnTo>
                    <a:pt x="2441" y="120"/>
                  </a:lnTo>
                  <a:lnTo>
                    <a:pt x="2507" y="105"/>
                  </a:lnTo>
                  <a:lnTo>
                    <a:pt x="2568" y="95"/>
                  </a:lnTo>
                  <a:lnTo>
                    <a:pt x="2555" y="0"/>
                  </a:lnTo>
                  <a:lnTo>
                    <a:pt x="25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4" name="Freeform 22">
              <a:extLst>
                <a:ext uri="{FF2B5EF4-FFF2-40B4-BE49-F238E27FC236}">
                  <a16:creationId xmlns:a16="http://schemas.microsoft.com/office/drawing/2014/main" id="{3D1FAFC0-389F-74E5-C5C4-6FBA26F2C7C4}"/>
                </a:ext>
              </a:extLst>
            </p:cNvPr>
            <p:cNvSpPr>
              <a:spLocks/>
            </p:cNvSpPr>
            <p:nvPr/>
          </p:nvSpPr>
          <p:spPr bwMode="auto">
            <a:xfrm>
              <a:off x="6249406" y="1700813"/>
              <a:ext cx="303621" cy="530839"/>
            </a:xfrm>
            <a:custGeom>
              <a:avLst/>
              <a:gdLst>
                <a:gd name="T0" fmla="*/ 0 w 926"/>
                <a:gd name="T1" fmla="*/ 70 h 1247"/>
                <a:gd name="T2" fmla="*/ 785 w 926"/>
                <a:gd name="T3" fmla="*/ 1209 h 1247"/>
                <a:gd name="T4" fmla="*/ 926 w 926"/>
                <a:gd name="T5" fmla="*/ 1247 h 1247"/>
                <a:gd name="T6" fmla="*/ 57 w 926"/>
                <a:gd name="T7" fmla="*/ 0 h 1247"/>
                <a:gd name="T8" fmla="*/ 0 w 926"/>
                <a:gd name="T9" fmla="*/ 70 h 1247"/>
                <a:gd name="T10" fmla="*/ 0 w 926"/>
                <a:gd name="T11" fmla="*/ 70 h 1247"/>
              </a:gdLst>
              <a:ahLst/>
              <a:cxnLst>
                <a:cxn ang="0">
                  <a:pos x="T0" y="T1"/>
                </a:cxn>
                <a:cxn ang="0">
                  <a:pos x="T2" y="T3"/>
                </a:cxn>
                <a:cxn ang="0">
                  <a:pos x="T4" y="T5"/>
                </a:cxn>
                <a:cxn ang="0">
                  <a:pos x="T6" y="T7"/>
                </a:cxn>
                <a:cxn ang="0">
                  <a:pos x="T8" y="T9"/>
                </a:cxn>
                <a:cxn ang="0">
                  <a:pos x="T10" y="T11"/>
                </a:cxn>
              </a:cxnLst>
              <a:rect l="0" t="0" r="r" b="b"/>
              <a:pathLst>
                <a:path w="926" h="1247">
                  <a:moveTo>
                    <a:pt x="0" y="70"/>
                  </a:moveTo>
                  <a:lnTo>
                    <a:pt x="785" y="1209"/>
                  </a:lnTo>
                  <a:lnTo>
                    <a:pt x="926" y="1247"/>
                  </a:lnTo>
                  <a:lnTo>
                    <a:pt x="57" y="0"/>
                  </a:lnTo>
                  <a:lnTo>
                    <a:pt x="0" y="7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5" name="Freeform 23">
              <a:extLst>
                <a:ext uri="{FF2B5EF4-FFF2-40B4-BE49-F238E27FC236}">
                  <a16:creationId xmlns:a16="http://schemas.microsoft.com/office/drawing/2014/main" id="{6AA67B49-76C1-8C64-966D-F94C676F5985}"/>
                </a:ext>
              </a:extLst>
            </p:cNvPr>
            <p:cNvSpPr>
              <a:spLocks/>
            </p:cNvSpPr>
            <p:nvPr/>
          </p:nvSpPr>
          <p:spPr bwMode="auto">
            <a:xfrm>
              <a:off x="5389321" y="2111187"/>
              <a:ext cx="1165778" cy="714845"/>
            </a:xfrm>
            <a:custGeom>
              <a:avLst/>
              <a:gdLst>
                <a:gd name="T0" fmla="*/ 773 w 3552"/>
                <a:gd name="T1" fmla="*/ 1681 h 1681"/>
                <a:gd name="T2" fmla="*/ 889 w 3552"/>
                <a:gd name="T3" fmla="*/ 1645 h 1681"/>
                <a:gd name="T4" fmla="*/ 1045 w 3552"/>
                <a:gd name="T5" fmla="*/ 1601 h 1681"/>
                <a:gd name="T6" fmla="*/ 1235 w 3552"/>
                <a:gd name="T7" fmla="*/ 1555 h 1681"/>
                <a:gd name="T8" fmla="*/ 1440 w 3552"/>
                <a:gd name="T9" fmla="*/ 1515 h 1681"/>
                <a:gd name="T10" fmla="*/ 2119 w 3552"/>
                <a:gd name="T11" fmla="*/ 1527 h 1681"/>
                <a:gd name="T12" fmla="*/ 2400 w 3552"/>
                <a:gd name="T13" fmla="*/ 1576 h 1681"/>
                <a:gd name="T14" fmla="*/ 2463 w 3552"/>
                <a:gd name="T15" fmla="*/ 1477 h 1681"/>
                <a:gd name="T16" fmla="*/ 2573 w 3552"/>
                <a:gd name="T17" fmla="*/ 1308 h 1681"/>
                <a:gd name="T18" fmla="*/ 2668 w 3552"/>
                <a:gd name="T19" fmla="*/ 1173 h 1681"/>
                <a:gd name="T20" fmla="*/ 2720 w 3552"/>
                <a:gd name="T21" fmla="*/ 1105 h 1681"/>
                <a:gd name="T22" fmla="*/ 2760 w 3552"/>
                <a:gd name="T23" fmla="*/ 1053 h 1681"/>
                <a:gd name="T24" fmla="*/ 2801 w 3552"/>
                <a:gd name="T25" fmla="*/ 1004 h 1681"/>
                <a:gd name="T26" fmla="*/ 2843 w 3552"/>
                <a:gd name="T27" fmla="*/ 956 h 1681"/>
                <a:gd name="T28" fmla="*/ 2883 w 3552"/>
                <a:gd name="T29" fmla="*/ 909 h 1681"/>
                <a:gd name="T30" fmla="*/ 2923 w 3552"/>
                <a:gd name="T31" fmla="*/ 867 h 1681"/>
                <a:gd name="T32" fmla="*/ 2965 w 3552"/>
                <a:gd name="T33" fmla="*/ 827 h 1681"/>
                <a:gd name="T34" fmla="*/ 3018 w 3552"/>
                <a:gd name="T35" fmla="*/ 783 h 1681"/>
                <a:gd name="T36" fmla="*/ 3094 w 3552"/>
                <a:gd name="T37" fmla="*/ 730 h 1681"/>
                <a:gd name="T38" fmla="*/ 3168 w 3552"/>
                <a:gd name="T39" fmla="*/ 684 h 1681"/>
                <a:gd name="T40" fmla="*/ 3237 w 3552"/>
                <a:gd name="T41" fmla="*/ 646 h 1681"/>
                <a:gd name="T42" fmla="*/ 3364 w 3552"/>
                <a:gd name="T43" fmla="*/ 587 h 1681"/>
                <a:gd name="T44" fmla="*/ 3463 w 3552"/>
                <a:gd name="T45" fmla="*/ 551 h 1681"/>
                <a:gd name="T46" fmla="*/ 3339 w 3552"/>
                <a:gd name="T47" fmla="*/ 304 h 1681"/>
                <a:gd name="T48" fmla="*/ 3330 w 3552"/>
                <a:gd name="T49" fmla="*/ 506 h 1681"/>
                <a:gd name="T50" fmla="*/ 3246 w 3552"/>
                <a:gd name="T51" fmla="*/ 546 h 1681"/>
                <a:gd name="T52" fmla="*/ 3130 w 3552"/>
                <a:gd name="T53" fmla="*/ 605 h 1681"/>
                <a:gd name="T54" fmla="*/ 3068 w 3552"/>
                <a:gd name="T55" fmla="*/ 643 h 1681"/>
                <a:gd name="T56" fmla="*/ 3003 w 3552"/>
                <a:gd name="T57" fmla="*/ 683 h 1681"/>
                <a:gd name="T58" fmla="*/ 2938 w 3552"/>
                <a:gd name="T59" fmla="*/ 728 h 1681"/>
                <a:gd name="T60" fmla="*/ 2874 w 3552"/>
                <a:gd name="T61" fmla="*/ 778 h 1681"/>
                <a:gd name="T62" fmla="*/ 2811 w 3552"/>
                <a:gd name="T63" fmla="*/ 839 h 1681"/>
                <a:gd name="T64" fmla="*/ 2756 w 3552"/>
                <a:gd name="T65" fmla="*/ 897 h 1681"/>
                <a:gd name="T66" fmla="*/ 2724 w 3552"/>
                <a:gd name="T67" fmla="*/ 937 h 1681"/>
                <a:gd name="T68" fmla="*/ 2689 w 3552"/>
                <a:gd name="T69" fmla="*/ 979 h 1681"/>
                <a:gd name="T70" fmla="*/ 2657 w 3552"/>
                <a:gd name="T71" fmla="*/ 1021 h 1681"/>
                <a:gd name="T72" fmla="*/ 2532 w 3552"/>
                <a:gd name="T73" fmla="*/ 1196 h 1681"/>
                <a:gd name="T74" fmla="*/ 2431 w 3552"/>
                <a:gd name="T75" fmla="*/ 1354 h 1681"/>
                <a:gd name="T76" fmla="*/ 2355 w 3552"/>
                <a:gd name="T77" fmla="*/ 1479 h 1681"/>
                <a:gd name="T78" fmla="*/ 2245 w 3552"/>
                <a:gd name="T79" fmla="*/ 1441 h 1681"/>
                <a:gd name="T80" fmla="*/ 2083 w 3552"/>
                <a:gd name="T81" fmla="*/ 1403 h 1681"/>
                <a:gd name="T82" fmla="*/ 1783 w 3552"/>
                <a:gd name="T83" fmla="*/ 1373 h 1681"/>
                <a:gd name="T84" fmla="*/ 1317 w 3552"/>
                <a:gd name="T85" fmla="*/ 1418 h 1681"/>
                <a:gd name="T86" fmla="*/ 1098 w 3552"/>
                <a:gd name="T87" fmla="*/ 1468 h 1681"/>
                <a:gd name="T88" fmla="*/ 923 w 3552"/>
                <a:gd name="T89" fmla="*/ 1515 h 1681"/>
                <a:gd name="T90" fmla="*/ 152 w 3552"/>
                <a:gd name="T91" fmla="*/ 129 h 1681"/>
                <a:gd name="T92" fmla="*/ 256 w 3552"/>
                <a:gd name="T93"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2" h="1681">
                  <a:moveTo>
                    <a:pt x="256" y="0"/>
                  </a:moveTo>
                  <a:lnTo>
                    <a:pt x="0" y="68"/>
                  </a:lnTo>
                  <a:lnTo>
                    <a:pt x="773" y="1681"/>
                  </a:lnTo>
                  <a:lnTo>
                    <a:pt x="794" y="1675"/>
                  </a:lnTo>
                  <a:lnTo>
                    <a:pt x="849" y="1658"/>
                  </a:lnTo>
                  <a:lnTo>
                    <a:pt x="889" y="1645"/>
                  </a:lnTo>
                  <a:lnTo>
                    <a:pt x="935" y="1631"/>
                  </a:lnTo>
                  <a:lnTo>
                    <a:pt x="986" y="1616"/>
                  </a:lnTo>
                  <a:lnTo>
                    <a:pt x="1045" y="1601"/>
                  </a:lnTo>
                  <a:lnTo>
                    <a:pt x="1104" y="1586"/>
                  </a:lnTo>
                  <a:lnTo>
                    <a:pt x="1169" y="1571"/>
                  </a:lnTo>
                  <a:lnTo>
                    <a:pt x="1235" y="1555"/>
                  </a:lnTo>
                  <a:lnTo>
                    <a:pt x="1304" y="1540"/>
                  </a:lnTo>
                  <a:lnTo>
                    <a:pt x="1372" y="1529"/>
                  </a:lnTo>
                  <a:lnTo>
                    <a:pt x="1440" y="1515"/>
                  </a:lnTo>
                  <a:lnTo>
                    <a:pt x="1575" y="1498"/>
                  </a:lnTo>
                  <a:lnTo>
                    <a:pt x="1853" y="1498"/>
                  </a:lnTo>
                  <a:lnTo>
                    <a:pt x="2119" y="1527"/>
                  </a:lnTo>
                  <a:lnTo>
                    <a:pt x="2231" y="1544"/>
                  </a:lnTo>
                  <a:lnTo>
                    <a:pt x="2321" y="1559"/>
                  </a:lnTo>
                  <a:lnTo>
                    <a:pt x="2400" y="1576"/>
                  </a:lnTo>
                  <a:lnTo>
                    <a:pt x="2416" y="1550"/>
                  </a:lnTo>
                  <a:lnTo>
                    <a:pt x="2435" y="1517"/>
                  </a:lnTo>
                  <a:lnTo>
                    <a:pt x="2463" y="1477"/>
                  </a:lnTo>
                  <a:lnTo>
                    <a:pt x="2494" y="1426"/>
                  </a:lnTo>
                  <a:lnTo>
                    <a:pt x="2532" y="1371"/>
                  </a:lnTo>
                  <a:lnTo>
                    <a:pt x="2573" y="1308"/>
                  </a:lnTo>
                  <a:lnTo>
                    <a:pt x="2619" y="1242"/>
                  </a:lnTo>
                  <a:lnTo>
                    <a:pt x="2644" y="1207"/>
                  </a:lnTo>
                  <a:lnTo>
                    <a:pt x="2668" y="1173"/>
                  </a:lnTo>
                  <a:lnTo>
                    <a:pt x="2695" y="1139"/>
                  </a:lnTo>
                  <a:lnTo>
                    <a:pt x="2706" y="1122"/>
                  </a:lnTo>
                  <a:lnTo>
                    <a:pt x="2720" y="1105"/>
                  </a:lnTo>
                  <a:lnTo>
                    <a:pt x="2733" y="1088"/>
                  </a:lnTo>
                  <a:lnTo>
                    <a:pt x="2746" y="1070"/>
                  </a:lnTo>
                  <a:lnTo>
                    <a:pt x="2760" y="1053"/>
                  </a:lnTo>
                  <a:lnTo>
                    <a:pt x="2773" y="1036"/>
                  </a:lnTo>
                  <a:lnTo>
                    <a:pt x="2786" y="1021"/>
                  </a:lnTo>
                  <a:lnTo>
                    <a:pt x="2801" y="1004"/>
                  </a:lnTo>
                  <a:lnTo>
                    <a:pt x="2815" y="987"/>
                  </a:lnTo>
                  <a:lnTo>
                    <a:pt x="2828" y="972"/>
                  </a:lnTo>
                  <a:lnTo>
                    <a:pt x="2843" y="956"/>
                  </a:lnTo>
                  <a:lnTo>
                    <a:pt x="2857" y="941"/>
                  </a:lnTo>
                  <a:lnTo>
                    <a:pt x="2870" y="924"/>
                  </a:lnTo>
                  <a:lnTo>
                    <a:pt x="2883" y="909"/>
                  </a:lnTo>
                  <a:lnTo>
                    <a:pt x="2896" y="896"/>
                  </a:lnTo>
                  <a:lnTo>
                    <a:pt x="2912" y="880"/>
                  </a:lnTo>
                  <a:lnTo>
                    <a:pt x="2923" y="867"/>
                  </a:lnTo>
                  <a:lnTo>
                    <a:pt x="2938" y="854"/>
                  </a:lnTo>
                  <a:lnTo>
                    <a:pt x="2952" y="840"/>
                  </a:lnTo>
                  <a:lnTo>
                    <a:pt x="2965" y="827"/>
                  </a:lnTo>
                  <a:lnTo>
                    <a:pt x="2978" y="816"/>
                  </a:lnTo>
                  <a:lnTo>
                    <a:pt x="2992" y="804"/>
                  </a:lnTo>
                  <a:lnTo>
                    <a:pt x="3018" y="783"/>
                  </a:lnTo>
                  <a:lnTo>
                    <a:pt x="3043" y="764"/>
                  </a:lnTo>
                  <a:lnTo>
                    <a:pt x="3069" y="747"/>
                  </a:lnTo>
                  <a:lnTo>
                    <a:pt x="3094" y="730"/>
                  </a:lnTo>
                  <a:lnTo>
                    <a:pt x="3119" y="715"/>
                  </a:lnTo>
                  <a:lnTo>
                    <a:pt x="3144" y="700"/>
                  </a:lnTo>
                  <a:lnTo>
                    <a:pt x="3168" y="684"/>
                  </a:lnTo>
                  <a:lnTo>
                    <a:pt x="3191" y="671"/>
                  </a:lnTo>
                  <a:lnTo>
                    <a:pt x="3214" y="658"/>
                  </a:lnTo>
                  <a:lnTo>
                    <a:pt x="3237" y="646"/>
                  </a:lnTo>
                  <a:lnTo>
                    <a:pt x="3282" y="624"/>
                  </a:lnTo>
                  <a:lnTo>
                    <a:pt x="3324" y="605"/>
                  </a:lnTo>
                  <a:lnTo>
                    <a:pt x="3364" y="587"/>
                  </a:lnTo>
                  <a:lnTo>
                    <a:pt x="3400" y="572"/>
                  </a:lnTo>
                  <a:lnTo>
                    <a:pt x="3434" y="561"/>
                  </a:lnTo>
                  <a:lnTo>
                    <a:pt x="3463" y="551"/>
                  </a:lnTo>
                  <a:lnTo>
                    <a:pt x="3510" y="536"/>
                  </a:lnTo>
                  <a:lnTo>
                    <a:pt x="3552" y="525"/>
                  </a:lnTo>
                  <a:lnTo>
                    <a:pt x="3339" y="304"/>
                  </a:lnTo>
                  <a:lnTo>
                    <a:pt x="3241" y="365"/>
                  </a:lnTo>
                  <a:lnTo>
                    <a:pt x="3377" y="487"/>
                  </a:lnTo>
                  <a:lnTo>
                    <a:pt x="3330" y="506"/>
                  </a:lnTo>
                  <a:lnTo>
                    <a:pt x="3305" y="517"/>
                  </a:lnTo>
                  <a:lnTo>
                    <a:pt x="3277" y="530"/>
                  </a:lnTo>
                  <a:lnTo>
                    <a:pt x="3246" y="546"/>
                  </a:lnTo>
                  <a:lnTo>
                    <a:pt x="3210" y="565"/>
                  </a:lnTo>
                  <a:lnTo>
                    <a:pt x="3172" y="584"/>
                  </a:lnTo>
                  <a:lnTo>
                    <a:pt x="3130" y="605"/>
                  </a:lnTo>
                  <a:lnTo>
                    <a:pt x="3109" y="618"/>
                  </a:lnTo>
                  <a:lnTo>
                    <a:pt x="3090" y="629"/>
                  </a:lnTo>
                  <a:lnTo>
                    <a:pt x="3068" y="643"/>
                  </a:lnTo>
                  <a:lnTo>
                    <a:pt x="3047" y="656"/>
                  </a:lnTo>
                  <a:lnTo>
                    <a:pt x="3026" y="669"/>
                  </a:lnTo>
                  <a:lnTo>
                    <a:pt x="3003" y="683"/>
                  </a:lnTo>
                  <a:lnTo>
                    <a:pt x="2982" y="698"/>
                  </a:lnTo>
                  <a:lnTo>
                    <a:pt x="2961" y="713"/>
                  </a:lnTo>
                  <a:lnTo>
                    <a:pt x="2938" y="728"/>
                  </a:lnTo>
                  <a:lnTo>
                    <a:pt x="2916" y="745"/>
                  </a:lnTo>
                  <a:lnTo>
                    <a:pt x="2896" y="762"/>
                  </a:lnTo>
                  <a:lnTo>
                    <a:pt x="2874" y="778"/>
                  </a:lnTo>
                  <a:lnTo>
                    <a:pt x="2855" y="797"/>
                  </a:lnTo>
                  <a:lnTo>
                    <a:pt x="2832" y="816"/>
                  </a:lnTo>
                  <a:lnTo>
                    <a:pt x="2811" y="839"/>
                  </a:lnTo>
                  <a:lnTo>
                    <a:pt x="2790" y="861"/>
                  </a:lnTo>
                  <a:lnTo>
                    <a:pt x="2767" y="884"/>
                  </a:lnTo>
                  <a:lnTo>
                    <a:pt x="2756" y="897"/>
                  </a:lnTo>
                  <a:lnTo>
                    <a:pt x="2744" y="911"/>
                  </a:lnTo>
                  <a:lnTo>
                    <a:pt x="2733" y="924"/>
                  </a:lnTo>
                  <a:lnTo>
                    <a:pt x="2724" y="937"/>
                  </a:lnTo>
                  <a:lnTo>
                    <a:pt x="2712" y="951"/>
                  </a:lnTo>
                  <a:lnTo>
                    <a:pt x="2701" y="964"/>
                  </a:lnTo>
                  <a:lnTo>
                    <a:pt x="2689" y="979"/>
                  </a:lnTo>
                  <a:lnTo>
                    <a:pt x="2678" y="993"/>
                  </a:lnTo>
                  <a:lnTo>
                    <a:pt x="2666" y="1008"/>
                  </a:lnTo>
                  <a:lnTo>
                    <a:pt x="2657" y="1021"/>
                  </a:lnTo>
                  <a:lnTo>
                    <a:pt x="2613" y="1080"/>
                  </a:lnTo>
                  <a:lnTo>
                    <a:pt x="2571" y="1139"/>
                  </a:lnTo>
                  <a:lnTo>
                    <a:pt x="2532" y="1196"/>
                  </a:lnTo>
                  <a:lnTo>
                    <a:pt x="2495" y="1253"/>
                  </a:lnTo>
                  <a:lnTo>
                    <a:pt x="2463" y="1304"/>
                  </a:lnTo>
                  <a:lnTo>
                    <a:pt x="2431" y="1354"/>
                  </a:lnTo>
                  <a:lnTo>
                    <a:pt x="2406" y="1394"/>
                  </a:lnTo>
                  <a:lnTo>
                    <a:pt x="2370" y="1457"/>
                  </a:lnTo>
                  <a:lnTo>
                    <a:pt x="2355" y="1479"/>
                  </a:lnTo>
                  <a:lnTo>
                    <a:pt x="2338" y="1472"/>
                  </a:lnTo>
                  <a:lnTo>
                    <a:pt x="2283" y="1453"/>
                  </a:lnTo>
                  <a:lnTo>
                    <a:pt x="2245" y="1441"/>
                  </a:lnTo>
                  <a:lnTo>
                    <a:pt x="2197" y="1428"/>
                  </a:lnTo>
                  <a:lnTo>
                    <a:pt x="2144" y="1415"/>
                  </a:lnTo>
                  <a:lnTo>
                    <a:pt x="2083" y="1403"/>
                  </a:lnTo>
                  <a:lnTo>
                    <a:pt x="2016" y="1392"/>
                  </a:lnTo>
                  <a:lnTo>
                    <a:pt x="1944" y="1382"/>
                  </a:lnTo>
                  <a:lnTo>
                    <a:pt x="1783" y="1373"/>
                  </a:lnTo>
                  <a:lnTo>
                    <a:pt x="1604" y="1377"/>
                  </a:lnTo>
                  <a:lnTo>
                    <a:pt x="1412" y="1401"/>
                  </a:lnTo>
                  <a:lnTo>
                    <a:pt x="1317" y="1418"/>
                  </a:lnTo>
                  <a:lnTo>
                    <a:pt x="1233" y="1437"/>
                  </a:lnTo>
                  <a:lnTo>
                    <a:pt x="1161" y="1453"/>
                  </a:lnTo>
                  <a:lnTo>
                    <a:pt x="1098" y="1468"/>
                  </a:lnTo>
                  <a:lnTo>
                    <a:pt x="1041" y="1481"/>
                  </a:lnTo>
                  <a:lnTo>
                    <a:pt x="996" y="1495"/>
                  </a:lnTo>
                  <a:lnTo>
                    <a:pt x="923" y="1515"/>
                  </a:lnTo>
                  <a:lnTo>
                    <a:pt x="851" y="1544"/>
                  </a:lnTo>
                  <a:lnTo>
                    <a:pt x="838" y="1555"/>
                  </a:lnTo>
                  <a:lnTo>
                    <a:pt x="152" y="129"/>
                  </a:lnTo>
                  <a:lnTo>
                    <a:pt x="294" y="93"/>
                  </a:lnTo>
                  <a:lnTo>
                    <a:pt x="256" y="0"/>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6" name="Freeform 24">
              <a:extLst>
                <a:ext uri="{FF2B5EF4-FFF2-40B4-BE49-F238E27FC236}">
                  <a16:creationId xmlns:a16="http://schemas.microsoft.com/office/drawing/2014/main" id="{413AB6D8-97A3-D48B-2D55-B8437A1F1143}"/>
                </a:ext>
              </a:extLst>
            </p:cNvPr>
            <p:cNvSpPr>
              <a:spLocks/>
            </p:cNvSpPr>
            <p:nvPr/>
          </p:nvSpPr>
          <p:spPr bwMode="auto">
            <a:xfrm>
              <a:off x="5357197" y="2221061"/>
              <a:ext cx="267352" cy="663217"/>
            </a:xfrm>
            <a:custGeom>
              <a:avLst/>
              <a:gdLst>
                <a:gd name="T0" fmla="*/ 266 w 811"/>
                <a:gd name="T1" fmla="*/ 0 h 1559"/>
                <a:gd name="T2" fmla="*/ 0 w 811"/>
                <a:gd name="T3" fmla="*/ 91 h 1559"/>
                <a:gd name="T4" fmla="*/ 690 w 811"/>
                <a:gd name="T5" fmla="*/ 1559 h 1559"/>
                <a:gd name="T6" fmla="*/ 811 w 811"/>
                <a:gd name="T7" fmla="*/ 1528 h 1559"/>
                <a:gd name="T8" fmla="*/ 144 w 811"/>
                <a:gd name="T9" fmla="*/ 137 h 1559"/>
                <a:gd name="T10" fmla="*/ 317 w 811"/>
                <a:gd name="T11" fmla="*/ 83 h 1559"/>
                <a:gd name="T12" fmla="*/ 266 w 811"/>
                <a:gd name="T13" fmla="*/ 0 h 1559"/>
                <a:gd name="T14" fmla="*/ 266 w 811"/>
                <a:gd name="T15" fmla="*/ 0 h 1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1559">
                  <a:moveTo>
                    <a:pt x="266" y="0"/>
                  </a:moveTo>
                  <a:lnTo>
                    <a:pt x="0" y="91"/>
                  </a:lnTo>
                  <a:lnTo>
                    <a:pt x="690" y="1559"/>
                  </a:lnTo>
                  <a:lnTo>
                    <a:pt x="811" y="1528"/>
                  </a:lnTo>
                  <a:lnTo>
                    <a:pt x="144" y="137"/>
                  </a:lnTo>
                  <a:lnTo>
                    <a:pt x="317" y="83"/>
                  </a:lnTo>
                  <a:lnTo>
                    <a:pt x="266" y="0"/>
                  </a:lnTo>
                  <a:lnTo>
                    <a:pt x="2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7" name="Freeform 25">
              <a:extLst>
                <a:ext uri="{FF2B5EF4-FFF2-40B4-BE49-F238E27FC236}">
                  <a16:creationId xmlns:a16="http://schemas.microsoft.com/office/drawing/2014/main" id="{16E72D60-5E08-C47B-3E58-B1B0061E6708}"/>
                </a:ext>
              </a:extLst>
            </p:cNvPr>
            <p:cNvSpPr>
              <a:spLocks/>
            </p:cNvSpPr>
            <p:nvPr/>
          </p:nvSpPr>
          <p:spPr bwMode="auto">
            <a:xfrm>
              <a:off x="5649419" y="2349469"/>
              <a:ext cx="926405" cy="534810"/>
            </a:xfrm>
            <a:custGeom>
              <a:avLst/>
              <a:gdLst>
                <a:gd name="T0" fmla="*/ 23 w 2823"/>
                <a:gd name="T1" fmla="*/ 1206 h 1257"/>
                <a:gd name="T2" fmla="*/ 120 w 2823"/>
                <a:gd name="T3" fmla="*/ 1179 h 1257"/>
                <a:gd name="T4" fmla="*/ 215 w 2823"/>
                <a:gd name="T5" fmla="*/ 1152 h 1257"/>
                <a:gd name="T6" fmla="*/ 325 w 2823"/>
                <a:gd name="T7" fmla="*/ 1122 h 1257"/>
                <a:gd name="T8" fmla="*/ 441 w 2823"/>
                <a:gd name="T9" fmla="*/ 1091 h 1257"/>
                <a:gd name="T10" fmla="*/ 552 w 2823"/>
                <a:gd name="T11" fmla="*/ 1063 h 1257"/>
                <a:gd name="T12" fmla="*/ 690 w 2823"/>
                <a:gd name="T13" fmla="*/ 1029 h 1257"/>
                <a:gd name="T14" fmla="*/ 920 w 2823"/>
                <a:gd name="T15" fmla="*/ 1008 h 1257"/>
                <a:gd name="T16" fmla="*/ 1614 w 2823"/>
                <a:gd name="T17" fmla="*/ 1008 h 1257"/>
                <a:gd name="T18" fmla="*/ 1641 w 2823"/>
                <a:gd name="T19" fmla="*/ 975 h 1257"/>
                <a:gd name="T20" fmla="*/ 1666 w 2823"/>
                <a:gd name="T21" fmla="*/ 949 h 1257"/>
                <a:gd name="T22" fmla="*/ 1694 w 2823"/>
                <a:gd name="T23" fmla="*/ 915 h 1257"/>
                <a:gd name="T24" fmla="*/ 1730 w 2823"/>
                <a:gd name="T25" fmla="*/ 875 h 1257"/>
                <a:gd name="T26" fmla="*/ 1772 w 2823"/>
                <a:gd name="T27" fmla="*/ 831 h 1257"/>
                <a:gd name="T28" fmla="*/ 1795 w 2823"/>
                <a:gd name="T29" fmla="*/ 806 h 1257"/>
                <a:gd name="T30" fmla="*/ 1818 w 2823"/>
                <a:gd name="T31" fmla="*/ 782 h 1257"/>
                <a:gd name="T32" fmla="*/ 1840 w 2823"/>
                <a:gd name="T33" fmla="*/ 757 h 1257"/>
                <a:gd name="T34" fmla="*/ 1878 w 2823"/>
                <a:gd name="T35" fmla="*/ 719 h 1257"/>
                <a:gd name="T36" fmla="*/ 1905 w 2823"/>
                <a:gd name="T37" fmla="*/ 692 h 1257"/>
                <a:gd name="T38" fmla="*/ 1943 w 2823"/>
                <a:gd name="T39" fmla="*/ 652 h 1257"/>
                <a:gd name="T40" fmla="*/ 1972 w 2823"/>
                <a:gd name="T41" fmla="*/ 627 h 1257"/>
                <a:gd name="T42" fmla="*/ 2000 w 2823"/>
                <a:gd name="T43" fmla="*/ 601 h 1257"/>
                <a:gd name="T44" fmla="*/ 2027 w 2823"/>
                <a:gd name="T45" fmla="*/ 576 h 1257"/>
                <a:gd name="T46" fmla="*/ 2055 w 2823"/>
                <a:gd name="T47" fmla="*/ 551 h 1257"/>
                <a:gd name="T48" fmla="*/ 2084 w 2823"/>
                <a:gd name="T49" fmla="*/ 527 h 1257"/>
                <a:gd name="T50" fmla="*/ 2141 w 2823"/>
                <a:gd name="T51" fmla="*/ 481 h 1257"/>
                <a:gd name="T52" fmla="*/ 2196 w 2823"/>
                <a:gd name="T53" fmla="*/ 439 h 1257"/>
                <a:gd name="T54" fmla="*/ 2251 w 2823"/>
                <a:gd name="T55" fmla="*/ 403 h 1257"/>
                <a:gd name="T56" fmla="*/ 2302 w 2823"/>
                <a:gd name="T57" fmla="*/ 373 h 1257"/>
                <a:gd name="T58" fmla="*/ 2352 w 2823"/>
                <a:gd name="T59" fmla="*/ 346 h 1257"/>
                <a:gd name="T60" fmla="*/ 2416 w 2823"/>
                <a:gd name="T61" fmla="*/ 312 h 1257"/>
                <a:gd name="T62" fmla="*/ 2487 w 2823"/>
                <a:gd name="T63" fmla="*/ 278 h 1257"/>
                <a:gd name="T64" fmla="*/ 2565 w 2823"/>
                <a:gd name="T65" fmla="*/ 243 h 1257"/>
                <a:gd name="T66" fmla="*/ 2489 w 2823"/>
                <a:gd name="T67" fmla="*/ 38 h 1257"/>
                <a:gd name="T68" fmla="*/ 2823 w 2823"/>
                <a:gd name="T69" fmla="*/ 268 h 1257"/>
                <a:gd name="T70" fmla="*/ 2755 w 2823"/>
                <a:gd name="T71" fmla="*/ 291 h 1257"/>
                <a:gd name="T72" fmla="*/ 2679 w 2823"/>
                <a:gd name="T73" fmla="*/ 318 h 1257"/>
                <a:gd name="T74" fmla="*/ 2584 w 2823"/>
                <a:gd name="T75" fmla="*/ 356 h 1257"/>
                <a:gd name="T76" fmla="*/ 2504 w 2823"/>
                <a:gd name="T77" fmla="*/ 388 h 1257"/>
                <a:gd name="T78" fmla="*/ 2451 w 2823"/>
                <a:gd name="T79" fmla="*/ 413 h 1257"/>
                <a:gd name="T80" fmla="*/ 2394 w 2823"/>
                <a:gd name="T81" fmla="*/ 441 h 1257"/>
                <a:gd name="T82" fmla="*/ 2338 w 2823"/>
                <a:gd name="T83" fmla="*/ 470 h 1257"/>
                <a:gd name="T84" fmla="*/ 2283 w 2823"/>
                <a:gd name="T85" fmla="*/ 502 h 1257"/>
                <a:gd name="T86" fmla="*/ 2230 w 2823"/>
                <a:gd name="T87" fmla="*/ 534 h 1257"/>
                <a:gd name="T88" fmla="*/ 2181 w 2823"/>
                <a:gd name="T89" fmla="*/ 569 h 1257"/>
                <a:gd name="T90" fmla="*/ 2133 w 2823"/>
                <a:gd name="T91" fmla="*/ 605 h 1257"/>
                <a:gd name="T92" fmla="*/ 2086 w 2823"/>
                <a:gd name="T93" fmla="*/ 645 h 1257"/>
                <a:gd name="T94" fmla="*/ 2040 w 2823"/>
                <a:gd name="T95" fmla="*/ 686 h 1257"/>
                <a:gd name="T96" fmla="*/ 1994 w 2823"/>
                <a:gd name="T97" fmla="*/ 728 h 1257"/>
                <a:gd name="T98" fmla="*/ 1951 w 2823"/>
                <a:gd name="T99" fmla="*/ 772 h 1257"/>
                <a:gd name="T100" fmla="*/ 1909 w 2823"/>
                <a:gd name="T101" fmla="*/ 816 h 1257"/>
                <a:gd name="T102" fmla="*/ 1869 w 2823"/>
                <a:gd name="T103" fmla="*/ 859 h 1257"/>
                <a:gd name="T104" fmla="*/ 1831 w 2823"/>
                <a:gd name="T105" fmla="*/ 901 h 1257"/>
                <a:gd name="T106" fmla="*/ 1795 w 2823"/>
                <a:gd name="T107" fmla="*/ 941 h 1257"/>
                <a:gd name="T108" fmla="*/ 1764 w 2823"/>
                <a:gd name="T109" fmla="*/ 979 h 1257"/>
                <a:gd name="T110" fmla="*/ 1736 w 2823"/>
                <a:gd name="T111" fmla="*/ 1014 h 1257"/>
                <a:gd name="T112" fmla="*/ 1711 w 2823"/>
                <a:gd name="T113" fmla="*/ 1042 h 1257"/>
                <a:gd name="T114" fmla="*/ 1683 w 2823"/>
                <a:gd name="T115" fmla="*/ 1080 h 1257"/>
                <a:gd name="T116" fmla="*/ 1658 w 2823"/>
                <a:gd name="T117" fmla="*/ 1110 h 1257"/>
                <a:gd name="T118" fmla="*/ 715 w 2823"/>
                <a:gd name="T119" fmla="*/ 1166 h 1257"/>
                <a:gd name="T120" fmla="*/ 552 w 2823"/>
                <a:gd name="T121" fmla="*/ 1206 h 1257"/>
                <a:gd name="T122" fmla="*/ 434 w 2823"/>
                <a:gd name="T123" fmla="*/ 1242 h 1257"/>
                <a:gd name="T124" fmla="*/ 0 w 2823"/>
                <a:gd name="T125" fmla="*/ 121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23" h="1257">
                  <a:moveTo>
                    <a:pt x="0" y="1213"/>
                  </a:moveTo>
                  <a:lnTo>
                    <a:pt x="23" y="1206"/>
                  </a:lnTo>
                  <a:lnTo>
                    <a:pt x="80" y="1190"/>
                  </a:lnTo>
                  <a:lnTo>
                    <a:pt x="120" y="1179"/>
                  </a:lnTo>
                  <a:lnTo>
                    <a:pt x="166" y="1166"/>
                  </a:lnTo>
                  <a:lnTo>
                    <a:pt x="215" y="1152"/>
                  </a:lnTo>
                  <a:lnTo>
                    <a:pt x="270" y="1137"/>
                  </a:lnTo>
                  <a:lnTo>
                    <a:pt x="325" y="1122"/>
                  </a:lnTo>
                  <a:lnTo>
                    <a:pt x="384" y="1107"/>
                  </a:lnTo>
                  <a:lnTo>
                    <a:pt x="441" y="1091"/>
                  </a:lnTo>
                  <a:lnTo>
                    <a:pt x="496" y="1076"/>
                  </a:lnTo>
                  <a:lnTo>
                    <a:pt x="552" y="1063"/>
                  </a:lnTo>
                  <a:lnTo>
                    <a:pt x="603" y="1050"/>
                  </a:lnTo>
                  <a:lnTo>
                    <a:pt x="690" y="1029"/>
                  </a:lnTo>
                  <a:lnTo>
                    <a:pt x="789" y="1015"/>
                  </a:lnTo>
                  <a:lnTo>
                    <a:pt x="920" y="1008"/>
                  </a:lnTo>
                  <a:lnTo>
                    <a:pt x="1228" y="1000"/>
                  </a:lnTo>
                  <a:lnTo>
                    <a:pt x="1614" y="1008"/>
                  </a:lnTo>
                  <a:lnTo>
                    <a:pt x="1631" y="987"/>
                  </a:lnTo>
                  <a:lnTo>
                    <a:pt x="1641" y="975"/>
                  </a:lnTo>
                  <a:lnTo>
                    <a:pt x="1652" y="962"/>
                  </a:lnTo>
                  <a:lnTo>
                    <a:pt x="1666" y="949"/>
                  </a:lnTo>
                  <a:lnTo>
                    <a:pt x="1679" y="932"/>
                  </a:lnTo>
                  <a:lnTo>
                    <a:pt x="1694" y="915"/>
                  </a:lnTo>
                  <a:lnTo>
                    <a:pt x="1713" y="896"/>
                  </a:lnTo>
                  <a:lnTo>
                    <a:pt x="1730" y="875"/>
                  </a:lnTo>
                  <a:lnTo>
                    <a:pt x="1751" y="854"/>
                  </a:lnTo>
                  <a:lnTo>
                    <a:pt x="1772" y="831"/>
                  </a:lnTo>
                  <a:lnTo>
                    <a:pt x="1783" y="818"/>
                  </a:lnTo>
                  <a:lnTo>
                    <a:pt x="1795" y="806"/>
                  </a:lnTo>
                  <a:lnTo>
                    <a:pt x="1806" y="795"/>
                  </a:lnTo>
                  <a:lnTo>
                    <a:pt x="1818" y="782"/>
                  </a:lnTo>
                  <a:lnTo>
                    <a:pt x="1829" y="770"/>
                  </a:lnTo>
                  <a:lnTo>
                    <a:pt x="1840" y="757"/>
                  </a:lnTo>
                  <a:lnTo>
                    <a:pt x="1865" y="732"/>
                  </a:lnTo>
                  <a:lnTo>
                    <a:pt x="1878" y="719"/>
                  </a:lnTo>
                  <a:lnTo>
                    <a:pt x="1892" y="705"/>
                  </a:lnTo>
                  <a:lnTo>
                    <a:pt x="1905" y="692"/>
                  </a:lnTo>
                  <a:lnTo>
                    <a:pt x="1916" y="679"/>
                  </a:lnTo>
                  <a:lnTo>
                    <a:pt x="1943" y="652"/>
                  </a:lnTo>
                  <a:lnTo>
                    <a:pt x="1958" y="641"/>
                  </a:lnTo>
                  <a:lnTo>
                    <a:pt x="1972" y="627"/>
                  </a:lnTo>
                  <a:lnTo>
                    <a:pt x="1985" y="614"/>
                  </a:lnTo>
                  <a:lnTo>
                    <a:pt x="2000" y="601"/>
                  </a:lnTo>
                  <a:lnTo>
                    <a:pt x="2013" y="588"/>
                  </a:lnTo>
                  <a:lnTo>
                    <a:pt x="2027" y="576"/>
                  </a:lnTo>
                  <a:lnTo>
                    <a:pt x="2042" y="565"/>
                  </a:lnTo>
                  <a:lnTo>
                    <a:pt x="2055" y="551"/>
                  </a:lnTo>
                  <a:lnTo>
                    <a:pt x="2068" y="540"/>
                  </a:lnTo>
                  <a:lnTo>
                    <a:pt x="2084" y="527"/>
                  </a:lnTo>
                  <a:lnTo>
                    <a:pt x="2112" y="504"/>
                  </a:lnTo>
                  <a:lnTo>
                    <a:pt x="2141" y="481"/>
                  </a:lnTo>
                  <a:lnTo>
                    <a:pt x="2169" y="460"/>
                  </a:lnTo>
                  <a:lnTo>
                    <a:pt x="2196" y="439"/>
                  </a:lnTo>
                  <a:lnTo>
                    <a:pt x="2224" y="420"/>
                  </a:lnTo>
                  <a:lnTo>
                    <a:pt x="2251" y="403"/>
                  </a:lnTo>
                  <a:lnTo>
                    <a:pt x="2278" y="388"/>
                  </a:lnTo>
                  <a:lnTo>
                    <a:pt x="2302" y="373"/>
                  </a:lnTo>
                  <a:lnTo>
                    <a:pt x="2327" y="359"/>
                  </a:lnTo>
                  <a:lnTo>
                    <a:pt x="2352" y="346"/>
                  </a:lnTo>
                  <a:lnTo>
                    <a:pt x="2373" y="335"/>
                  </a:lnTo>
                  <a:lnTo>
                    <a:pt x="2416" y="312"/>
                  </a:lnTo>
                  <a:lnTo>
                    <a:pt x="2452" y="295"/>
                  </a:lnTo>
                  <a:lnTo>
                    <a:pt x="2487" y="278"/>
                  </a:lnTo>
                  <a:lnTo>
                    <a:pt x="2515" y="264"/>
                  </a:lnTo>
                  <a:lnTo>
                    <a:pt x="2565" y="243"/>
                  </a:lnTo>
                  <a:lnTo>
                    <a:pt x="2643" y="221"/>
                  </a:lnTo>
                  <a:lnTo>
                    <a:pt x="2489" y="38"/>
                  </a:lnTo>
                  <a:lnTo>
                    <a:pt x="2580" y="0"/>
                  </a:lnTo>
                  <a:lnTo>
                    <a:pt x="2823" y="268"/>
                  </a:lnTo>
                  <a:lnTo>
                    <a:pt x="2804" y="274"/>
                  </a:lnTo>
                  <a:lnTo>
                    <a:pt x="2755" y="291"/>
                  </a:lnTo>
                  <a:lnTo>
                    <a:pt x="2719" y="304"/>
                  </a:lnTo>
                  <a:lnTo>
                    <a:pt x="2679" y="318"/>
                  </a:lnTo>
                  <a:lnTo>
                    <a:pt x="2633" y="335"/>
                  </a:lnTo>
                  <a:lnTo>
                    <a:pt x="2584" y="356"/>
                  </a:lnTo>
                  <a:lnTo>
                    <a:pt x="2532" y="376"/>
                  </a:lnTo>
                  <a:lnTo>
                    <a:pt x="2504" y="388"/>
                  </a:lnTo>
                  <a:lnTo>
                    <a:pt x="2477" y="401"/>
                  </a:lnTo>
                  <a:lnTo>
                    <a:pt x="2451" y="413"/>
                  </a:lnTo>
                  <a:lnTo>
                    <a:pt x="2422" y="428"/>
                  </a:lnTo>
                  <a:lnTo>
                    <a:pt x="2394" y="441"/>
                  </a:lnTo>
                  <a:lnTo>
                    <a:pt x="2367" y="454"/>
                  </a:lnTo>
                  <a:lnTo>
                    <a:pt x="2338" y="470"/>
                  </a:lnTo>
                  <a:lnTo>
                    <a:pt x="2312" y="485"/>
                  </a:lnTo>
                  <a:lnTo>
                    <a:pt x="2283" y="502"/>
                  </a:lnTo>
                  <a:lnTo>
                    <a:pt x="2257" y="517"/>
                  </a:lnTo>
                  <a:lnTo>
                    <a:pt x="2230" y="534"/>
                  </a:lnTo>
                  <a:lnTo>
                    <a:pt x="2205" y="551"/>
                  </a:lnTo>
                  <a:lnTo>
                    <a:pt x="2181" y="569"/>
                  </a:lnTo>
                  <a:lnTo>
                    <a:pt x="2156" y="586"/>
                  </a:lnTo>
                  <a:lnTo>
                    <a:pt x="2133" y="605"/>
                  </a:lnTo>
                  <a:lnTo>
                    <a:pt x="2108" y="624"/>
                  </a:lnTo>
                  <a:lnTo>
                    <a:pt x="2086" y="645"/>
                  </a:lnTo>
                  <a:lnTo>
                    <a:pt x="2061" y="664"/>
                  </a:lnTo>
                  <a:lnTo>
                    <a:pt x="2040" y="686"/>
                  </a:lnTo>
                  <a:lnTo>
                    <a:pt x="2017" y="707"/>
                  </a:lnTo>
                  <a:lnTo>
                    <a:pt x="1994" y="728"/>
                  </a:lnTo>
                  <a:lnTo>
                    <a:pt x="1973" y="751"/>
                  </a:lnTo>
                  <a:lnTo>
                    <a:pt x="1951" y="772"/>
                  </a:lnTo>
                  <a:lnTo>
                    <a:pt x="1928" y="795"/>
                  </a:lnTo>
                  <a:lnTo>
                    <a:pt x="1909" y="816"/>
                  </a:lnTo>
                  <a:lnTo>
                    <a:pt x="1888" y="839"/>
                  </a:lnTo>
                  <a:lnTo>
                    <a:pt x="1869" y="859"/>
                  </a:lnTo>
                  <a:lnTo>
                    <a:pt x="1848" y="880"/>
                  </a:lnTo>
                  <a:lnTo>
                    <a:pt x="1831" y="901"/>
                  </a:lnTo>
                  <a:lnTo>
                    <a:pt x="1812" y="922"/>
                  </a:lnTo>
                  <a:lnTo>
                    <a:pt x="1795" y="941"/>
                  </a:lnTo>
                  <a:lnTo>
                    <a:pt x="1780" y="960"/>
                  </a:lnTo>
                  <a:lnTo>
                    <a:pt x="1764" y="979"/>
                  </a:lnTo>
                  <a:lnTo>
                    <a:pt x="1749" y="996"/>
                  </a:lnTo>
                  <a:lnTo>
                    <a:pt x="1736" y="1014"/>
                  </a:lnTo>
                  <a:lnTo>
                    <a:pt x="1723" y="1029"/>
                  </a:lnTo>
                  <a:lnTo>
                    <a:pt x="1711" y="1042"/>
                  </a:lnTo>
                  <a:lnTo>
                    <a:pt x="1702" y="1057"/>
                  </a:lnTo>
                  <a:lnTo>
                    <a:pt x="1683" y="1080"/>
                  </a:lnTo>
                  <a:lnTo>
                    <a:pt x="1669" y="1095"/>
                  </a:lnTo>
                  <a:lnTo>
                    <a:pt x="1658" y="1110"/>
                  </a:lnTo>
                  <a:lnTo>
                    <a:pt x="894" y="1137"/>
                  </a:lnTo>
                  <a:lnTo>
                    <a:pt x="715" y="1166"/>
                  </a:lnTo>
                  <a:lnTo>
                    <a:pt x="630" y="1187"/>
                  </a:lnTo>
                  <a:lnTo>
                    <a:pt x="552" y="1206"/>
                  </a:lnTo>
                  <a:lnTo>
                    <a:pt x="485" y="1225"/>
                  </a:lnTo>
                  <a:lnTo>
                    <a:pt x="434" y="1242"/>
                  </a:lnTo>
                  <a:lnTo>
                    <a:pt x="388" y="1257"/>
                  </a:lnTo>
                  <a:lnTo>
                    <a:pt x="0" y="1213"/>
                  </a:lnTo>
                  <a:lnTo>
                    <a:pt x="0" y="1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8" name="Freeform 26">
              <a:extLst>
                <a:ext uri="{FF2B5EF4-FFF2-40B4-BE49-F238E27FC236}">
                  <a16:creationId xmlns:a16="http://schemas.microsoft.com/office/drawing/2014/main" id="{38DC1AC7-04CA-A7F1-883E-BCADE5139703}"/>
                </a:ext>
              </a:extLst>
            </p:cNvPr>
            <p:cNvSpPr>
              <a:spLocks/>
            </p:cNvSpPr>
            <p:nvPr/>
          </p:nvSpPr>
          <p:spPr bwMode="auto">
            <a:xfrm>
              <a:off x="5905372" y="2026465"/>
              <a:ext cx="264243" cy="684398"/>
            </a:xfrm>
            <a:custGeom>
              <a:avLst/>
              <a:gdLst>
                <a:gd name="T0" fmla="*/ 99 w 806"/>
                <a:gd name="T1" fmla="*/ 0 h 1607"/>
                <a:gd name="T2" fmla="*/ 806 w 806"/>
                <a:gd name="T3" fmla="*/ 1508 h 1607"/>
                <a:gd name="T4" fmla="*/ 747 w 806"/>
                <a:gd name="T5" fmla="*/ 1607 h 1607"/>
                <a:gd name="T6" fmla="*/ 0 w 806"/>
                <a:gd name="T7" fmla="*/ 15 h 1607"/>
                <a:gd name="T8" fmla="*/ 99 w 806"/>
                <a:gd name="T9" fmla="*/ 0 h 1607"/>
                <a:gd name="T10" fmla="*/ 99 w 806"/>
                <a:gd name="T11" fmla="*/ 0 h 1607"/>
              </a:gdLst>
              <a:ahLst/>
              <a:cxnLst>
                <a:cxn ang="0">
                  <a:pos x="T0" y="T1"/>
                </a:cxn>
                <a:cxn ang="0">
                  <a:pos x="T2" y="T3"/>
                </a:cxn>
                <a:cxn ang="0">
                  <a:pos x="T4" y="T5"/>
                </a:cxn>
                <a:cxn ang="0">
                  <a:pos x="T6" y="T7"/>
                </a:cxn>
                <a:cxn ang="0">
                  <a:pos x="T8" y="T9"/>
                </a:cxn>
                <a:cxn ang="0">
                  <a:pos x="T10" y="T11"/>
                </a:cxn>
              </a:cxnLst>
              <a:rect l="0" t="0" r="r" b="b"/>
              <a:pathLst>
                <a:path w="806" h="1607">
                  <a:moveTo>
                    <a:pt x="99" y="0"/>
                  </a:moveTo>
                  <a:lnTo>
                    <a:pt x="806" y="1508"/>
                  </a:lnTo>
                  <a:lnTo>
                    <a:pt x="747" y="1607"/>
                  </a:lnTo>
                  <a:lnTo>
                    <a:pt x="0" y="15"/>
                  </a:lnTo>
                  <a:lnTo>
                    <a:pt x="99"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19" name="Freeform 27">
              <a:extLst>
                <a:ext uri="{FF2B5EF4-FFF2-40B4-BE49-F238E27FC236}">
                  <a16:creationId xmlns:a16="http://schemas.microsoft.com/office/drawing/2014/main" id="{7F52FA24-05E2-EFFC-2FA2-D78DD7B301EA}"/>
                </a:ext>
              </a:extLst>
            </p:cNvPr>
            <p:cNvSpPr>
              <a:spLocks/>
            </p:cNvSpPr>
            <p:nvPr/>
          </p:nvSpPr>
          <p:spPr bwMode="auto">
            <a:xfrm>
              <a:off x="5581026" y="2083388"/>
              <a:ext cx="462166" cy="459354"/>
            </a:xfrm>
            <a:custGeom>
              <a:avLst/>
              <a:gdLst>
                <a:gd name="T0" fmla="*/ 0 w 1406"/>
                <a:gd name="T1" fmla="*/ 72 h 1082"/>
                <a:gd name="T2" fmla="*/ 43 w 1406"/>
                <a:gd name="T3" fmla="*/ 61 h 1082"/>
                <a:gd name="T4" fmla="*/ 95 w 1406"/>
                <a:gd name="T5" fmla="*/ 48 h 1082"/>
                <a:gd name="T6" fmla="*/ 163 w 1406"/>
                <a:gd name="T7" fmla="*/ 34 h 1082"/>
                <a:gd name="T8" fmla="*/ 245 w 1406"/>
                <a:gd name="T9" fmla="*/ 19 h 1082"/>
                <a:gd name="T10" fmla="*/ 336 w 1406"/>
                <a:gd name="T11" fmla="*/ 8 h 1082"/>
                <a:gd name="T12" fmla="*/ 545 w 1406"/>
                <a:gd name="T13" fmla="*/ 0 h 1082"/>
                <a:gd name="T14" fmla="*/ 729 w 1406"/>
                <a:gd name="T15" fmla="*/ 19 h 1082"/>
                <a:gd name="T16" fmla="*/ 857 w 1406"/>
                <a:gd name="T17" fmla="*/ 51 h 1082"/>
                <a:gd name="T18" fmla="*/ 899 w 1406"/>
                <a:gd name="T19" fmla="*/ 68 h 1082"/>
                <a:gd name="T20" fmla="*/ 927 w 1406"/>
                <a:gd name="T21" fmla="*/ 82 h 1082"/>
                <a:gd name="T22" fmla="*/ 950 w 1406"/>
                <a:gd name="T23" fmla="*/ 95 h 1082"/>
                <a:gd name="T24" fmla="*/ 1406 w 1406"/>
                <a:gd name="T25" fmla="*/ 1082 h 1082"/>
                <a:gd name="T26" fmla="*/ 1351 w 1406"/>
                <a:gd name="T27" fmla="*/ 1069 h 1082"/>
                <a:gd name="T28" fmla="*/ 1290 w 1406"/>
                <a:gd name="T29" fmla="*/ 1057 h 1082"/>
                <a:gd name="T30" fmla="*/ 1214 w 1406"/>
                <a:gd name="T31" fmla="*/ 1042 h 1082"/>
                <a:gd name="T32" fmla="*/ 1131 w 1406"/>
                <a:gd name="T33" fmla="*/ 1027 h 1082"/>
                <a:gd name="T34" fmla="*/ 1041 w 1406"/>
                <a:gd name="T35" fmla="*/ 1015 h 1082"/>
                <a:gd name="T36" fmla="*/ 952 w 1406"/>
                <a:gd name="T37" fmla="*/ 1008 h 1082"/>
                <a:gd name="T38" fmla="*/ 872 w 1406"/>
                <a:gd name="T39" fmla="*/ 1004 h 1082"/>
                <a:gd name="T40" fmla="*/ 577 w 1406"/>
                <a:gd name="T41" fmla="*/ 1033 h 1082"/>
                <a:gd name="T42" fmla="*/ 475 w 1406"/>
                <a:gd name="T43" fmla="*/ 1050 h 1082"/>
                <a:gd name="T44" fmla="*/ 435 w 1406"/>
                <a:gd name="T45" fmla="*/ 1057 h 1082"/>
                <a:gd name="T46" fmla="*/ 0 w 1406"/>
                <a:gd name="T47" fmla="*/ 72 h 1082"/>
                <a:gd name="T48" fmla="*/ 0 w 1406"/>
                <a:gd name="T49" fmla="*/ 7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6" h="1082">
                  <a:moveTo>
                    <a:pt x="0" y="72"/>
                  </a:moveTo>
                  <a:lnTo>
                    <a:pt x="43" y="61"/>
                  </a:lnTo>
                  <a:lnTo>
                    <a:pt x="95" y="48"/>
                  </a:lnTo>
                  <a:lnTo>
                    <a:pt x="163" y="34"/>
                  </a:lnTo>
                  <a:lnTo>
                    <a:pt x="245" y="19"/>
                  </a:lnTo>
                  <a:lnTo>
                    <a:pt x="336" y="8"/>
                  </a:lnTo>
                  <a:lnTo>
                    <a:pt x="545" y="0"/>
                  </a:lnTo>
                  <a:lnTo>
                    <a:pt x="729" y="19"/>
                  </a:lnTo>
                  <a:lnTo>
                    <a:pt x="857" y="51"/>
                  </a:lnTo>
                  <a:lnTo>
                    <a:pt x="899" y="68"/>
                  </a:lnTo>
                  <a:lnTo>
                    <a:pt x="927" y="82"/>
                  </a:lnTo>
                  <a:lnTo>
                    <a:pt x="950" y="95"/>
                  </a:lnTo>
                  <a:lnTo>
                    <a:pt x="1406" y="1082"/>
                  </a:lnTo>
                  <a:lnTo>
                    <a:pt x="1351" y="1069"/>
                  </a:lnTo>
                  <a:lnTo>
                    <a:pt x="1290" y="1057"/>
                  </a:lnTo>
                  <a:lnTo>
                    <a:pt x="1214" y="1042"/>
                  </a:lnTo>
                  <a:lnTo>
                    <a:pt x="1131" y="1027"/>
                  </a:lnTo>
                  <a:lnTo>
                    <a:pt x="1041" y="1015"/>
                  </a:lnTo>
                  <a:lnTo>
                    <a:pt x="952" y="1008"/>
                  </a:lnTo>
                  <a:lnTo>
                    <a:pt x="872" y="1004"/>
                  </a:lnTo>
                  <a:lnTo>
                    <a:pt x="577" y="1033"/>
                  </a:lnTo>
                  <a:lnTo>
                    <a:pt x="475" y="1050"/>
                  </a:lnTo>
                  <a:lnTo>
                    <a:pt x="435" y="1057"/>
                  </a:lnTo>
                  <a:lnTo>
                    <a:pt x="0" y="72"/>
                  </a:lnTo>
                  <a:lnTo>
                    <a:pt x="0" y="72"/>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sp>
          <p:nvSpPr>
            <p:cNvPr id="2030620" name="Freeform 28">
              <a:extLst>
                <a:ext uri="{FF2B5EF4-FFF2-40B4-BE49-F238E27FC236}">
                  <a16:creationId xmlns:a16="http://schemas.microsoft.com/office/drawing/2014/main" id="{46D9B8EA-B072-6BE7-9B03-EBE9445617DD}"/>
                </a:ext>
              </a:extLst>
            </p:cNvPr>
            <p:cNvSpPr>
              <a:spLocks/>
            </p:cNvSpPr>
            <p:nvPr/>
          </p:nvSpPr>
          <p:spPr bwMode="auto">
            <a:xfrm>
              <a:off x="5986199" y="1823925"/>
              <a:ext cx="406209" cy="660570"/>
            </a:xfrm>
            <a:custGeom>
              <a:avLst/>
              <a:gdLst>
                <a:gd name="T0" fmla="*/ 9 w 1237"/>
                <a:gd name="T1" fmla="*/ 525 h 1556"/>
                <a:gd name="T2" fmla="*/ 30 w 1237"/>
                <a:gd name="T3" fmla="*/ 496 h 1556"/>
                <a:gd name="T4" fmla="*/ 64 w 1237"/>
                <a:gd name="T5" fmla="*/ 455 h 1556"/>
                <a:gd name="T6" fmla="*/ 85 w 1237"/>
                <a:gd name="T7" fmla="*/ 428 h 1556"/>
                <a:gd name="T8" fmla="*/ 108 w 1237"/>
                <a:gd name="T9" fmla="*/ 401 h 1556"/>
                <a:gd name="T10" fmla="*/ 133 w 1237"/>
                <a:gd name="T11" fmla="*/ 375 h 1556"/>
                <a:gd name="T12" fmla="*/ 157 w 1237"/>
                <a:gd name="T13" fmla="*/ 346 h 1556"/>
                <a:gd name="T14" fmla="*/ 186 w 1237"/>
                <a:gd name="T15" fmla="*/ 316 h 1556"/>
                <a:gd name="T16" fmla="*/ 215 w 1237"/>
                <a:gd name="T17" fmla="*/ 287 h 1556"/>
                <a:gd name="T18" fmla="*/ 243 w 1237"/>
                <a:gd name="T19" fmla="*/ 259 h 1556"/>
                <a:gd name="T20" fmla="*/ 272 w 1237"/>
                <a:gd name="T21" fmla="*/ 234 h 1556"/>
                <a:gd name="T22" fmla="*/ 300 w 1237"/>
                <a:gd name="T23" fmla="*/ 207 h 1556"/>
                <a:gd name="T24" fmla="*/ 329 w 1237"/>
                <a:gd name="T25" fmla="*/ 186 h 1556"/>
                <a:gd name="T26" fmla="*/ 389 w 1237"/>
                <a:gd name="T27" fmla="*/ 148 h 1556"/>
                <a:gd name="T28" fmla="*/ 454 w 1237"/>
                <a:gd name="T29" fmla="*/ 112 h 1556"/>
                <a:gd name="T30" fmla="*/ 521 w 1237"/>
                <a:gd name="T31" fmla="*/ 80 h 1556"/>
                <a:gd name="T32" fmla="*/ 585 w 1237"/>
                <a:gd name="T33" fmla="*/ 51 h 1556"/>
                <a:gd name="T34" fmla="*/ 642 w 1237"/>
                <a:gd name="T35" fmla="*/ 30 h 1556"/>
                <a:gd name="T36" fmla="*/ 728 w 1237"/>
                <a:gd name="T37" fmla="*/ 0 h 1556"/>
                <a:gd name="T38" fmla="*/ 1224 w 1237"/>
                <a:gd name="T39" fmla="*/ 766 h 1556"/>
                <a:gd name="T40" fmla="*/ 1165 w 1237"/>
                <a:gd name="T41" fmla="*/ 803 h 1556"/>
                <a:gd name="T42" fmla="*/ 1106 w 1237"/>
                <a:gd name="T43" fmla="*/ 839 h 1556"/>
                <a:gd name="T44" fmla="*/ 1041 w 1237"/>
                <a:gd name="T45" fmla="*/ 880 h 1556"/>
                <a:gd name="T46" fmla="*/ 975 w 1237"/>
                <a:gd name="T47" fmla="*/ 924 h 1556"/>
                <a:gd name="T48" fmla="*/ 910 w 1237"/>
                <a:gd name="T49" fmla="*/ 972 h 1556"/>
                <a:gd name="T50" fmla="*/ 857 w 1237"/>
                <a:gd name="T51" fmla="*/ 1014 h 1556"/>
                <a:gd name="T52" fmla="*/ 817 w 1237"/>
                <a:gd name="T53" fmla="*/ 1059 h 1556"/>
                <a:gd name="T54" fmla="*/ 796 w 1237"/>
                <a:gd name="T55" fmla="*/ 1088 h 1556"/>
                <a:gd name="T56" fmla="*/ 747 w 1237"/>
                <a:gd name="T57" fmla="*/ 1160 h 1556"/>
                <a:gd name="T58" fmla="*/ 694 w 1237"/>
                <a:gd name="T59" fmla="*/ 1246 h 1556"/>
                <a:gd name="T60" fmla="*/ 642 w 1237"/>
                <a:gd name="T61" fmla="*/ 1335 h 1556"/>
                <a:gd name="T62" fmla="*/ 595 w 1237"/>
                <a:gd name="T63" fmla="*/ 1419 h 1556"/>
                <a:gd name="T64" fmla="*/ 557 w 1237"/>
                <a:gd name="T65" fmla="*/ 1489 h 1556"/>
                <a:gd name="T66" fmla="*/ 521 w 1237"/>
                <a:gd name="T67" fmla="*/ 1556 h 1556"/>
                <a:gd name="T68" fmla="*/ 0 w 1237"/>
                <a:gd name="T69" fmla="*/ 536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7" h="1556">
                  <a:moveTo>
                    <a:pt x="0" y="536"/>
                  </a:moveTo>
                  <a:lnTo>
                    <a:pt x="9" y="525"/>
                  </a:lnTo>
                  <a:lnTo>
                    <a:pt x="19" y="513"/>
                  </a:lnTo>
                  <a:lnTo>
                    <a:pt x="30" y="496"/>
                  </a:lnTo>
                  <a:lnTo>
                    <a:pt x="47" y="477"/>
                  </a:lnTo>
                  <a:lnTo>
                    <a:pt x="64" y="455"/>
                  </a:lnTo>
                  <a:lnTo>
                    <a:pt x="76" y="441"/>
                  </a:lnTo>
                  <a:lnTo>
                    <a:pt x="85" y="428"/>
                  </a:lnTo>
                  <a:lnTo>
                    <a:pt x="97" y="415"/>
                  </a:lnTo>
                  <a:lnTo>
                    <a:pt x="108" y="401"/>
                  </a:lnTo>
                  <a:lnTo>
                    <a:pt x="119" y="388"/>
                  </a:lnTo>
                  <a:lnTo>
                    <a:pt x="133" y="375"/>
                  </a:lnTo>
                  <a:lnTo>
                    <a:pt x="144" y="359"/>
                  </a:lnTo>
                  <a:lnTo>
                    <a:pt x="157" y="346"/>
                  </a:lnTo>
                  <a:lnTo>
                    <a:pt x="171" y="331"/>
                  </a:lnTo>
                  <a:lnTo>
                    <a:pt x="186" y="316"/>
                  </a:lnTo>
                  <a:lnTo>
                    <a:pt x="199" y="301"/>
                  </a:lnTo>
                  <a:lnTo>
                    <a:pt x="215" y="287"/>
                  </a:lnTo>
                  <a:lnTo>
                    <a:pt x="228" y="274"/>
                  </a:lnTo>
                  <a:lnTo>
                    <a:pt x="243" y="259"/>
                  </a:lnTo>
                  <a:lnTo>
                    <a:pt x="256" y="247"/>
                  </a:lnTo>
                  <a:lnTo>
                    <a:pt x="272" y="234"/>
                  </a:lnTo>
                  <a:lnTo>
                    <a:pt x="285" y="221"/>
                  </a:lnTo>
                  <a:lnTo>
                    <a:pt x="300" y="207"/>
                  </a:lnTo>
                  <a:lnTo>
                    <a:pt x="313" y="196"/>
                  </a:lnTo>
                  <a:lnTo>
                    <a:pt x="329" y="186"/>
                  </a:lnTo>
                  <a:lnTo>
                    <a:pt x="357" y="165"/>
                  </a:lnTo>
                  <a:lnTo>
                    <a:pt x="389" y="148"/>
                  </a:lnTo>
                  <a:lnTo>
                    <a:pt x="422" y="129"/>
                  </a:lnTo>
                  <a:lnTo>
                    <a:pt x="454" y="112"/>
                  </a:lnTo>
                  <a:lnTo>
                    <a:pt x="488" y="95"/>
                  </a:lnTo>
                  <a:lnTo>
                    <a:pt x="521" y="80"/>
                  </a:lnTo>
                  <a:lnTo>
                    <a:pt x="553" y="65"/>
                  </a:lnTo>
                  <a:lnTo>
                    <a:pt x="585" y="51"/>
                  </a:lnTo>
                  <a:lnTo>
                    <a:pt x="614" y="40"/>
                  </a:lnTo>
                  <a:lnTo>
                    <a:pt x="642" y="30"/>
                  </a:lnTo>
                  <a:lnTo>
                    <a:pt x="686" y="13"/>
                  </a:lnTo>
                  <a:lnTo>
                    <a:pt x="728" y="0"/>
                  </a:lnTo>
                  <a:lnTo>
                    <a:pt x="1237" y="759"/>
                  </a:lnTo>
                  <a:lnTo>
                    <a:pt x="1224" y="766"/>
                  </a:lnTo>
                  <a:lnTo>
                    <a:pt x="1188" y="787"/>
                  </a:lnTo>
                  <a:lnTo>
                    <a:pt x="1165" y="803"/>
                  </a:lnTo>
                  <a:lnTo>
                    <a:pt x="1136" y="818"/>
                  </a:lnTo>
                  <a:lnTo>
                    <a:pt x="1106" y="839"/>
                  </a:lnTo>
                  <a:lnTo>
                    <a:pt x="1074" y="858"/>
                  </a:lnTo>
                  <a:lnTo>
                    <a:pt x="1041" y="880"/>
                  </a:lnTo>
                  <a:lnTo>
                    <a:pt x="1007" y="901"/>
                  </a:lnTo>
                  <a:lnTo>
                    <a:pt x="975" y="924"/>
                  </a:lnTo>
                  <a:lnTo>
                    <a:pt x="941" y="949"/>
                  </a:lnTo>
                  <a:lnTo>
                    <a:pt x="910" y="972"/>
                  </a:lnTo>
                  <a:lnTo>
                    <a:pt x="884" y="995"/>
                  </a:lnTo>
                  <a:lnTo>
                    <a:pt x="857" y="1014"/>
                  </a:lnTo>
                  <a:lnTo>
                    <a:pt x="838" y="1036"/>
                  </a:lnTo>
                  <a:lnTo>
                    <a:pt x="817" y="1059"/>
                  </a:lnTo>
                  <a:lnTo>
                    <a:pt x="808" y="1073"/>
                  </a:lnTo>
                  <a:lnTo>
                    <a:pt x="796" y="1088"/>
                  </a:lnTo>
                  <a:lnTo>
                    <a:pt x="771" y="1122"/>
                  </a:lnTo>
                  <a:lnTo>
                    <a:pt x="747" y="1160"/>
                  </a:lnTo>
                  <a:lnTo>
                    <a:pt x="720" y="1202"/>
                  </a:lnTo>
                  <a:lnTo>
                    <a:pt x="694" y="1246"/>
                  </a:lnTo>
                  <a:lnTo>
                    <a:pt x="667" y="1289"/>
                  </a:lnTo>
                  <a:lnTo>
                    <a:pt x="642" y="1335"/>
                  </a:lnTo>
                  <a:lnTo>
                    <a:pt x="617" y="1377"/>
                  </a:lnTo>
                  <a:lnTo>
                    <a:pt x="595" y="1419"/>
                  </a:lnTo>
                  <a:lnTo>
                    <a:pt x="574" y="1455"/>
                  </a:lnTo>
                  <a:lnTo>
                    <a:pt x="557" y="1489"/>
                  </a:lnTo>
                  <a:lnTo>
                    <a:pt x="530" y="1537"/>
                  </a:lnTo>
                  <a:lnTo>
                    <a:pt x="521" y="1556"/>
                  </a:lnTo>
                  <a:lnTo>
                    <a:pt x="0" y="536"/>
                  </a:lnTo>
                  <a:lnTo>
                    <a:pt x="0" y="53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dirty="0">
                <a:solidFill>
                  <a:prstClr val="black"/>
                </a:solidFill>
                <a:latin typeface="Arial" panose="020B0604020202020204" pitchFamily="34" charset="0"/>
              </a:endParaRPr>
            </a:p>
          </p:txBody>
        </p:sp>
      </p:grpSp>
      <p:sp>
        <p:nvSpPr>
          <p:cNvPr id="2030622" name="Text Box 30">
            <a:extLst>
              <a:ext uri="{FF2B5EF4-FFF2-40B4-BE49-F238E27FC236}">
                <a16:creationId xmlns:a16="http://schemas.microsoft.com/office/drawing/2014/main" id="{1D5C51D2-D433-612F-19E9-977CA67003CA}"/>
              </a:ext>
            </a:extLst>
          </p:cNvPr>
          <p:cNvSpPr txBox="1">
            <a:spLocks noChangeArrowheads="1"/>
          </p:cNvSpPr>
          <p:nvPr/>
        </p:nvSpPr>
        <p:spPr bwMode="auto">
          <a:xfrm>
            <a:off x="2857031" y="3303510"/>
            <a:ext cx="1328738" cy="646331"/>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l-GR" altLang="en-US" sz="1200" b="1" dirty="0">
                <a:solidFill>
                  <a:prstClr val="white"/>
                </a:solidFill>
                <a:latin typeface="Arial Narrow" panose="020B0606020202030204" pitchFamily="34" charset="0"/>
              </a:rPr>
              <a:t>Ανασκόπηση και Βελτίωση</a:t>
            </a:r>
            <a:r>
              <a:rPr lang="en-US" altLang="en-US" sz="1200" b="1" dirty="0">
                <a:solidFill>
                  <a:prstClr val="white"/>
                </a:solidFill>
                <a:latin typeface="Arial Narrow" panose="020B0606020202030204" pitchFamily="34" charset="0"/>
              </a:rPr>
              <a:t>- </a:t>
            </a:r>
            <a:r>
              <a:rPr lang="el-GR" altLang="en-US" sz="1200" b="1" dirty="0">
                <a:solidFill>
                  <a:prstClr val="white"/>
                </a:solidFill>
                <a:latin typeface="Arial Narrow" panose="020B0606020202030204" pitchFamily="34" charset="0"/>
              </a:rPr>
              <a:t>Εκπαίδευση</a:t>
            </a:r>
            <a:endParaRPr lang="en-US" altLang="en-US" sz="1200" b="1" dirty="0">
              <a:solidFill>
                <a:prstClr val="white"/>
              </a:solidFill>
              <a:latin typeface="Arial Narrow" panose="020B0606020202030204" pitchFamily="34" charset="0"/>
            </a:endParaRPr>
          </a:p>
        </p:txBody>
      </p:sp>
      <p:sp>
        <p:nvSpPr>
          <p:cNvPr id="2030623" name="Rectangle 31">
            <a:extLst>
              <a:ext uri="{FF2B5EF4-FFF2-40B4-BE49-F238E27FC236}">
                <a16:creationId xmlns:a16="http://schemas.microsoft.com/office/drawing/2014/main" id="{493EA6CD-1557-3FEF-BD8C-F0ED9C2EB422}"/>
              </a:ext>
            </a:extLst>
          </p:cNvPr>
          <p:cNvSpPr>
            <a:spLocks noChangeArrowheads="1"/>
          </p:cNvSpPr>
          <p:nvPr/>
        </p:nvSpPr>
        <p:spPr bwMode="auto">
          <a:xfrm>
            <a:off x="4738095" y="4261044"/>
            <a:ext cx="1637692" cy="314381"/>
          </a:xfrm>
          <a:prstGeom prst="rect">
            <a:avLst/>
          </a:prstGeom>
          <a:solidFill>
            <a:srgbClr val="FF0000"/>
          </a:solidFill>
          <a:ln>
            <a:noFill/>
          </a:ln>
          <a:effectLst/>
        </p:spPr>
        <p:txBody>
          <a:bodyPr wrap="none">
            <a:spAutoFit/>
          </a:bodyPr>
          <a:lstStyle/>
          <a:p>
            <a:pPr algn="ctr">
              <a:lnSpc>
                <a:spcPct val="135000"/>
              </a:lnSpc>
              <a:spcBef>
                <a:spcPct val="39000"/>
              </a:spcBef>
              <a:buClr>
                <a:srgbClr val="FF5050"/>
              </a:buClr>
              <a:defRPr/>
            </a:pPr>
            <a:r>
              <a:rPr lang="el-GR" altLang="en-US" sz="1200" b="1" dirty="0">
                <a:solidFill>
                  <a:prstClr val="white"/>
                </a:solidFill>
                <a:latin typeface="Arial" panose="020B0604020202020204" pitchFamily="34" charset="0"/>
                <a:cs typeface="Arial" panose="020B0604020202020204" pitchFamily="34" charset="0"/>
              </a:rPr>
              <a:t>      ΕΦΑΡΜΟΓΗ       </a:t>
            </a:r>
            <a:endParaRPr lang="en-US" altLang="en-US" sz="1200" b="1" dirty="0">
              <a:solidFill>
                <a:prstClr val="white"/>
              </a:solidFill>
              <a:latin typeface="Arial" panose="020B0604020202020204" pitchFamily="34" charset="0"/>
              <a:cs typeface="Arial" panose="020B0604020202020204" pitchFamily="34" charset="0"/>
            </a:endParaRPr>
          </a:p>
        </p:txBody>
      </p:sp>
      <p:sp>
        <p:nvSpPr>
          <p:cNvPr id="2030624" name="Rectangle 32">
            <a:extLst>
              <a:ext uri="{FF2B5EF4-FFF2-40B4-BE49-F238E27FC236}">
                <a16:creationId xmlns:a16="http://schemas.microsoft.com/office/drawing/2014/main" id="{3D5D4861-BD35-F836-0701-0CB047BCB903}"/>
              </a:ext>
            </a:extLst>
          </p:cNvPr>
          <p:cNvSpPr>
            <a:spLocks noGrp="1" noChangeArrowheads="1"/>
          </p:cNvSpPr>
          <p:nvPr>
            <p:ph type="body" idx="4294967295"/>
          </p:nvPr>
        </p:nvSpPr>
        <p:spPr>
          <a:xfrm>
            <a:off x="2684161" y="4100747"/>
            <a:ext cx="1475627" cy="351840"/>
          </a:xfrm>
          <a:solidFill>
            <a:schemeClr val="tx2">
              <a:lumMod val="40000"/>
              <a:lumOff val="60000"/>
            </a:schemeClr>
          </a:solidFill>
          <a:ln/>
        </p:spPr>
        <p:txBody>
          <a:bodyPr/>
          <a:lstStyle/>
          <a:p>
            <a:pPr marL="214307" indent="-214307" algn="ctr">
              <a:lnSpc>
                <a:spcPct val="135000"/>
              </a:lnSpc>
              <a:buNone/>
            </a:pPr>
            <a:r>
              <a:rPr lang="en-US" altLang="en-US" sz="1200" b="1" dirty="0">
                <a:solidFill>
                  <a:schemeClr val="bg1"/>
                </a:solidFill>
              </a:rPr>
              <a:t>AUDIT</a:t>
            </a:r>
            <a:r>
              <a:rPr lang="el-GR" altLang="en-US" sz="1200" b="1" dirty="0">
                <a:solidFill>
                  <a:schemeClr val="bg1"/>
                </a:solidFill>
              </a:rPr>
              <a:t> – ΑΞΙΟΛΟΓΗΣΗ</a:t>
            </a:r>
            <a:endParaRPr lang="en-US" altLang="en-US" sz="1200" b="1" dirty="0">
              <a:solidFill>
                <a:schemeClr val="bg1"/>
              </a:solidFill>
            </a:endParaRPr>
          </a:p>
        </p:txBody>
      </p:sp>
      <p:sp>
        <p:nvSpPr>
          <p:cNvPr id="2030626" name="Text Box 34">
            <a:extLst>
              <a:ext uri="{FF2B5EF4-FFF2-40B4-BE49-F238E27FC236}">
                <a16:creationId xmlns:a16="http://schemas.microsoft.com/office/drawing/2014/main" id="{93A83B62-E721-080B-EC86-99F1DCE62777}"/>
              </a:ext>
            </a:extLst>
          </p:cNvPr>
          <p:cNvSpPr txBox="1">
            <a:spLocks noChangeArrowheads="1"/>
          </p:cNvSpPr>
          <p:nvPr/>
        </p:nvSpPr>
        <p:spPr bwMode="auto">
          <a:xfrm>
            <a:off x="4946153" y="3265956"/>
            <a:ext cx="1328738" cy="461665"/>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l-GR" altLang="en-US" sz="1200" b="1" dirty="0">
                <a:solidFill>
                  <a:prstClr val="white"/>
                </a:solidFill>
                <a:latin typeface="Arial Narrow" panose="020B0606020202030204" pitchFamily="34" charset="0"/>
              </a:rPr>
              <a:t>Εκπαίδευση Προσωπικού </a:t>
            </a:r>
            <a:endParaRPr lang="en-US" altLang="en-US" sz="1200" b="1" dirty="0">
              <a:solidFill>
                <a:prstClr val="white"/>
              </a:solidFill>
              <a:latin typeface="Arial Narrow" panose="020B0606020202030204" pitchFamily="34" charset="0"/>
            </a:endParaRPr>
          </a:p>
        </p:txBody>
      </p:sp>
      <p:sp>
        <p:nvSpPr>
          <p:cNvPr id="2" name="Rectangle 32">
            <a:extLst>
              <a:ext uri="{FF2B5EF4-FFF2-40B4-BE49-F238E27FC236}">
                <a16:creationId xmlns:a16="http://schemas.microsoft.com/office/drawing/2014/main" id="{DC7D1426-6697-F47C-9ABC-6EC7C744FA9B}"/>
              </a:ext>
            </a:extLst>
          </p:cNvPr>
          <p:cNvSpPr txBox="1">
            <a:spLocks noChangeArrowheads="1"/>
          </p:cNvSpPr>
          <p:nvPr/>
        </p:nvSpPr>
        <p:spPr bwMode="auto">
          <a:xfrm>
            <a:off x="1364502" y="2395963"/>
            <a:ext cx="1755801" cy="623248"/>
          </a:xfrm>
          <a:prstGeom prst="rect">
            <a:avLst/>
          </a:prstGeom>
          <a:solidFill>
            <a:srgbClr val="8BBD0F"/>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t" anchorCtr="0" compatLnSpc="1">
            <a:prstTxWarp prst="textNoShape">
              <a:avLst/>
            </a:prstTxWarp>
          </a:bodyPr>
          <a:lstStyle>
            <a:lvl1pPr marL="342900" indent="-342900" algn="just"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0"/>
                <a:cs typeface="Arial" pitchFamily="34" charset="0"/>
              </a:defRPr>
            </a:lvl1pPr>
            <a:lvl2pPr marL="742950" indent="-285750" algn="just"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1143000" indent="-228600" algn="just"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600200" indent="-228600" algn="just"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just"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07" indent="-214307" algn="ctr">
              <a:lnSpc>
                <a:spcPct val="135000"/>
              </a:lnSpc>
              <a:buNone/>
              <a:defRPr/>
            </a:pPr>
            <a:r>
              <a:rPr lang="el-GR" altLang="en-US" sz="1200" b="1" dirty="0">
                <a:solidFill>
                  <a:prstClr val="white"/>
                </a:solidFill>
              </a:rPr>
              <a:t>ΕΦΑΡΜΟΓΗ ΝΕΑΣ ΔΙΕΡΓΑΣΙΑΣ </a:t>
            </a:r>
            <a:endParaRPr lang="en-US" altLang="en-US" sz="1200" b="1" dirty="0">
              <a:solidFill>
                <a:prstClr val="white"/>
              </a:solidFill>
            </a:endParaRPr>
          </a:p>
        </p:txBody>
      </p:sp>
      <p:sp>
        <p:nvSpPr>
          <p:cNvPr id="3" name="Rectangle 3">
            <a:extLst>
              <a:ext uri="{FF2B5EF4-FFF2-40B4-BE49-F238E27FC236}">
                <a16:creationId xmlns:a16="http://schemas.microsoft.com/office/drawing/2014/main" id="{1EBB887D-757B-59C7-4090-086A9C6CB575}"/>
              </a:ext>
            </a:extLst>
          </p:cNvPr>
          <p:cNvSpPr>
            <a:spLocks noChangeArrowheads="1"/>
          </p:cNvSpPr>
          <p:nvPr/>
        </p:nvSpPr>
        <p:spPr bwMode="auto">
          <a:xfrm>
            <a:off x="5897324" y="1982025"/>
            <a:ext cx="1225552" cy="425373"/>
          </a:xfrm>
          <a:prstGeom prst="rect">
            <a:avLst/>
          </a:prstGeom>
          <a:solidFill>
            <a:srgbClr val="8BBD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35000"/>
              </a:lnSpc>
              <a:spcBef>
                <a:spcPct val="39000"/>
              </a:spcBef>
              <a:buClr>
                <a:srgbClr val="FF5050"/>
              </a:buClr>
              <a:defRPr/>
            </a:pPr>
            <a:r>
              <a:rPr lang="en-US" altLang="en-US" b="1" dirty="0">
                <a:solidFill>
                  <a:prstClr val="white"/>
                </a:solidFill>
                <a:latin typeface="Arial" panose="020B0604020202020204" pitchFamily="34" charset="0"/>
                <a:cs typeface="Arial" panose="020B0604020202020204" pitchFamily="34" charset="0"/>
              </a:rPr>
              <a:t>PLAN</a:t>
            </a:r>
          </a:p>
        </p:txBody>
      </p:sp>
      <p:sp>
        <p:nvSpPr>
          <p:cNvPr id="4" name="Rectangle 31">
            <a:extLst>
              <a:ext uri="{FF2B5EF4-FFF2-40B4-BE49-F238E27FC236}">
                <a16:creationId xmlns:a16="http://schemas.microsoft.com/office/drawing/2014/main" id="{26F660D6-5B2D-3972-2227-EB507261B850}"/>
              </a:ext>
            </a:extLst>
          </p:cNvPr>
          <p:cNvSpPr>
            <a:spLocks noChangeArrowheads="1"/>
          </p:cNvSpPr>
          <p:nvPr/>
        </p:nvSpPr>
        <p:spPr bwMode="auto">
          <a:xfrm>
            <a:off x="6027629" y="4611780"/>
            <a:ext cx="1111790" cy="425373"/>
          </a:xfrm>
          <a:prstGeom prst="rect">
            <a:avLst/>
          </a:prstGeom>
          <a:solidFill>
            <a:srgbClr val="FF0000"/>
          </a:solidFill>
          <a:ln>
            <a:noFill/>
          </a:ln>
          <a:effectLst/>
        </p:spPr>
        <p:txBody>
          <a:bodyPr wrap="square">
            <a:spAutoFit/>
          </a:bodyPr>
          <a:lstStyle/>
          <a:p>
            <a:pPr algn="ctr">
              <a:lnSpc>
                <a:spcPct val="135000"/>
              </a:lnSpc>
              <a:spcBef>
                <a:spcPct val="39000"/>
              </a:spcBef>
              <a:buClr>
                <a:srgbClr val="FF5050"/>
              </a:buClr>
              <a:defRPr/>
            </a:pPr>
            <a:r>
              <a:rPr lang="en-US" altLang="en-US" b="1" dirty="0">
                <a:solidFill>
                  <a:prstClr val="white"/>
                </a:solidFill>
                <a:latin typeface="Arial" panose="020B0604020202020204" pitchFamily="34" charset="0"/>
                <a:cs typeface="Arial" panose="020B0604020202020204" pitchFamily="34" charset="0"/>
              </a:rPr>
              <a:t>DO</a:t>
            </a:r>
          </a:p>
        </p:txBody>
      </p:sp>
      <p:sp>
        <p:nvSpPr>
          <p:cNvPr id="5" name="Rectangle 32">
            <a:extLst>
              <a:ext uri="{FF2B5EF4-FFF2-40B4-BE49-F238E27FC236}">
                <a16:creationId xmlns:a16="http://schemas.microsoft.com/office/drawing/2014/main" id="{1BC76F11-8E1C-CFA2-7747-9ECC7FEEF175}"/>
              </a:ext>
            </a:extLst>
          </p:cNvPr>
          <p:cNvSpPr txBox="1">
            <a:spLocks noChangeArrowheads="1"/>
          </p:cNvSpPr>
          <p:nvPr/>
        </p:nvSpPr>
        <p:spPr bwMode="auto">
          <a:xfrm>
            <a:off x="2004589" y="4629749"/>
            <a:ext cx="1383284" cy="282735"/>
          </a:xfrm>
          <a:prstGeom prst="rect">
            <a:avLst/>
          </a:prstGeom>
          <a:solidFill>
            <a:schemeClr val="tx2">
              <a:lumMod val="40000"/>
              <a:lumOff val="60000"/>
            </a:schemeClr>
          </a:solidFill>
          <a:ln w="9525">
            <a:noFill/>
            <a:miter lim="800000"/>
            <a:headEnd/>
            <a:tailEnd/>
          </a:ln>
        </p:spPr>
        <p:txBody>
          <a:bodyPr vert="horz" wrap="square" lIns="51435" tIns="25718" rIns="51435" bIns="2571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07" indent="-214307" algn="ctr">
              <a:lnSpc>
                <a:spcPct val="135000"/>
              </a:lnSpc>
              <a:buNone/>
            </a:pPr>
            <a:r>
              <a:rPr lang="en-US" altLang="en-US" sz="1800" b="1" dirty="0">
                <a:solidFill>
                  <a:schemeClr val="bg1"/>
                </a:solidFill>
              </a:rPr>
              <a:t>CHECK</a:t>
            </a:r>
          </a:p>
        </p:txBody>
      </p:sp>
      <p:sp>
        <p:nvSpPr>
          <p:cNvPr id="6" name="Rectangle 32">
            <a:extLst>
              <a:ext uri="{FF2B5EF4-FFF2-40B4-BE49-F238E27FC236}">
                <a16:creationId xmlns:a16="http://schemas.microsoft.com/office/drawing/2014/main" id="{83D96827-3027-4635-722E-569A05689E2F}"/>
              </a:ext>
            </a:extLst>
          </p:cNvPr>
          <p:cNvSpPr txBox="1">
            <a:spLocks noChangeArrowheads="1"/>
          </p:cNvSpPr>
          <p:nvPr/>
        </p:nvSpPr>
        <p:spPr bwMode="auto">
          <a:xfrm>
            <a:off x="2000251" y="1914669"/>
            <a:ext cx="1352151" cy="398129"/>
          </a:xfrm>
          <a:prstGeom prst="rect">
            <a:avLst/>
          </a:prstGeom>
          <a:solidFill>
            <a:srgbClr val="8BBD0F"/>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t" anchorCtr="0" compatLnSpc="1">
            <a:prstTxWarp prst="textNoShape">
              <a:avLst/>
            </a:prstTxWarp>
          </a:bodyPr>
          <a:lstStyle>
            <a:lvl1pPr marL="342900" indent="-342900" algn="just"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0"/>
                <a:cs typeface="Arial" pitchFamily="34" charset="0"/>
              </a:defRPr>
            </a:lvl1pPr>
            <a:lvl2pPr marL="742950" indent="-285750" algn="just"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1143000" indent="-228600" algn="just"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600200" indent="-228600" algn="just"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just"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07" indent="-214307" algn="ctr">
              <a:lnSpc>
                <a:spcPct val="135000"/>
              </a:lnSpc>
              <a:buNone/>
              <a:defRPr/>
            </a:pPr>
            <a:r>
              <a:rPr lang="en-US" altLang="en-US" sz="1800" b="1" dirty="0">
                <a:solidFill>
                  <a:prstClr val="white"/>
                </a:solidFill>
              </a:rPr>
              <a:t>ACT</a:t>
            </a:r>
          </a:p>
        </p:txBody>
      </p:sp>
    </p:spTree>
    <p:extLst>
      <p:ext uri="{BB962C8B-B14F-4D97-AF65-F5344CB8AC3E}">
        <p14:creationId xmlns:p14="http://schemas.microsoft.com/office/powerpoint/2010/main" val="550590082"/>
      </p:ext>
    </p:extLst>
  </p:cSld>
  <p:clrMapOvr>
    <a:masterClrMapping/>
  </p:clrMapOvr>
  <mc:AlternateContent xmlns:mc="http://schemas.openxmlformats.org/markup-compatibility/2006" xmlns:p14="http://schemas.microsoft.com/office/powerpoint/2010/main">
    <mc:Choice Requires="p14">
      <p:transition spd="slow" p14:dur="2000" advTm="2200"/>
    </mc:Choice>
    <mc:Fallback xmlns="">
      <p:transition spd="slow" advTm="22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30626"/>
                                        </p:tgtEl>
                                        <p:attrNameLst>
                                          <p:attrName>style.visibility</p:attrName>
                                        </p:attrNameLst>
                                      </p:cBhvr>
                                      <p:to>
                                        <p:strVal val="visible"/>
                                      </p:to>
                                    </p:set>
                                    <p:anim calcmode="lin" valueType="num">
                                      <p:cBhvr>
                                        <p:cTn id="7" dur="500" fill="hold"/>
                                        <p:tgtEl>
                                          <p:spTgt spid="2030626"/>
                                        </p:tgtEl>
                                        <p:attrNameLst>
                                          <p:attrName>ppt_w</p:attrName>
                                        </p:attrNameLst>
                                      </p:cBhvr>
                                      <p:tavLst>
                                        <p:tav tm="0">
                                          <p:val>
                                            <p:fltVal val="0"/>
                                          </p:val>
                                        </p:tav>
                                        <p:tav tm="100000">
                                          <p:val>
                                            <p:strVal val="#ppt_w"/>
                                          </p:val>
                                        </p:tav>
                                      </p:tavLst>
                                    </p:anim>
                                    <p:anim calcmode="lin" valueType="num">
                                      <p:cBhvr>
                                        <p:cTn id="8" dur="500" fill="hold"/>
                                        <p:tgtEl>
                                          <p:spTgt spid="20306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30622"/>
                                        </p:tgtEl>
                                        <p:attrNameLst>
                                          <p:attrName>style.visibility</p:attrName>
                                        </p:attrNameLst>
                                      </p:cBhvr>
                                      <p:to>
                                        <p:strVal val="visible"/>
                                      </p:to>
                                    </p:set>
                                    <p:anim calcmode="lin" valueType="num">
                                      <p:cBhvr>
                                        <p:cTn id="13" dur="500" fill="hold"/>
                                        <p:tgtEl>
                                          <p:spTgt spid="2030622"/>
                                        </p:tgtEl>
                                        <p:attrNameLst>
                                          <p:attrName>ppt_w</p:attrName>
                                        </p:attrNameLst>
                                      </p:cBhvr>
                                      <p:tavLst>
                                        <p:tav tm="0">
                                          <p:val>
                                            <p:fltVal val="0"/>
                                          </p:val>
                                        </p:tav>
                                        <p:tav tm="100000">
                                          <p:val>
                                            <p:strVal val="#ppt_w"/>
                                          </p:val>
                                        </p:tav>
                                      </p:tavLst>
                                    </p:anim>
                                    <p:anim calcmode="lin" valueType="num">
                                      <p:cBhvr>
                                        <p:cTn id="14" dur="500" fill="hold"/>
                                        <p:tgtEl>
                                          <p:spTgt spid="20306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622" grpId="0" animBg="1" autoUpdateAnimBg="0"/>
      <p:bldP spid="203062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5D826-3E23-4CE4-DC2A-C919F265FFD5}"/>
              </a:ext>
            </a:extLst>
          </p:cNvPr>
          <p:cNvSpPr>
            <a:spLocks noGrp="1"/>
          </p:cNvSpPr>
          <p:nvPr>
            <p:ph type="title"/>
          </p:nvPr>
        </p:nvSpPr>
        <p:spPr>
          <a:xfrm>
            <a:off x="152456" y="198432"/>
            <a:ext cx="8177345" cy="328613"/>
          </a:xfrm>
        </p:spPr>
        <p:txBody>
          <a:bodyPr/>
          <a:lstStyle/>
          <a:p>
            <a:r>
              <a:rPr lang="el-GR" sz="2800" dirty="0"/>
              <a:t>ΔΙΕΡΓΑΣΙΑ ΕΡΕΥΝΑΣ ΣΕ ΦΟΙΤΗΤΕΣ</a:t>
            </a:r>
            <a:r>
              <a:rPr lang="en-US" sz="2800" dirty="0"/>
              <a:t> PDCA</a:t>
            </a:r>
            <a:endParaRPr lang="el-GR" sz="2800" dirty="0"/>
          </a:p>
        </p:txBody>
      </p:sp>
      <p:graphicFrame>
        <p:nvGraphicFramePr>
          <p:cNvPr id="37" name="Πίνακας 36">
            <a:extLst>
              <a:ext uri="{FF2B5EF4-FFF2-40B4-BE49-F238E27FC236}">
                <a16:creationId xmlns:a16="http://schemas.microsoft.com/office/drawing/2014/main" id="{FAF08FD9-BF17-D715-CA11-B872A372EA49}"/>
              </a:ext>
            </a:extLst>
          </p:cNvPr>
          <p:cNvGraphicFramePr>
            <a:graphicFrameLocks noGrp="1"/>
          </p:cNvGraphicFramePr>
          <p:nvPr/>
        </p:nvGraphicFramePr>
        <p:xfrm>
          <a:off x="287811" y="1481292"/>
          <a:ext cx="7906637" cy="4208570"/>
        </p:xfrm>
        <a:graphic>
          <a:graphicData uri="http://schemas.openxmlformats.org/drawingml/2006/table">
            <a:tbl>
              <a:tblPr/>
              <a:tblGrid>
                <a:gridCol w="2783137">
                  <a:extLst>
                    <a:ext uri="{9D8B030D-6E8A-4147-A177-3AD203B41FA5}">
                      <a16:colId xmlns:a16="http://schemas.microsoft.com/office/drawing/2014/main" val="2881286043"/>
                    </a:ext>
                  </a:extLst>
                </a:gridCol>
                <a:gridCol w="885544">
                  <a:extLst>
                    <a:ext uri="{9D8B030D-6E8A-4147-A177-3AD203B41FA5}">
                      <a16:colId xmlns:a16="http://schemas.microsoft.com/office/drawing/2014/main" val="3619972633"/>
                    </a:ext>
                  </a:extLst>
                </a:gridCol>
                <a:gridCol w="164458">
                  <a:extLst>
                    <a:ext uri="{9D8B030D-6E8A-4147-A177-3AD203B41FA5}">
                      <a16:colId xmlns:a16="http://schemas.microsoft.com/office/drawing/2014/main" val="770759598"/>
                    </a:ext>
                  </a:extLst>
                </a:gridCol>
                <a:gridCol w="164458">
                  <a:extLst>
                    <a:ext uri="{9D8B030D-6E8A-4147-A177-3AD203B41FA5}">
                      <a16:colId xmlns:a16="http://schemas.microsoft.com/office/drawing/2014/main" val="2560333471"/>
                    </a:ext>
                  </a:extLst>
                </a:gridCol>
                <a:gridCol w="164458">
                  <a:extLst>
                    <a:ext uri="{9D8B030D-6E8A-4147-A177-3AD203B41FA5}">
                      <a16:colId xmlns:a16="http://schemas.microsoft.com/office/drawing/2014/main" val="95676623"/>
                    </a:ext>
                  </a:extLst>
                </a:gridCol>
                <a:gridCol w="164458">
                  <a:extLst>
                    <a:ext uri="{9D8B030D-6E8A-4147-A177-3AD203B41FA5}">
                      <a16:colId xmlns:a16="http://schemas.microsoft.com/office/drawing/2014/main" val="1166389377"/>
                    </a:ext>
                  </a:extLst>
                </a:gridCol>
                <a:gridCol w="164458">
                  <a:extLst>
                    <a:ext uri="{9D8B030D-6E8A-4147-A177-3AD203B41FA5}">
                      <a16:colId xmlns:a16="http://schemas.microsoft.com/office/drawing/2014/main" val="914035836"/>
                    </a:ext>
                  </a:extLst>
                </a:gridCol>
                <a:gridCol w="164458">
                  <a:extLst>
                    <a:ext uri="{9D8B030D-6E8A-4147-A177-3AD203B41FA5}">
                      <a16:colId xmlns:a16="http://schemas.microsoft.com/office/drawing/2014/main" val="590395639"/>
                    </a:ext>
                  </a:extLst>
                </a:gridCol>
                <a:gridCol w="164458">
                  <a:extLst>
                    <a:ext uri="{9D8B030D-6E8A-4147-A177-3AD203B41FA5}">
                      <a16:colId xmlns:a16="http://schemas.microsoft.com/office/drawing/2014/main" val="397882498"/>
                    </a:ext>
                  </a:extLst>
                </a:gridCol>
                <a:gridCol w="164458">
                  <a:extLst>
                    <a:ext uri="{9D8B030D-6E8A-4147-A177-3AD203B41FA5}">
                      <a16:colId xmlns:a16="http://schemas.microsoft.com/office/drawing/2014/main" val="3301640716"/>
                    </a:ext>
                  </a:extLst>
                </a:gridCol>
                <a:gridCol w="164458">
                  <a:extLst>
                    <a:ext uri="{9D8B030D-6E8A-4147-A177-3AD203B41FA5}">
                      <a16:colId xmlns:a16="http://schemas.microsoft.com/office/drawing/2014/main" val="4031391649"/>
                    </a:ext>
                  </a:extLst>
                </a:gridCol>
                <a:gridCol w="164458">
                  <a:extLst>
                    <a:ext uri="{9D8B030D-6E8A-4147-A177-3AD203B41FA5}">
                      <a16:colId xmlns:a16="http://schemas.microsoft.com/office/drawing/2014/main" val="719465714"/>
                    </a:ext>
                  </a:extLst>
                </a:gridCol>
                <a:gridCol w="2593376">
                  <a:extLst>
                    <a:ext uri="{9D8B030D-6E8A-4147-A177-3AD203B41FA5}">
                      <a16:colId xmlns:a16="http://schemas.microsoft.com/office/drawing/2014/main" val="2310118735"/>
                    </a:ext>
                  </a:extLst>
                </a:gridCol>
              </a:tblGrid>
              <a:tr h="515812">
                <a:tc>
                  <a:txBody>
                    <a:bodyPr/>
                    <a:lstStyle/>
                    <a:p>
                      <a:pPr algn="ctr" rtl="0" fontAlgn="ctr"/>
                      <a:r>
                        <a:rPr lang="el-GR" sz="900" b="1" i="0" u="none" strike="noStrike" dirty="0">
                          <a:solidFill>
                            <a:schemeClr val="bg1"/>
                          </a:solidFill>
                          <a:effectLst/>
                          <a:latin typeface="Arial" panose="020B0604020202020204" pitchFamily="34" charset="0"/>
                        </a:rPr>
                        <a:t>ΒΗΜΑΤΑ</a:t>
                      </a:r>
                      <a:endParaRPr lang="en-US" sz="9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333F4F"/>
                    </a:solidFill>
                  </a:tcPr>
                </a:tc>
                <a:tc>
                  <a:txBody>
                    <a:bodyPr/>
                    <a:lstStyle/>
                    <a:p>
                      <a:pPr algn="ctr" rtl="0" fontAlgn="ctr"/>
                      <a:r>
                        <a:rPr lang="en-US" sz="900" b="1" i="0" u="none" strike="noStrike" dirty="0">
                          <a:solidFill>
                            <a:schemeClr val="bg1"/>
                          </a:solidFill>
                          <a:effectLst/>
                          <a:latin typeface="Arial" panose="020B0604020202020204" pitchFamily="34" charset="0"/>
                        </a:rPr>
                        <a:t>PDCA</a:t>
                      </a:r>
                      <a:endParaRPr lang="el-GR" sz="9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gridSpan="10">
                  <a:txBody>
                    <a:bodyPr/>
                    <a:lstStyle/>
                    <a:p>
                      <a:pPr algn="ctr" rtl="0" fontAlgn="ctr"/>
                      <a:r>
                        <a:rPr lang="el-GR" sz="900" b="1" i="0" u="none" strike="noStrike" dirty="0">
                          <a:solidFill>
                            <a:schemeClr val="bg1"/>
                          </a:solidFill>
                          <a:effectLst/>
                          <a:latin typeface="Arial" panose="020B0604020202020204" pitchFamily="34" charset="0"/>
                        </a:rPr>
                        <a:t>ΑΞΙΟΛΟΓΗΣΗ </a:t>
                      </a:r>
                    </a:p>
                    <a:p>
                      <a:pPr algn="ctr" rtl="0" fontAlgn="ctr"/>
                      <a:r>
                        <a:rPr lang="el-GR" sz="900" b="1" i="0" u="none" strike="noStrike" dirty="0">
                          <a:solidFill>
                            <a:schemeClr val="bg1"/>
                          </a:solidFill>
                          <a:effectLst/>
                          <a:latin typeface="Arial" panose="020B0604020202020204" pitchFamily="34" charset="0"/>
                        </a:rPr>
                        <a:t>ΒΗΜΑΤΟΣ</a:t>
                      </a:r>
                      <a:r>
                        <a:rPr lang="en-US" sz="900" b="1" i="0" u="none" strike="noStrike" dirty="0">
                          <a:solidFill>
                            <a:schemeClr val="bg1"/>
                          </a:solidFill>
                          <a:effectLst/>
                          <a:latin typeface="Arial" panose="020B0604020202020204" pitchFamily="34" charset="0"/>
                        </a:rPr>
                        <a:t> </a:t>
                      </a:r>
                      <a:endParaRPr lang="el-GR" sz="900" b="1" i="0" u="none" strike="noStrike" dirty="0">
                        <a:solidFill>
                          <a:schemeClr val="bg1"/>
                        </a:solidFill>
                        <a:effectLst/>
                        <a:latin typeface="Arial" panose="020B0604020202020204" pitchFamily="34" charset="0"/>
                      </a:endParaRPr>
                    </a:p>
                    <a:p>
                      <a:pPr algn="ctr" rtl="0" fontAlgn="ctr"/>
                      <a:r>
                        <a:rPr lang="en-US" sz="900" b="1" i="0" u="none" strike="noStrike" dirty="0">
                          <a:solidFill>
                            <a:schemeClr val="bg1"/>
                          </a:solidFill>
                          <a:effectLst/>
                          <a:latin typeface="Arial" panose="020B0604020202020204" pitchFamily="34" charset="0"/>
                        </a:rPr>
                        <a:t>(1-10)</a:t>
                      </a:r>
                      <a:endParaRPr lang="el-GR" sz="9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fontAlgn="ctr"/>
                      <a:r>
                        <a:rPr lang="el-GR" sz="900" b="1" i="0" u="none" strike="noStrike" dirty="0">
                          <a:solidFill>
                            <a:schemeClr val="bg1"/>
                          </a:solidFill>
                          <a:effectLst/>
                          <a:latin typeface="Arial" panose="020B0604020202020204" pitchFamily="34" charset="0"/>
                        </a:rPr>
                        <a:t>ΒΕΛΤΙΩΣΕΙΣ</a:t>
                      </a:r>
                      <a:endParaRPr lang="en-US" sz="900" b="1" i="0" u="none" strike="noStrike" dirty="0">
                        <a:solidFill>
                          <a:schemeClr val="bg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3809968722"/>
                  </a:ext>
                </a:extLst>
              </a:tr>
              <a:tr h="1055193">
                <a:tc>
                  <a:txBody>
                    <a:bodyPr/>
                    <a:lstStyle/>
                    <a:p>
                      <a:pPr marL="92075" indent="-92075" algn="ctr" fontAlgn="ctr"/>
                      <a:endParaRPr lang="el-GR" sz="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l-GR" sz="14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P</a:t>
                      </a:r>
                      <a:endParaRPr lang="el-GR" sz="1400" b="0" i="0" u="none" strike="noStrike" dirty="0">
                        <a:solidFill>
                          <a:srgbClr val="000000"/>
                        </a:solidFill>
                        <a:effectLst/>
                        <a:latin typeface="Arial" panose="020B0604020202020204" pitchFamily="34" charset="0"/>
                        <a:cs typeface="Arial" panose="020B0604020202020204" pitchFamily="34" charset="0"/>
                      </a:endParaRPr>
                    </a:p>
                    <a:p>
                      <a:pPr algn="ctr" fontAlgn="b"/>
                      <a:endParaRPr lang="el-G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600" b="0" i="0" u="none" strike="noStrike" dirty="0">
                          <a:solidFill>
                            <a:srgbClr val="000000"/>
                          </a:solidFill>
                          <a:effectLst/>
                          <a:latin typeface="Arial" panose="020B0604020202020204" pitchFamily="34" charset="0"/>
                        </a:rPr>
                        <a:t>8</a:t>
                      </a:r>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Arial" panose="020B0604020202020204" pitchFamily="34" charset="0"/>
                        </a:rPr>
                        <a:t>9</a:t>
                      </a:r>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l-GR"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79375" algn="l" defTabSz="914400" rtl="0" eaLnBrk="1" fontAlgn="ctr" latinLnBrk="0" hangingPunct="1">
                        <a:buFont typeface="Arial" panose="020B0604020202020204" pitchFamily="34" charset="0"/>
                        <a:buChar char="•"/>
                      </a:pPr>
                      <a:endParaRPr lang="el-GR" sz="5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247501"/>
                  </a:ext>
                </a:extLst>
              </a:tr>
              <a:tr h="458396">
                <a:tc>
                  <a:txBody>
                    <a:bodyPr/>
                    <a:lstStyle/>
                    <a:p>
                      <a:pPr marL="92075" indent="-92075" algn="ctr" fontAlgn="ctr">
                        <a:tabLst>
                          <a:tab pos="92075" algn="l"/>
                        </a:tabLst>
                      </a:pPr>
                      <a:endParaRPr lang="el-GR" sz="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D</a:t>
                      </a:r>
                      <a:endParaRPr lang="el-G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600" b="1" i="0" u="none" strike="noStrike" dirty="0">
                          <a:solidFill>
                            <a:srgbClr val="000000"/>
                          </a:solidFill>
                          <a:effectLst/>
                          <a:latin typeface="Arial" panose="020B0604020202020204" pitchFamily="34" charset="0"/>
                        </a:rPr>
                        <a:t>8</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600" b="1" i="0" u="none" strike="noStrike" dirty="0">
                          <a:solidFill>
                            <a:srgbClr val="000000"/>
                          </a:solidFill>
                          <a:effectLst/>
                          <a:latin typeface="Arial" panose="020B0604020202020204" pitchFamily="34" charset="0"/>
                        </a:rPr>
                        <a:t>7</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793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l-GR" sz="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711710"/>
                  </a:ext>
                </a:extLst>
              </a:tr>
              <a:tr h="495802">
                <a:tc>
                  <a:txBody>
                    <a:bodyPr/>
                    <a:lstStyle/>
                    <a:p>
                      <a:pPr marL="92075" indent="-92075" algn="ctr" fontAlgn="ctr">
                        <a:tabLst>
                          <a:tab pos="92075" algn="l"/>
                        </a:tabLst>
                      </a:pPr>
                      <a:endParaRPr lang="el-GR" sz="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D</a:t>
                      </a:r>
                      <a:endParaRPr lang="el-GR" sz="2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600" b="1" i="0" u="none" strike="noStrike" dirty="0">
                          <a:solidFill>
                            <a:srgbClr val="000000"/>
                          </a:solidFill>
                          <a:effectLst/>
                          <a:latin typeface="Arial" panose="020B0604020202020204" pitchFamily="34" charset="0"/>
                        </a:rPr>
                        <a:t>4</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marR="0" lvl="0" indent="-793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el-GR" sz="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074622"/>
                  </a:ext>
                </a:extLst>
              </a:tr>
              <a:tr h="718650">
                <a:tc>
                  <a:txBody>
                    <a:bodyPr/>
                    <a:lstStyle/>
                    <a:p>
                      <a:pPr marL="92075" indent="-92075" algn="ctr" fontAlgn="ctr">
                        <a:tabLst>
                          <a:tab pos="92075" algn="l"/>
                        </a:tabLst>
                      </a:pPr>
                      <a:endParaRPr lang="el-GR" sz="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C</a:t>
                      </a:r>
                      <a:endParaRPr lang="el-G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sz="600" b="1" i="0" u="none" strike="noStrike" dirty="0">
                          <a:solidFill>
                            <a:srgbClr val="000000"/>
                          </a:solidFill>
                          <a:effectLst/>
                          <a:latin typeface="Arial" panose="020B0604020202020204" pitchFamily="34" charset="0"/>
                        </a:rPr>
                        <a:t>5</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600" b="1" i="0" u="none" strike="noStrike" dirty="0">
                          <a:solidFill>
                            <a:srgbClr val="000000"/>
                          </a:solidFill>
                          <a:effectLst/>
                          <a:latin typeface="Arial" panose="020B0604020202020204" pitchFamily="34" charset="0"/>
                        </a:rPr>
                        <a:t>8</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79375" algn="l" defTabSz="914400" rtl="0" eaLnBrk="1" fontAlgn="ctr" latinLnBrk="0" hangingPunct="1">
                        <a:buFont typeface="Arial" panose="020B0604020202020204" pitchFamily="34" charset="0"/>
                        <a:buChar char="•"/>
                      </a:pPr>
                      <a:endParaRPr lang="el-GR" sz="5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221066"/>
                  </a:ext>
                </a:extLst>
              </a:tr>
              <a:tr h="507746">
                <a:tc>
                  <a:txBody>
                    <a:bodyPr/>
                    <a:lstStyle/>
                    <a:p>
                      <a:pPr marL="92075" indent="-92075" algn="ctr" fontAlgn="ctr">
                        <a:tabLst>
                          <a:tab pos="92075" algn="l"/>
                        </a:tabLst>
                      </a:pPr>
                      <a:endParaRPr lang="el-GR" sz="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endParaRPr lang="el-GR" sz="1400" b="0"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A</a:t>
                      </a:r>
                    </a:p>
                    <a:p>
                      <a:pPr algn="ctr" rtl="0" fontAlgn="ctr"/>
                      <a:endParaRPr lang="el-G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en-US" sz="600" b="1" i="0" u="none" strike="noStrike" dirty="0">
                          <a:solidFill>
                            <a:srgbClr val="000000"/>
                          </a:solidFill>
                          <a:effectLst/>
                          <a:latin typeface="Arial" panose="020B0604020202020204" pitchFamily="34" charset="0"/>
                        </a:rPr>
                        <a:t>6</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600" b="1" i="0" u="none" strike="noStrike" dirty="0">
                          <a:solidFill>
                            <a:srgbClr val="000000"/>
                          </a:solidFill>
                          <a:effectLst/>
                          <a:latin typeface="Arial" panose="020B0604020202020204" pitchFamily="34" charset="0"/>
                        </a:rPr>
                        <a:t>6</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600" b="1" i="0" u="none" strike="noStrike" dirty="0">
                          <a:solidFill>
                            <a:srgbClr val="000000"/>
                          </a:solidFill>
                          <a:effectLst/>
                          <a:latin typeface="Arial" panose="020B0604020202020204" pitchFamily="34" charset="0"/>
                        </a:rPr>
                        <a:t>5</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79375" algn="l" defTabSz="914400" rtl="0" eaLnBrk="1" fontAlgn="ctr" latinLnBrk="0" hangingPunct="1">
                        <a:buFont typeface="Arial" panose="020B0604020202020204" pitchFamily="34" charset="0"/>
                        <a:buChar char="•"/>
                      </a:pPr>
                      <a:endParaRPr lang="el-GR" sz="5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6971">
                <a:tc>
                  <a:txBody>
                    <a:bodyPr/>
                    <a:lstStyle/>
                    <a:p>
                      <a:pPr marL="92075" indent="-92075" algn="ctr" fontAlgn="ctr">
                        <a:tabLst>
                          <a:tab pos="92075" algn="l"/>
                        </a:tabLst>
                      </a:pPr>
                      <a:endParaRPr lang="el-GR" sz="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A</a:t>
                      </a:r>
                      <a:endParaRPr lang="el-GR" sz="2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en-US" sz="600" b="1" i="0" u="none" strike="noStrike" dirty="0">
                          <a:solidFill>
                            <a:srgbClr val="000000"/>
                          </a:solidFill>
                          <a:effectLst/>
                          <a:latin typeface="Arial" panose="020B0604020202020204" pitchFamily="34" charset="0"/>
                        </a:rPr>
                        <a:t>7</a:t>
                      </a: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l-GR" sz="6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79375" algn="l" defTabSz="914400" rtl="0" eaLnBrk="1" fontAlgn="ctr" latinLnBrk="0" hangingPunct="1">
                        <a:buFont typeface="Arial" panose="020B0604020202020204" pitchFamily="34" charset="0"/>
                        <a:buChar char="•"/>
                      </a:pPr>
                      <a:endParaRPr lang="el-GR" sz="5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826596"/>
                  </a:ext>
                </a:extLst>
              </a:tr>
            </a:tbl>
          </a:graphicData>
        </a:graphic>
      </p:graphicFrame>
      <p:sp>
        <p:nvSpPr>
          <p:cNvPr id="4" name="Oval 2">
            <a:extLst>
              <a:ext uri="{FF2B5EF4-FFF2-40B4-BE49-F238E27FC236}">
                <a16:creationId xmlns:a16="http://schemas.microsoft.com/office/drawing/2014/main" id="{41346757-6023-5F6E-7778-AADAED8D8B9D}"/>
              </a:ext>
            </a:extLst>
          </p:cNvPr>
          <p:cNvSpPr>
            <a:spLocks noGrp="1" noChangeArrowheads="1"/>
          </p:cNvSpPr>
          <p:nvPr>
            <p:ph idx="1"/>
          </p:nvPr>
        </p:nvSpPr>
        <p:spPr>
          <a:xfrm>
            <a:off x="1026006" y="2132856"/>
            <a:ext cx="1937108" cy="355653"/>
          </a:xfrm>
          <a:prstGeom prst="ellipse">
            <a:avLst/>
          </a:prstGeom>
          <a:gradFill rotWithShape="0">
            <a:gsLst>
              <a:gs pos="0">
                <a:srgbClr val="99CCFF"/>
              </a:gs>
              <a:gs pos="100000">
                <a:srgbClr val="FFFFFF"/>
              </a:gs>
            </a:gsLst>
            <a:lin ang="5400000" scaled="1"/>
          </a:gradFill>
          <a:ln>
            <a:solidFill>
              <a:schemeClr val="tx1"/>
            </a:solidFill>
            <a:round/>
            <a:headEnd/>
            <a:tailEnd/>
          </a:ln>
        </p:spPr>
        <p:txBody>
          <a:bodyPr vert="horz" wrap="square" lIns="0" tIns="0" rIns="0" bIns="0" numCol="1" anchor="ctr" anchorCtr="0" compatLnSpc="1">
            <a:prstTxWarp prst="textNoShape">
              <a:avLst/>
            </a:prstTxWarp>
          </a:bodyPr>
          <a:lstStyle/>
          <a:p>
            <a:pPr marL="0" indent="0" algn="ctr">
              <a:buNone/>
            </a:pPr>
            <a:r>
              <a:rPr lang="el-GR" altLang="el-GR" sz="750" b="1" dirty="0"/>
              <a:t>ΕΤΟΙΜΑΣΙΑ ΕΡΩΤΗΜΑΤΟΛΟΓΙΩΝ</a:t>
            </a:r>
          </a:p>
        </p:txBody>
      </p:sp>
      <p:sp>
        <p:nvSpPr>
          <p:cNvPr id="5" name="Rectangle 3">
            <a:extLst>
              <a:ext uri="{FF2B5EF4-FFF2-40B4-BE49-F238E27FC236}">
                <a16:creationId xmlns:a16="http://schemas.microsoft.com/office/drawing/2014/main" id="{BF9D7AF9-57A6-1A22-F812-07FEC416520C}"/>
              </a:ext>
            </a:extLst>
          </p:cNvPr>
          <p:cNvSpPr>
            <a:spLocks noChangeArrowheads="1"/>
          </p:cNvSpPr>
          <p:nvPr/>
        </p:nvSpPr>
        <p:spPr bwMode="auto">
          <a:xfrm>
            <a:off x="1159634" y="2577304"/>
            <a:ext cx="1706144" cy="275606"/>
          </a:xfrm>
          <a:prstGeom prst="rect">
            <a:avLst/>
          </a:prstGeom>
          <a:gradFill rotWithShape="0">
            <a:gsLst>
              <a:gs pos="0">
                <a:srgbClr val="99CCFF"/>
              </a:gs>
              <a:gs pos="100000">
                <a:srgbClr val="FFFFFF"/>
              </a:gs>
            </a:gsLst>
            <a:lin ang="5400000" scaled="1"/>
          </a:gradFill>
          <a:ln w="9525" algn="ctr">
            <a:solidFill>
              <a:srgbClr val="000000"/>
            </a:solidFill>
            <a:miter lim="800000"/>
            <a:headEnd/>
            <a:tailEnd/>
          </a:ln>
        </p:spPr>
        <p:txBody>
          <a:bodyPr lIns="30375" tIns="6075" rIns="30375" bIns="60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l-GR" altLang="el-GR" sz="750" b="1" dirty="0">
                <a:solidFill>
                  <a:prstClr val="black"/>
                </a:solidFill>
                <a:latin typeface="Arial" panose="020B0604020202020204" pitchFamily="34" charset="0"/>
              </a:rPr>
              <a:t>ΑΠΟΣΤΟΛΗ</a:t>
            </a:r>
          </a:p>
          <a:p>
            <a:pPr algn="ctr">
              <a:spcBef>
                <a:spcPct val="0"/>
              </a:spcBef>
              <a:buNone/>
            </a:pPr>
            <a:r>
              <a:rPr lang="el-GR" altLang="el-GR" sz="750" b="1" dirty="0">
                <a:solidFill>
                  <a:prstClr val="black"/>
                </a:solidFill>
                <a:latin typeface="Arial" panose="020B0604020202020204" pitchFamily="34" charset="0"/>
              </a:rPr>
              <a:t>ΕΡΩΤΗΜΑΤΟΛΟΓΙΩΝ</a:t>
            </a:r>
            <a:endParaRPr lang="en-US" altLang="el-GR" sz="750" b="1" i="1" dirty="0">
              <a:solidFill>
                <a:srgbClr val="C0504D"/>
              </a:solidFill>
              <a:latin typeface="Arial" panose="020B0604020202020204" pitchFamily="34" charset="0"/>
            </a:endParaRPr>
          </a:p>
        </p:txBody>
      </p:sp>
      <p:sp>
        <p:nvSpPr>
          <p:cNvPr id="6" name="Oval 30">
            <a:extLst>
              <a:ext uri="{FF2B5EF4-FFF2-40B4-BE49-F238E27FC236}">
                <a16:creationId xmlns:a16="http://schemas.microsoft.com/office/drawing/2014/main" id="{671479B0-8DA4-DFB6-B25C-A5CC9CAB4E69}"/>
              </a:ext>
            </a:extLst>
          </p:cNvPr>
          <p:cNvSpPr>
            <a:spLocks noChangeArrowheads="1"/>
          </p:cNvSpPr>
          <p:nvPr/>
        </p:nvSpPr>
        <p:spPr bwMode="auto">
          <a:xfrm>
            <a:off x="1645679" y="5334370"/>
            <a:ext cx="734053" cy="254870"/>
          </a:xfrm>
          <a:prstGeom prst="ellipse">
            <a:avLst/>
          </a:prstGeom>
          <a:solidFill>
            <a:srgbClr val="FF0066"/>
          </a:solidFill>
          <a:ln w="12700" algn="ctr">
            <a:solidFill>
              <a:schemeClr val="tx1"/>
            </a:solidFill>
            <a:round/>
            <a:headEnd/>
            <a:tailEnd/>
          </a:ln>
          <a:effectLst>
            <a:outerShdw dist="12700" dir="5400000" sy="50000" rotWithShape="0">
              <a:schemeClr val="tx1"/>
            </a:outerShdw>
          </a:effectLst>
        </p:spPr>
        <p:txBody>
          <a:bodyPr anchor="ctr" anchorCtr="1"/>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sz="750" b="1" dirty="0">
                <a:solidFill>
                  <a:srgbClr val="FFFF00"/>
                </a:solidFill>
              </a:rPr>
              <a:t>ΤΕΛΟΣ</a:t>
            </a:r>
            <a:endParaRPr lang="en-GB" altLang="el-GR" sz="750" b="1" dirty="0">
              <a:solidFill>
                <a:srgbClr val="FFFF00"/>
              </a:solidFill>
            </a:endParaRPr>
          </a:p>
        </p:txBody>
      </p:sp>
      <p:sp>
        <p:nvSpPr>
          <p:cNvPr id="7" name="Rectangle 3">
            <a:extLst>
              <a:ext uri="{FF2B5EF4-FFF2-40B4-BE49-F238E27FC236}">
                <a16:creationId xmlns:a16="http://schemas.microsoft.com/office/drawing/2014/main" id="{35E4402B-C3A9-FA8A-55A5-72AF73A07CD2}"/>
              </a:ext>
            </a:extLst>
          </p:cNvPr>
          <p:cNvSpPr>
            <a:spLocks noChangeArrowheads="1"/>
          </p:cNvSpPr>
          <p:nvPr/>
        </p:nvSpPr>
        <p:spPr bwMode="auto">
          <a:xfrm>
            <a:off x="1159634" y="3585442"/>
            <a:ext cx="1706144" cy="275606"/>
          </a:xfrm>
          <a:prstGeom prst="rect">
            <a:avLst/>
          </a:prstGeom>
          <a:gradFill rotWithShape="0">
            <a:gsLst>
              <a:gs pos="0">
                <a:srgbClr val="99CCFF"/>
              </a:gs>
              <a:gs pos="100000">
                <a:srgbClr val="FFFFFF"/>
              </a:gs>
            </a:gsLst>
            <a:lin ang="5400000" scaled="1"/>
          </a:gradFill>
          <a:ln w="9525" algn="ctr">
            <a:solidFill>
              <a:srgbClr val="000000"/>
            </a:solidFill>
            <a:miter lim="800000"/>
            <a:headEnd/>
            <a:tailEnd/>
          </a:ln>
        </p:spPr>
        <p:txBody>
          <a:bodyPr lIns="30375" tIns="6075" rIns="30375" bIns="60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US" altLang="el-GR" sz="750" b="1" dirty="0">
              <a:solidFill>
                <a:prstClr val="black"/>
              </a:solidFill>
              <a:latin typeface="Arial" panose="020B0604020202020204" pitchFamily="34" charset="0"/>
            </a:endParaRPr>
          </a:p>
          <a:p>
            <a:pPr algn="ctr">
              <a:spcBef>
                <a:spcPct val="0"/>
              </a:spcBef>
              <a:buNone/>
            </a:pPr>
            <a:r>
              <a:rPr lang="el-GR" altLang="el-GR" sz="750" b="1" dirty="0">
                <a:solidFill>
                  <a:prstClr val="black"/>
                </a:solidFill>
                <a:latin typeface="Arial" panose="020B0604020202020204" pitchFamily="34" charset="0"/>
              </a:rPr>
              <a:t>ΠΑΡΑΛΑΒΗ</a:t>
            </a:r>
          </a:p>
          <a:p>
            <a:pPr algn="ctr">
              <a:spcBef>
                <a:spcPct val="0"/>
              </a:spcBef>
              <a:buNone/>
            </a:pPr>
            <a:r>
              <a:rPr lang="el-GR" altLang="el-GR" sz="750" b="1" dirty="0">
                <a:solidFill>
                  <a:prstClr val="black"/>
                </a:solidFill>
                <a:latin typeface="Arial" panose="020B0604020202020204" pitchFamily="34" charset="0"/>
              </a:rPr>
              <a:t>ΕΡΩΤΗΜΑΤΟΛΟΓΙΩΝ</a:t>
            </a:r>
            <a:endParaRPr lang="en-US" altLang="el-GR" sz="750" b="1" i="1" dirty="0">
              <a:solidFill>
                <a:srgbClr val="C0504D"/>
              </a:solidFill>
              <a:latin typeface="Arial" panose="020B0604020202020204" pitchFamily="34" charset="0"/>
            </a:endParaRPr>
          </a:p>
          <a:p>
            <a:pPr algn="ctr">
              <a:spcBef>
                <a:spcPct val="0"/>
              </a:spcBef>
              <a:buNone/>
            </a:pPr>
            <a:endParaRPr lang="en-US" altLang="el-GR" sz="750" b="1" i="1" dirty="0">
              <a:solidFill>
                <a:srgbClr val="C0504D"/>
              </a:solidFill>
              <a:latin typeface="Arial" panose="020B0604020202020204" pitchFamily="34" charset="0"/>
            </a:endParaRPr>
          </a:p>
        </p:txBody>
      </p:sp>
      <p:sp>
        <p:nvSpPr>
          <p:cNvPr id="8" name="Rectangle 3">
            <a:extLst>
              <a:ext uri="{FF2B5EF4-FFF2-40B4-BE49-F238E27FC236}">
                <a16:creationId xmlns:a16="http://schemas.microsoft.com/office/drawing/2014/main" id="{4C322379-79C5-7840-8EF6-7BA6BC877638}"/>
              </a:ext>
            </a:extLst>
          </p:cNvPr>
          <p:cNvSpPr>
            <a:spLocks noChangeArrowheads="1"/>
          </p:cNvSpPr>
          <p:nvPr/>
        </p:nvSpPr>
        <p:spPr bwMode="auto">
          <a:xfrm>
            <a:off x="1159634" y="4395532"/>
            <a:ext cx="1706144" cy="275606"/>
          </a:xfrm>
          <a:prstGeom prst="rect">
            <a:avLst/>
          </a:prstGeom>
          <a:gradFill rotWithShape="0">
            <a:gsLst>
              <a:gs pos="0">
                <a:srgbClr val="99CCFF"/>
              </a:gs>
              <a:gs pos="100000">
                <a:srgbClr val="FFFFFF"/>
              </a:gs>
            </a:gsLst>
            <a:lin ang="5400000" scaled="1"/>
          </a:gradFill>
          <a:ln w="9525" algn="ctr">
            <a:solidFill>
              <a:srgbClr val="000000"/>
            </a:solidFill>
            <a:miter lim="800000"/>
            <a:headEnd/>
            <a:tailEnd/>
          </a:ln>
        </p:spPr>
        <p:txBody>
          <a:bodyPr lIns="30375" tIns="6075" rIns="30375" bIns="60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US" altLang="el-GR" sz="750" b="1" dirty="0">
              <a:solidFill>
                <a:prstClr val="black"/>
              </a:solidFill>
              <a:latin typeface="Arial" panose="020B0604020202020204" pitchFamily="34" charset="0"/>
            </a:endParaRPr>
          </a:p>
          <a:p>
            <a:pPr algn="ctr">
              <a:spcBef>
                <a:spcPct val="0"/>
              </a:spcBef>
              <a:buNone/>
            </a:pPr>
            <a:r>
              <a:rPr lang="el-GR" altLang="el-GR" sz="750" b="1" dirty="0">
                <a:solidFill>
                  <a:prstClr val="black"/>
                </a:solidFill>
                <a:latin typeface="Arial" panose="020B0604020202020204" pitchFamily="34" charset="0"/>
              </a:rPr>
              <a:t>ΣΧΕΔΙΑΖΟΜΕΝΕΣ </a:t>
            </a:r>
          </a:p>
          <a:p>
            <a:pPr algn="ctr">
              <a:spcBef>
                <a:spcPct val="0"/>
              </a:spcBef>
              <a:buNone/>
            </a:pPr>
            <a:r>
              <a:rPr lang="el-GR" altLang="el-GR" sz="750" b="1" dirty="0">
                <a:solidFill>
                  <a:prstClr val="black"/>
                </a:solidFill>
                <a:latin typeface="Arial" panose="020B0604020202020204" pitchFamily="34" charset="0"/>
              </a:rPr>
              <a:t>ΕΝΕΡΓΕΙΕΣ</a:t>
            </a:r>
          </a:p>
          <a:p>
            <a:pPr algn="ctr">
              <a:spcBef>
                <a:spcPct val="0"/>
              </a:spcBef>
              <a:buNone/>
            </a:pPr>
            <a:endParaRPr lang="en-US" altLang="el-GR" sz="750" b="1" i="1" dirty="0">
              <a:solidFill>
                <a:srgbClr val="C0504D"/>
              </a:solidFill>
              <a:latin typeface="Arial" panose="020B0604020202020204" pitchFamily="34" charset="0"/>
            </a:endParaRPr>
          </a:p>
        </p:txBody>
      </p:sp>
      <p:sp>
        <p:nvSpPr>
          <p:cNvPr id="9" name="Rectangle 3">
            <a:extLst>
              <a:ext uri="{FF2B5EF4-FFF2-40B4-BE49-F238E27FC236}">
                <a16:creationId xmlns:a16="http://schemas.microsoft.com/office/drawing/2014/main" id="{FED03C94-CB39-E4C1-9403-9C440AB6D338}"/>
              </a:ext>
            </a:extLst>
          </p:cNvPr>
          <p:cNvSpPr>
            <a:spLocks noChangeArrowheads="1"/>
          </p:cNvSpPr>
          <p:nvPr/>
        </p:nvSpPr>
        <p:spPr bwMode="auto">
          <a:xfrm>
            <a:off x="1159634" y="4827580"/>
            <a:ext cx="1706144" cy="275606"/>
          </a:xfrm>
          <a:prstGeom prst="rect">
            <a:avLst/>
          </a:prstGeom>
          <a:gradFill rotWithShape="0">
            <a:gsLst>
              <a:gs pos="0">
                <a:srgbClr val="99CCFF"/>
              </a:gs>
              <a:gs pos="100000">
                <a:srgbClr val="FFFFFF"/>
              </a:gs>
            </a:gsLst>
            <a:lin ang="5400000" scaled="1"/>
          </a:gradFill>
          <a:ln w="9525" algn="ctr">
            <a:solidFill>
              <a:srgbClr val="000000"/>
            </a:solidFill>
            <a:miter lim="800000"/>
            <a:headEnd/>
            <a:tailEnd/>
          </a:ln>
        </p:spPr>
        <p:txBody>
          <a:bodyPr lIns="30375" tIns="6075" rIns="30375" bIns="60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US" altLang="el-GR" sz="750" b="1" dirty="0">
              <a:solidFill>
                <a:prstClr val="black"/>
              </a:solidFill>
              <a:latin typeface="Arial" panose="020B0604020202020204" pitchFamily="34" charset="0"/>
            </a:endParaRPr>
          </a:p>
          <a:p>
            <a:pPr algn="ctr">
              <a:spcBef>
                <a:spcPct val="0"/>
              </a:spcBef>
              <a:buNone/>
            </a:pPr>
            <a:r>
              <a:rPr lang="el-GR" altLang="el-GR" sz="750" b="1" dirty="0">
                <a:solidFill>
                  <a:prstClr val="black"/>
                </a:solidFill>
                <a:latin typeface="Arial" panose="020B0604020202020204" pitchFamily="34" charset="0"/>
              </a:rPr>
              <a:t>ΕΝΗΜΕΡΩΣΗ </a:t>
            </a:r>
          </a:p>
          <a:p>
            <a:pPr algn="ctr">
              <a:spcBef>
                <a:spcPct val="0"/>
              </a:spcBef>
              <a:buNone/>
            </a:pPr>
            <a:r>
              <a:rPr lang="el-GR" altLang="el-GR" sz="750" b="1" dirty="0">
                <a:solidFill>
                  <a:prstClr val="black"/>
                </a:solidFill>
                <a:latin typeface="Arial" panose="020B0604020202020204" pitchFamily="34" charset="0"/>
              </a:rPr>
              <a:t>ΦΟΙΤΗΤΩΝ</a:t>
            </a:r>
            <a:endParaRPr lang="en-US" altLang="el-GR" sz="750" b="1" dirty="0">
              <a:solidFill>
                <a:prstClr val="black"/>
              </a:solidFill>
              <a:latin typeface="Arial" panose="020B0604020202020204" pitchFamily="34" charset="0"/>
            </a:endParaRPr>
          </a:p>
          <a:p>
            <a:pPr algn="ctr">
              <a:spcBef>
                <a:spcPct val="0"/>
              </a:spcBef>
              <a:buNone/>
            </a:pPr>
            <a:endParaRPr lang="en-US" altLang="el-GR" sz="750" b="1" i="1" dirty="0">
              <a:solidFill>
                <a:srgbClr val="C0504D"/>
              </a:solidFill>
              <a:latin typeface="Arial" panose="020B0604020202020204" pitchFamily="34" charset="0"/>
            </a:endParaRPr>
          </a:p>
        </p:txBody>
      </p:sp>
      <p:cxnSp>
        <p:nvCxnSpPr>
          <p:cNvPr id="19" name="Ευθύγραμμο βέλος σύνδεσης 18">
            <a:extLst>
              <a:ext uri="{FF2B5EF4-FFF2-40B4-BE49-F238E27FC236}">
                <a16:creationId xmlns:a16="http://schemas.microsoft.com/office/drawing/2014/main" id="{EB3BDE7F-14B3-78AA-3388-BCA3A0188247}"/>
              </a:ext>
            </a:extLst>
          </p:cNvPr>
          <p:cNvCxnSpPr>
            <a:stCxn id="4" idx="4"/>
            <a:endCxn id="5" idx="0"/>
          </p:cNvCxnSpPr>
          <p:nvPr/>
        </p:nvCxnSpPr>
        <p:spPr>
          <a:xfrm>
            <a:off x="1994560" y="2488509"/>
            <a:ext cx="18146" cy="88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53A1332A-EC62-4D11-3BC0-A128FD5DFB5A}"/>
              </a:ext>
            </a:extLst>
          </p:cNvPr>
          <p:cNvCxnSpPr>
            <a:cxnSpLocks/>
            <a:stCxn id="5" idx="2"/>
            <a:endCxn id="3" idx="0"/>
          </p:cNvCxnSpPr>
          <p:nvPr/>
        </p:nvCxnSpPr>
        <p:spPr>
          <a:xfrm>
            <a:off x="2012706" y="2852910"/>
            <a:ext cx="0" cy="291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a16="http://schemas.microsoft.com/office/drawing/2014/main" id="{2840B4D9-3396-8C67-9E2A-32E3DE3E246D}"/>
              </a:ext>
            </a:extLst>
          </p:cNvPr>
          <p:cNvCxnSpPr>
            <a:cxnSpLocks/>
            <a:stCxn id="7" idx="2"/>
            <a:endCxn id="14" idx="0"/>
          </p:cNvCxnSpPr>
          <p:nvPr/>
        </p:nvCxnSpPr>
        <p:spPr>
          <a:xfrm>
            <a:off x="2012706" y="3861048"/>
            <a:ext cx="0" cy="210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8DD3F81B-92B8-E5E2-E21F-3ACEFA1366C6}"/>
              </a:ext>
            </a:extLst>
          </p:cNvPr>
          <p:cNvCxnSpPr>
            <a:cxnSpLocks/>
            <a:stCxn id="8" idx="2"/>
            <a:endCxn id="9" idx="0"/>
          </p:cNvCxnSpPr>
          <p:nvPr/>
        </p:nvCxnSpPr>
        <p:spPr>
          <a:xfrm>
            <a:off x="2012706" y="4671138"/>
            <a:ext cx="0" cy="156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8215E393-CEE3-C075-3834-390A89467936}"/>
              </a:ext>
            </a:extLst>
          </p:cNvPr>
          <p:cNvCxnSpPr>
            <a:cxnSpLocks/>
            <a:stCxn id="9" idx="2"/>
            <a:endCxn id="6" idx="0"/>
          </p:cNvCxnSpPr>
          <p:nvPr/>
        </p:nvCxnSpPr>
        <p:spPr>
          <a:xfrm flipH="1">
            <a:off x="2012706" y="5103186"/>
            <a:ext cx="1" cy="231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3EDE2E4B-3425-AF3C-FD15-91A2D35C33E5}"/>
              </a:ext>
            </a:extLst>
          </p:cNvPr>
          <p:cNvSpPr>
            <a:spLocks noChangeArrowheads="1"/>
          </p:cNvSpPr>
          <p:nvPr/>
        </p:nvSpPr>
        <p:spPr bwMode="auto">
          <a:xfrm>
            <a:off x="1159634" y="3144507"/>
            <a:ext cx="1706144" cy="275606"/>
          </a:xfrm>
          <a:prstGeom prst="rect">
            <a:avLst/>
          </a:prstGeom>
          <a:gradFill rotWithShape="0">
            <a:gsLst>
              <a:gs pos="0">
                <a:srgbClr val="99CCFF"/>
              </a:gs>
              <a:gs pos="100000">
                <a:srgbClr val="FFFFFF"/>
              </a:gs>
            </a:gsLst>
            <a:lin ang="5400000" scaled="1"/>
          </a:gradFill>
          <a:ln w="9525" algn="ctr">
            <a:solidFill>
              <a:srgbClr val="000000"/>
            </a:solidFill>
            <a:miter lim="800000"/>
            <a:headEnd/>
            <a:tailEnd/>
          </a:ln>
        </p:spPr>
        <p:txBody>
          <a:bodyPr lIns="30375" tIns="6075" rIns="30375" bIns="60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US" altLang="el-GR" sz="750" b="1" dirty="0">
              <a:solidFill>
                <a:prstClr val="black"/>
              </a:solidFill>
              <a:latin typeface="Arial" panose="020B0604020202020204" pitchFamily="34" charset="0"/>
            </a:endParaRPr>
          </a:p>
          <a:p>
            <a:pPr algn="ctr">
              <a:spcBef>
                <a:spcPct val="0"/>
              </a:spcBef>
              <a:buNone/>
            </a:pPr>
            <a:r>
              <a:rPr lang="el-GR" altLang="el-GR" sz="750" b="1" dirty="0">
                <a:solidFill>
                  <a:prstClr val="black"/>
                </a:solidFill>
                <a:latin typeface="Arial" panose="020B0604020202020204" pitchFamily="34" charset="0"/>
              </a:rPr>
              <a:t>ΣΥΜΠΛΗΡΩΣΗ ΕΡΩΤΗΜΑΤΟΛΟΓΙΩΝ</a:t>
            </a:r>
            <a:endParaRPr lang="en-US" altLang="el-GR" sz="750" b="1" i="1" dirty="0">
              <a:solidFill>
                <a:srgbClr val="C0504D"/>
              </a:solidFill>
              <a:latin typeface="Arial" panose="020B0604020202020204" pitchFamily="34" charset="0"/>
            </a:endParaRPr>
          </a:p>
          <a:p>
            <a:pPr algn="ctr">
              <a:spcBef>
                <a:spcPct val="0"/>
              </a:spcBef>
              <a:buNone/>
            </a:pPr>
            <a:endParaRPr lang="en-US" altLang="el-GR" sz="750" b="1" i="1" dirty="0">
              <a:solidFill>
                <a:srgbClr val="C0504D"/>
              </a:solidFill>
              <a:latin typeface="Arial" panose="020B0604020202020204" pitchFamily="34" charset="0"/>
            </a:endParaRPr>
          </a:p>
        </p:txBody>
      </p:sp>
      <p:cxnSp>
        <p:nvCxnSpPr>
          <p:cNvPr id="11" name="Ευθύγραμμο βέλος σύνδεσης 10">
            <a:extLst>
              <a:ext uri="{FF2B5EF4-FFF2-40B4-BE49-F238E27FC236}">
                <a16:creationId xmlns:a16="http://schemas.microsoft.com/office/drawing/2014/main" id="{06EAE5DA-5DF3-AA0C-A74D-286468E367D2}"/>
              </a:ext>
            </a:extLst>
          </p:cNvPr>
          <p:cNvCxnSpPr>
            <a:cxnSpLocks/>
            <a:stCxn id="3" idx="2"/>
            <a:endCxn id="7" idx="0"/>
          </p:cNvCxnSpPr>
          <p:nvPr/>
        </p:nvCxnSpPr>
        <p:spPr>
          <a:xfrm>
            <a:off x="2012706" y="3420113"/>
            <a:ext cx="0" cy="165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C624A8A1-4563-7065-EA3C-9DFB2ED9DE7B}"/>
              </a:ext>
            </a:extLst>
          </p:cNvPr>
          <p:cNvSpPr>
            <a:spLocks noChangeArrowheads="1"/>
          </p:cNvSpPr>
          <p:nvPr/>
        </p:nvSpPr>
        <p:spPr bwMode="auto">
          <a:xfrm>
            <a:off x="1159634" y="4071496"/>
            <a:ext cx="1706144" cy="275606"/>
          </a:xfrm>
          <a:prstGeom prst="rect">
            <a:avLst/>
          </a:prstGeom>
          <a:gradFill rotWithShape="0">
            <a:gsLst>
              <a:gs pos="0">
                <a:srgbClr val="99CCFF"/>
              </a:gs>
              <a:gs pos="100000">
                <a:srgbClr val="FFFFFF"/>
              </a:gs>
            </a:gsLst>
            <a:lin ang="5400000" scaled="1"/>
          </a:gradFill>
          <a:ln w="9525" algn="ctr">
            <a:solidFill>
              <a:srgbClr val="000000"/>
            </a:solidFill>
            <a:miter lim="800000"/>
            <a:headEnd/>
            <a:tailEnd/>
          </a:ln>
        </p:spPr>
        <p:txBody>
          <a:bodyPr lIns="30375" tIns="6075" rIns="30375" bIns="607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US" altLang="el-GR" sz="750" b="1" dirty="0">
              <a:solidFill>
                <a:prstClr val="black"/>
              </a:solidFill>
              <a:latin typeface="Arial" panose="020B0604020202020204" pitchFamily="34" charset="0"/>
            </a:endParaRPr>
          </a:p>
          <a:p>
            <a:pPr algn="ctr">
              <a:spcBef>
                <a:spcPct val="0"/>
              </a:spcBef>
              <a:buNone/>
            </a:pPr>
            <a:r>
              <a:rPr lang="el-GR" altLang="el-GR" sz="750" b="1" dirty="0">
                <a:solidFill>
                  <a:prstClr val="black"/>
                </a:solidFill>
                <a:latin typeface="Arial" panose="020B0604020202020204" pitchFamily="34" charset="0"/>
              </a:rPr>
              <a:t>ΑΝΑΛΥΣΗ </a:t>
            </a:r>
          </a:p>
          <a:p>
            <a:pPr algn="ctr">
              <a:spcBef>
                <a:spcPct val="0"/>
              </a:spcBef>
              <a:buNone/>
            </a:pPr>
            <a:r>
              <a:rPr lang="el-GR" altLang="el-GR" sz="750" b="1" dirty="0">
                <a:solidFill>
                  <a:prstClr val="black"/>
                </a:solidFill>
                <a:latin typeface="Arial" panose="020B0604020202020204" pitchFamily="34" charset="0"/>
              </a:rPr>
              <a:t>ΕΥΡΗΜΑΤΩΝ</a:t>
            </a:r>
          </a:p>
          <a:p>
            <a:pPr algn="ctr">
              <a:spcBef>
                <a:spcPct val="0"/>
              </a:spcBef>
              <a:buNone/>
            </a:pPr>
            <a:endParaRPr lang="en-US" altLang="el-GR" sz="750" b="1" i="1" dirty="0">
              <a:solidFill>
                <a:srgbClr val="C0504D"/>
              </a:solidFill>
              <a:latin typeface="Arial" panose="020B0604020202020204" pitchFamily="34" charset="0"/>
            </a:endParaRPr>
          </a:p>
        </p:txBody>
      </p:sp>
      <p:cxnSp>
        <p:nvCxnSpPr>
          <p:cNvPr id="16" name="Ευθύγραμμο βέλος σύνδεσης 15">
            <a:extLst>
              <a:ext uri="{FF2B5EF4-FFF2-40B4-BE49-F238E27FC236}">
                <a16:creationId xmlns:a16="http://schemas.microsoft.com/office/drawing/2014/main" id="{A2B46A62-DA3C-423F-C157-AA642E812D4E}"/>
              </a:ext>
            </a:extLst>
          </p:cNvPr>
          <p:cNvCxnSpPr>
            <a:cxnSpLocks/>
            <a:stCxn id="14" idx="2"/>
            <a:endCxn id="8" idx="0"/>
          </p:cNvCxnSpPr>
          <p:nvPr/>
        </p:nvCxnSpPr>
        <p:spPr>
          <a:xfrm>
            <a:off x="2012706" y="4347102"/>
            <a:ext cx="0" cy="48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44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ΤΟΜΕΙΣ ΕΚΠΑΙΔΕΥΣΗΣ</a:t>
            </a:r>
          </a:p>
        </p:txBody>
      </p:sp>
      <p:sp>
        <p:nvSpPr>
          <p:cNvPr id="3" name="TextBox 2"/>
          <p:cNvSpPr txBox="1"/>
          <p:nvPr/>
        </p:nvSpPr>
        <p:spPr>
          <a:xfrm>
            <a:off x="755576" y="1177196"/>
            <a:ext cx="5904656" cy="5027017"/>
          </a:xfrm>
          <a:prstGeom prst="rect">
            <a:avLst/>
          </a:prstGeom>
          <a:noFill/>
        </p:spPr>
        <p:txBody>
          <a:bodyPr wrap="square" rtlCol="0">
            <a:spAutoFit/>
          </a:bodyPr>
          <a:lstStyle/>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Ηγεσία - Προσωπική Ανάπτυξη</a:t>
            </a:r>
            <a:endParaRPr lang="en-US" dirty="0">
              <a:latin typeface="Arial" panose="020B0604020202020204" pitchFamily="34" charset="0"/>
              <a:cs typeface="Arial" panose="020B0604020202020204" pitchFamily="34" charset="0"/>
            </a:endParaRP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Επιχειρησιακός Σχεδιασμός</a:t>
            </a: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Πωλήσεις - Marketing - Επικοινωνία</a:t>
            </a:r>
          </a:p>
          <a:p>
            <a:pPr marL="361950" indent="-361950">
              <a:lnSpc>
                <a:spcPct val="150000"/>
              </a:lnSpc>
              <a:buFont typeface="+mj-lt"/>
              <a:buAutoNum type="arabicPeriod"/>
              <a:tabLst>
                <a:tab pos="265113" algn="l"/>
              </a:tabLst>
            </a:pPr>
            <a:r>
              <a:rPr lang="en-US" dirty="0">
                <a:latin typeface="Arial" panose="020B0604020202020204" pitchFamily="34" charset="0"/>
                <a:cs typeface="Arial" panose="020B0604020202020204" pitchFamily="34" charset="0"/>
              </a:rPr>
              <a:t>HR</a:t>
            </a:r>
            <a:r>
              <a:rPr lang="el-GR"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Δεξιότητες Προσωπικού</a:t>
            </a: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Βελτίωση Προμηθειών / Αποθηκών</a:t>
            </a: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Βελτίωση Παραγωγής / Συντήρησης</a:t>
            </a:r>
          </a:p>
          <a:p>
            <a:pPr marL="361950" indent="-361950">
              <a:lnSpc>
                <a:spcPct val="150000"/>
              </a:lnSpc>
              <a:buFont typeface="+mj-lt"/>
              <a:buAutoNum type="arabicPeriod"/>
              <a:tabLst>
                <a:tab pos="265113" algn="l"/>
              </a:tabLst>
            </a:pPr>
            <a:r>
              <a:rPr lang="en-US" dirty="0">
                <a:latin typeface="Arial" panose="020B0604020202020204" pitchFamily="34" charset="0"/>
                <a:cs typeface="Arial" panose="020B0604020202020204" pitchFamily="34" charset="0"/>
              </a:rPr>
              <a:t>Quality Management</a:t>
            </a:r>
            <a:endParaRPr lang="el-GR" dirty="0">
              <a:latin typeface="Arial" panose="020B0604020202020204" pitchFamily="34" charset="0"/>
              <a:cs typeface="Arial" panose="020B0604020202020204" pitchFamily="34" charset="0"/>
            </a:endParaRPr>
          </a:p>
          <a:p>
            <a:pPr marL="361950" indent="-361950">
              <a:lnSpc>
                <a:spcPct val="150000"/>
              </a:lnSpc>
              <a:buFont typeface="+mj-lt"/>
              <a:buAutoNum type="arabicPeriod"/>
              <a:tabLst>
                <a:tab pos="265113" algn="l"/>
              </a:tabLst>
            </a:pPr>
            <a:r>
              <a:rPr lang="el-GR" dirty="0" err="1">
                <a:latin typeface="Arial" panose="020B0604020202020204" pitchFamily="34" charset="0"/>
                <a:cs typeface="Arial" panose="020B0604020202020204" pitchFamily="34" charset="0"/>
              </a:rPr>
              <a:t>Management</a:t>
            </a:r>
            <a:r>
              <a:rPr lang="el-GR" dirty="0">
                <a:latin typeface="Arial" panose="020B0604020202020204" pitchFamily="34" charset="0"/>
                <a:cs typeface="Arial" panose="020B0604020202020204" pitchFamily="34" charset="0"/>
              </a:rPr>
              <a:t> - Οργάνωση</a:t>
            </a: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Ασφάλεια Δεδομένων</a:t>
            </a:r>
            <a:endParaRPr lang="en-US" dirty="0">
              <a:latin typeface="Arial" panose="020B0604020202020204" pitchFamily="34" charset="0"/>
              <a:cs typeface="Arial" panose="020B0604020202020204" pitchFamily="34" charset="0"/>
            </a:endParaRP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Οικονομικά</a:t>
            </a:r>
            <a:r>
              <a:rPr lang="en-US" dirty="0">
                <a:latin typeface="Arial" panose="020B0604020202020204" pitchFamily="34" charset="0"/>
                <a:cs typeface="Arial" panose="020B0604020202020204" pitchFamily="34" charset="0"/>
              </a:rPr>
              <a:t> &amp; </a:t>
            </a:r>
            <a:r>
              <a:rPr lang="el-GR" dirty="0">
                <a:latin typeface="Arial" panose="020B0604020202020204" pitchFamily="34" charset="0"/>
                <a:cs typeface="Arial" panose="020B0604020202020204" pitchFamily="34" charset="0"/>
              </a:rPr>
              <a:t>Λογιστικά</a:t>
            </a:r>
          </a:p>
          <a:p>
            <a:pPr marL="361950" indent="-361950">
              <a:lnSpc>
                <a:spcPct val="150000"/>
              </a:lnSpc>
              <a:buFont typeface="+mj-lt"/>
              <a:buAutoNum type="arabicPeriod"/>
              <a:tabLst>
                <a:tab pos="265113" algn="l"/>
              </a:tabLst>
            </a:pPr>
            <a:r>
              <a:rPr lang="en-US" dirty="0">
                <a:latin typeface="Arial" panose="020B0604020202020204" pitchFamily="34" charset="0"/>
                <a:cs typeface="Arial" panose="020B0604020202020204" pitchFamily="34" charset="0"/>
              </a:rPr>
              <a:t>SAP Modules</a:t>
            </a:r>
            <a:endParaRPr lang="el-GR" dirty="0">
              <a:latin typeface="Arial" panose="020B0604020202020204" pitchFamily="34" charset="0"/>
              <a:cs typeface="Arial" panose="020B0604020202020204" pitchFamily="34" charset="0"/>
            </a:endParaRPr>
          </a:p>
          <a:p>
            <a:pPr marL="361950" indent="-361950">
              <a:lnSpc>
                <a:spcPct val="150000"/>
              </a:lnSpc>
              <a:buFont typeface="+mj-lt"/>
              <a:buAutoNum type="arabicPeriod"/>
              <a:tabLst>
                <a:tab pos="265113" algn="l"/>
              </a:tabLst>
            </a:pPr>
            <a:r>
              <a:rPr lang="el-GR" dirty="0">
                <a:latin typeface="Arial" panose="020B0604020202020204" pitchFamily="34" charset="0"/>
                <a:cs typeface="Arial" panose="020B0604020202020204" pitchFamily="34" charset="0"/>
              </a:rPr>
              <a:t>Διαχείριση Προγραμμάτων (ΕΣΠΑ / Ευρωπαϊκά)</a:t>
            </a:r>
          </a:p>
        </p:txBody>
      </p:sp>
      <p:sp>
        <p:nvSpPr>
          <p:cNvPr id="4" name="Parallelogram 3"/>
          <p:cNvSpPr/>
          <p:nvPr/>
        </p:nvSpPr>
        <p:spPr>
          <a:xfrm>
            <a:off x="5086400" y="4581128"/>
            <a:ext cx="3086000" cy="10081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GR" b="1" i="1" dirty="0">
                <a:latin typeface="Arial" panose="020B0604020202020204" pitchFamily="34" charset="0"/>
                <a:cs typeface="Arial" panose="020B0604020202020204" pitchFamily="34" charset="0"/>
              </a:rPr>
              <a:t>&gt; 9 / 10</a:t>
            </a:r>
          </a:p>
          <a:p>
            <a:pPr algn="ctr"/>
            <a:r>
              <a:rPr lang="el-GR" i="1" dirty="0">
                <a:latin typeface="Arial" panose="020B0604020202020204" pitchFamily="34" charset="0"/>
                <a:cs typeface="Arial" panose="020B0604020202020204" pitchFamily="34" charset="0"/>
              </a:rPr>
              <a:t>Μ.Ο. Αξιολογήσεων</a:t>
            </a:r>
          </a:p>
        </p:txBody>
      </p:sp>
      <p:sp>
        <p:nvSpPr>
          <p:cNvPr id="5" name="Parallelogram 4"/>
          <p:cNvSpPr/>
          <p:nvPr/>
        </p:nvSpPr>
        <p:spPr>
          <a:xfrm>
            <a:off x="5374432" y="3429000"/>
            <a:ext cx="3086000" cy="10081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GR" sz="1800" b="1" i="1" dirty="0">
                <a:latin typeface="Arial" panose="020B0604020202020204" pitchFamily="34" charset="0"/>
                <a:cs typeface="Arial" panose="020B0604020202020204" pitchFamily="34" charset="0"/>
              </a:rPr>
              <a:t>&gt; 80 % </a:t>
            </a:r>
            <a:r>
              <a:rPr lang="el-GR" sz="1800" i="1" dirty="0">
                <a:latin typeface="Arial" panose="020B0604020202020204" pitchFamily="34" charset="0"/>
                <a:cs typeface="Arial" panose="020B0604020202020204" pitchFamily="34" charset="0"/>
              </a:rPr>
              <a:t>Επαναληψιμότητα</a:t>
            </a:r>
          </a:p>
        </p:txBody>
      </p:sp>
      <p:sp>
        <p:nvSpPr>
          <p:cNvPr id="6" name="Parallelogram 5"/>
          <p:cNvSpPr/>
          <p:nvPr/>
        </p:nvSpPr>
        <p:spPr>
          <a:xfrm>
            <a:off x="5950496" y="1124744"/>
            <a:ext cx="3086000" cy="10081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GR" b="1" i="1" dirty="0">
                <a:latin typeface="Arial" panose="020B0604020202020204" pitchFamily="34" charset="0"/>
                <a:cs typeface="Arial" panose="020B0604020202020204" pitchFamily="34" charset="0"/>
              </a:rPr>
              <a:t>30 χρόνια</a:t>
            </a:r>
            <a:br>
              <a:rPr lang="el-GR" i="1" dirty="0">
                <a:latin typeface="Arial" panose="020B0604020202020204" pitchFamily="34" charset="0"/>
                <a:cs typeface="Arial" panose="020B0604020202020204" pitchFamily="34" charset="0"/>
              </a:rPr>
            </a:br>
            <a:r>
              <a:rPr lang="el-GR" i="1" dirty="0">
                <a:latin typeface="Arial" panose="020B0604020202020204" pitchFamily="34" charset="0"/>
                <a:cs typeface="Arial" panose="020B0604020202020204" pitchFamily="34" charset="0"/>
              </a:rPr>
              <a:t>Εκπαίδευση Στελεχών</a:t>
            </a:r>
          </a:p>
        </p:txBody>
      </p:sp>
      <p:sp>
        <p:nvSpPr>
          <p:cNvPr id="7" name="Parallelogram 6"/>
          <p:cNvSpPr/>
          <p:nvPr/>
        </p:nvSpPr>
        <p:spPr>
          <a:xfrm>
            <a:off x="5662464" y="2276872"/>
            <a:ext cx="3086000" cy="10081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l-GR" b="1" i="1" dirty="0">
                <a:latin typeface="Arial" panose="020B0604020202020204" pitchFamily="34" charset="0"/>
                <a:cs typeface="Arial" panose="020B0604020202020204" pitchFamily="34" charset="0"/>
              </a:rPr>
              <a:t>&gt; </a:t>
            </a:r>
            <a:r>
              <a:rPr lang="en-US" b="1" i="1" dirty="0">
                <a:latin typeface="Arial" panose="020B0604020202020204" pitchFamily="34" charset="0"/>
                <a:cs typeface="Arial" panose="020B0604020202020204" pitchFamily="34" charset="0"/>
              </a:rPr>
              <a:t>60</a:t>
            </a:r>
            <a:r>
              <a:rPr lang="el-GR" b="1" i="1" dirty="0">
                <a:latin typeface="Arial" panose="020B0604020202020204" pitchFamily="34" charset="0"/>
                <a:cs typeface="Arial" panose="020B0604020202020204" pitchFamily="34" charset="0"/>
              </a:rPr>
              <a:t>.000</a:t>
            </a:r>
          </a:p>
          <a:p>
            <a:pPr algn="ctr"/>
            <a:r>
              <a:rPr lang="el-GR" i="1" dirty="0">
                <a:latin typeface="Arial" panose="020B0604020202020204" pitchFamily="34" charset="0"/>
                <a:cs typeface="Arial" panose="020B0604020202020204" pitchFamily="34" charset="0"/>
              </a:rPr>
              <a:t>Στελέχη Επιχειρήσεων</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Ομάδα 1">
            <a:extLst>
              <a:ext uri="{FF2B5EF4-FFF2-40B4-BE49-F238E27FC236}">
                <a16:creationId xmlns:a16="http://schemas.microsoft.com/office/drawing/2014/main" id="{96588AB9-6C80-58F3-46C3-E149B3B3F02A}"/>
              </a:ext>
            </a:extLst>
          </p:cNvPr>
          <p:cNvGrpSpPr/>
          <p:nvPr/>
        </p:nvGrpSpPr>
        <p:grpSpPr>
          <a:xfrm>
            <a:off x="705679" y="1167527"/>
            <a:ext cx="7196491" cy="4522946"/>
            <a:chOff x="179388" y="1441253"/>
            <a:chExt cx="8785225" cy="4767965"/>
          </a:xfrm>
        </p:grpSpPr>
        <p:sp>
          <p:nvSpPr>
            <p:cNvPr id="782338" name="Line 2">
              <a:extLst>
                <a:ext uri="{FF2B5EF4-FFF2-40B4-BE49-F238E27FC236}">
                  <a16:creationId xmlns:a16="http://schemas.microsoft.com/office/drawing/2014/main" id="{CB79564B-D997-BB30-3BEE-ADA4138EED05}"/>
                </a:ext>
              </a:extLst>
            </p:cNvPr>
            <p:cNvSpPr>
              <a:spLocks noChangeShapeType="1"/>
            </p:cNvSpPr>
            <p:nvPr/>
          </p:nvSpPr>
          <p:spPr bwMode="auto">
            <a:xfrm>
              <a:off x="304800" y="38862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782339" name="AutoShape 3">
              <a:extLst>
                <a:ext uri="{FF2B5EF4-FFF2-40B4-BE49-F238E27FC236}">
                  <a16:creationId xmlns:a16="http://schemas.microsoft.com/office/drawing/2014/main" id="{D50897A2-7A64-20B8-C6BF-91DE828666FB}"/>
                </a:ext>
              </a:extLst>
            </p:cNvPr>
            <p:cNvSpPr>
              <a:spLocks noChangeAspect="1" noChangeArrowheads="1"/>
            </p:cNvSpPr>
            <p:nvPr/>
          </p:nvSpPr>
          <p:spPr bwMode="auto">
            <a:xfrm>
              <a:off x="7282543" y="2278063"/>
              <a:ext cx="1682070" cy="3054350"/>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05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ΑΠΟΤΕΛΕΣΜΑΤΑ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2340" name="AutoShape 4">
              <a:extLst>
                <a:ext uri="{FF2B5EF4-FFF2-40B4-BE49-F238E27FC236}">
                  <a16:creationId xmlns:a16="http://schemas.microsoft.com/office/drawing/2014/main" id="{4D70B9DA-4B3D-F331-DA77-9E1D836C53E0}"/>
                </a:ext>
              </a:extLst>
            </p:cNvPr>
            <p:cNvSpPr>
              <a:spLocks noChangeArrowheads="1"/>
            </p:cNvSpPr>
            <p:nvPr/>
          </p:nvSpPr>
          <p:spPr bwMode="auto">
            <a:xfrm>
              <a:off x="5545818" y="2278063"/>
              <a:ext cx="1666874" cy="971550"/>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05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ΑΠΟΤΕΛΕΣΜΑΤΑ ΓΙΑ ΤΟ ΑΝΘΡΩΠΙΝΟ ΔΥΝΑΜΙΚΟ</a:t>
              </a:r>
            </a:p>
          </p:txBody>
        </p:sp>
        <p:sp>
          <p:nvSpPr>
            <p:cNvPr id="782341" name="AutoShape 5">
              <a:extLst>
                <a:ext uri="{FF2B5EF4-FFF2-40B4-BE49-F238E27FC236}">
                  <a16:creationId xmlns:a16="http://schemas.microsoft.com/office/drawing/2014/main" id="{CC4119D0-D210-0058-EBC5-05D13E13AB9A}"/>
                </a:ext>
              </a:extLst>
            </p:cNvPr>
            <p:cNvSpPr>
              <a:spLocks noChangeArrowheads="1"/>
            </p:cNvSpPr>
            <p:nvPr/>
          </p:nvSpPr>
          <p:spPr bwMode="auto">
            <a:xfrm>
              <a:off x="5508625" y="3506788"/>
              <a:ext cx="1666875" cy="868362"/>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05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ΑΠΟΤΕΛΕΣΜΑΤΑ ΠΡΟΣΑΝΑΤΟΛΙ-ΣΜΕΝΑ ΠΡΟΣ  ΠΟΛΙΤΗ/ΠΕΛΑΤΗ</a:t>
              </a:r>
            </a:p>
          </p:txBody>
        </p:sp>
        <p:sp>
          <p:nvSpPr>
            <p:cNvPr id="782342" name="AutoShape 6">
              <a:extLst>
                <a:ext uri="{FF2B5EF4-FFF2-40B4-BE49-F238E27FC236}">
                  <a16:creationId xmlns:a16="http://schemas.microsoft.com/office/drawing/2014/main" id="{277F547F-CD7E-D425-43D8-01CB6EA39240}"/>
                </a:ext>
              </a:extLst>
            </p:cNvPr>
            <p:cNvSpPr>
              <a:spLocks noChangeArrowheads="1"/>
            </p:cNvSpPr>
            <p:nvPr/>
          </p:nvSpPr>
          <p:spPr bwMode="auto">
            <a:xfrm>
              <a:off x="5508625" y="4564063"/>
              <a:ext cx="1654175" cy="758825"/>
            </a:xfrm>
            <a:prstGeom prst="flowChartProcess">
              <a:avLst/>
            </a:pr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05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ΑΠΟΤΕΛΕΣΜΑΤΑ ΣΧΕΤΙΚΑ ΜΕ ΤΗΝ ΚΟΙΝΩΝΙΑ</a:t>
              </a:r>
            </a:p>
          </p:txBody>
        </p:sp>
        <p:sp>
          <p:nvSpPr>
            <p:cNvPr id="782343" name="AutoShape 7">
              <a:extLst>
                <a:ext uri="{FF2B5EF4-FFF2-40B4-BE49-F238E27FC236}">
                  <a16:creationId xmlns:a16="http://schemas.microsoft.com/office/drawing/2014/main" id="{216C63F4-2CA3-CD89-9893-ADE65E404977}"/>
                </a:ext>
              </a:extLst>
            </p:cNvPr>
            <p:cNvSpPr>
              <a:spLocks noChangeArrowheads="1"/>
            </p:cNvSpPr>
            <p:nvPr/>
          </p:nvSpPr>
          <p:spPr bwMode="auto">
            <a:xfrm>
              <a:off x="1676400" y="2278063"/>
              <a:ext cx="2209800" cy="971550"/>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ΑΝΘΡΩΠΙΝΟ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ΔΥΝΑΜΙΚΟ</a:t>
              </a:r>
            </a:p>
          </p:txBody>
        </p:sp>
        <p:sp>
          <p:nvSpPr>
            <p:cNvPr id="782344" name="AutoShape 8">
              <a:extLst>
                <a:ext uri="{FF2B5EF4-FFF2-40B4-BE49-F238E27FC236}">
                  <a16:creationId xmlns:a16="http://schemas.microsoft.com/office/drawing/2014/main" id="{344F0683-2490-9D50-E5D0-9426E418019D}"/>
                </a:ext>
              </a:extLst>
            </p:cNvPr>
            <p:cNvSpPr>
              <a:spLocks noChangeArrowheads="1"/>
            </p:cNvSpPr>
            <p:nvPr/>
          </p:nvSpPr>
          <p:spPr bwMode="auto">
            <a:xfrm>
              <a:off x="4067175" y="2278063"/>
              <a:ext cx="1371600" cy="3054350"/>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ΔΙΕΡΓΑΣΙΕΣ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2345" name="AutoShape 9">
              <a:extLst>
                <a:ext uri="{FF2B5EF4-FFF2-40B4-BE49-F238E27FC236}">
                  <a16:creationId xmlns:a16="http://schemas.microsoft.com/office/drawing/2014/main" id="{84A3F5B7-B09E-7C51-B00A-7E491CD57CF3}"/>
                </a:ext>
              </a:extLst>
            </p:cNvPr>
            <p:cNvSpPr>
              <a:spLocks noChangeArrowheads="1"/>
            </p:cNvSpPr>
            <p:nvPr/>
          </p:nvSpPr>
          <p:spPr bwMode="auto">
            <a:xfrm>
              <a:off x="1676400" y="3535363"/>
              <a:ext cx="2209800" cy="758825"/>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163"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ΣΤΡΑΤΗΓΙΚΗ ΚΑΙ ΠΡΟΓΡΑΜΜΑΤΙΣΜΟΣ</a:t>
              </a:r>
            </a:p>
          </p:txBody>
        </p:sp>
        <p:sp>
          <p:nvSpPr>
            <p:cNvPr id="782346" name="AutoShape 10">
              <a:extLst>
                <a:ext uri="{FF2B5EF4-FFF2-40B4-BE49-F238E27FC236}">
                  <a16:creationId xmlns:a16="http://schemas.microsoft.com/office/drawing/2014/main" id="{B65BA263-21C8-20FB-D46D-FC5EFA87570C}"/>
                </a:ext>
              </a:extLst>
            </p:cNvPr>
            <p:cNvSpPr>
              <a:spLocks noChangeArrowheads="1"/>
            </p:cNvSpPr>
            <p:nvPr/>
          </p:nvSpPr>
          <p:spPr bwMode="auto">
            <a:xfrm>
              <a:off x="1676400" y="4581525"/>
              <a:ext cx="2209800" cy="757238"/>
            </a:xfrm>
            <a:prstGeom prst="flowChartProcess">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ΣΥΝΕΡΓΑΣΙΕΣ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ΚΑΙ ΠΟΡΟΙ</a:t>
              </a:r>
            </a:p>
          </p:txBody>
        </p:sp>
        <p:sp>
          <p:nvSpPr>
            <p:cNvPr id="782348" name="AutoShape 12">
              <a:extLst>
                <a:ext uri="{FF2B5EF4-FFF2-40B4-BE49-F238E27FC236}">
                  <a16:creationId xmlns:a16="http://schemas.microsoft.com/office/drawing/2014/main" id="{AE2B0B7E-2CCF-F228-9D48-950E26E0617F}"/>
                </a:ext>
              </a:extLst>
            </p:cNvPr>
            <p:cNvSpPr>
              <a:spLocks noChangeArrowheads="1"/>
            </p:cNvSpPr>
            <p:nvPr/>
          </p:nvSpPr>
          <p:spPr bwMode="auto">
            <a:xfrm>
              <a:off x="179388" y="2268538"/>
              <a:ext cx="1371600" cy="3054350"/>
            </a:xfrm>
            <a:prstGeom prst="flowChartProcess">
              <a:avLst/>
            </a:prstGeom>
            <a:gradFill rotWithShape="1">
              <a:gsLst>
                <a:gs pos="0">
                  <a:schemeClr val="tx2">
                    <a:lumMod val="40000"/>
                    <a:lumOff val="60000"/>
                  </a:schemeClr>
                </a:gs>
                <a:gs pos="53000">
                  <a:schemeClr val="tx2">
                    <a:lumMod val="20000"/>
                    <a:lumOff val="80000"/>
                  </a:schemeClr>
                </a:gs>
                <a:gs pos="100000">
                  <a:srgbClr val="0066CC"/>
                </a:gs>
              </a:gsLst>
              <a:lin ang="189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35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ΗΓΕΣΙΑ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13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2349" name="AutoShape 13">
              <a:extLst>
                <a:ext uri="{FF2B5EF4-FFF2-40B4-BE49-F238E27FC236}">
                  <a16:creationId xmlns:a16="http://schemas.microsoft.com/office/drawing/2014/main" id="{C2019DB7-F862-D2A1-CB9B-78C091207C40}"/>
                </a:ext>
              </a:extLst>
            </p:cNvPr>
            <p:cNvSpPr>
              <a:spLocks noChangeArrowheads="1"/>
            </p:cNvSpPr>
            <p:nvPr/>
          </p:nvSpPr>
          <p:spPr bwMode="auto">
            <a:xfrm>
              <a:off x="179388" y="1441253"/>
              <a:ext cx="5329238" cy="6306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67500" tIns="35100" rIns="67500" bIns="351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ΠΡΟΫΠΟΘΕΣΕΙΣ</a:t>
              </a:r>
            </a:p>
          </p:txBody>
        </p:sp>
        <p:sp>
          <p:nvSpPr>
            <p:cNvPr id="782350" name="AutoShape 14">
              <a:extLst>
                <a:ext uri="{FF2B5EF4-FFF2-40B4-BE49-F238E27FC236}">
                  <a16:creationId xmlns:a16="http://schemas.microsoft.com/office/drawing/2014/main" id="{9D5B895D-6DEB-D357-2273-9D5716BF625C}"/>
                </a:ext>
              </a:extLst>
            </p:cNvPr>
            <p:cNvSpPr>
              <a:spLocks noChangeArrowheads="1"/>
            </p:cNvSpPr>
            <p:nvPr/>
          </p:nvSpPr>
          <p:spPr bwMode="auto">
            <a:xfrm>
              <a:off x="5651500" y="1463994"/>
              <a:ext cx="3241675" cy="58514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3">
                    <a:lumMod val="20000"/>
                    <a:lumOff val="80000"/>
                  </a:schemeClr>
                </a:gs>
                <a:gs pos="50000">
                  <a:schemeClr val="accent3">
                    <a:lumMod val="60000"/>
                    <a:lumOff val="40000"/>
                  </a:schemeClr>
                </a:gs>
                <a:gs pos="100000">
                  <a:schemeClr val="accent3">
                    <a:lumMod val="50000"/>
                  </a:schemeClr>
                </a:gs>
              </a:gsLst>
              <a:lin ang="2700000" scaled="1"/>
            </a:gradFill>
            <a:ln>
              <a:noFill/>
            </a:ln>
            <a:effectLst/>
          </p:spPr>
          <p:txBody>
            <a:bodyPr lIns="67500" tIns="35100" rIns="67500" bIns="35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ΑΠΟΤΕΛΕΣΜΑΤΑ</a:t>
              </a:r>
            </a:p>
          </p:txBody>
        </p:sp>
        <p:sp>
          <p:nvSpPr>
            <p:cNvPr id="782351" name="Line 15">
              <a:extLst>
                <a:ext uri="{FF2B5EF4-FFF2-40B4-BE49-F238E27FC236}">
                  <a16:creationId xmlns:a16="http://schemas.microsoft.com/office/drawing/2014/main" id="{2240BC4C-DB48-ACC9-7243-99D4BC50C030}"/>
                </a:ext>
              </a:extLst>
            </p:cNvPr>
            <p:cNvSpPr>
              <a:spLocks noChangeShapeType="1"/>
            </p:cNvSpPr>
            <p:nvPr/>
          </p:nvSpPr>
          <p:spPr bwMode="auto">
            <a:xfrm flipH="1">
              <a:off x="250825" y="5734050"/>
              <a:ext cx="8713788" cy="0"/>
            </a:xfrm>
            <a:prstGeom prst="line">
              <a:avLst/>
            </a:prstGeom>
            <a:noFill/>
            <a:ln w="76200" cap="sq">
              <a:solidFill>
                <a:schemeClr val="tx2">
                  <a:lumMod val="50000"/>
                </a:schemeClr>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782352" name="Text Box 16">
              <a:extLst>
                <a:ext uri="{FF2B5EF4-FFF2-40B4-BE49-F238E27FC236}">
                  <a16:creationId xmlns:a16="http://schemas.microsoft.com/office/drawing/2014/main" id="{8F231368-2C47-AADF-72C0-3A84AE176142}"/>
                </a:ext>
              </a:extLst>
            </p:cNvPr>
            <p:cNvSpPr txBox="1">
              <a:spLocks noChangeArrowheads="1"/>
            </p:cNvSpPr>
            <p:nvPr/>
          </p:nvSpPr>
          <p:spPr bwMode="auto">
            <a:xfrm>
              <a:off x="2411413" y="5868483"/>
              <a:ext cx="4464050" cy="340735"/>
            </a:xfrm>
            <a:prstGeom prst="rect">
              <a:avLst/>
            </a:prstGeom>
            <a:gradFill rotWithShape="1">
              <a:gsLst>
                <a:gs pos="0">
                  <a:srgbClr val="0066CC"/>
                </a:gs>
                <a:gs pos="50000">
                  <a:schemeClr val="tx2">
                    <a:lumMod val="20000"/>
                    <a:lumOff val="80000"/>
                  </a:schemeClr>
                </a:gs>
                <a:gs pos="100000">
                  <a:srgbClr val="0066CC"/>
                </a:gs>
              </a:gsLst>
              <a:lin ang="18900000" scaled="1"/>
            </a:gradFill>
            <a:ln>
              <a:noFill/>
            </a:ln>
            <a:effectLst/>
          </p:spPr>
          <p:txBody>
            <a:bodyPr lIns="67500" tIns="35100" rIns="67500" bIns="35100" anchor="ctr"/>
            <a:lstStyle>
              <a:defPPr>
                <a:defRPr lang="en-US"/>
              </a:defPPr>
              <a:lvl1pPr algn="ctr">
                <a:defRPr sz="16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l-GR"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ΚΑΙΝΟΤΟΜΙΑ ΚΑΙ ΜΑΘΗΣΗ</a:t>
              </a:r>
            </a:p>
          </p:txBody>
        </p:sp>
      </p:grpSp>
      <p:sp>
        <p:nvSpPr>
          <p:cNvPr id="3" name="Τίτλος 1">
            <a:extLst>
              <a:ext uri="{FF2B5EF4-FFF2-40B4-BE49-F238E27FC236}">
                <a16:creationId xmlns:a16="http://schemas.microsoft.com/office/drawing/2014/main" id="{FE483BFD-3D36-9354-ED99-BE551ADCB8F5}"/>
              </a:ext>
            </a:extLst>
          </p:cNvPr>
          <p:cNvSpPr>
            <a:spLocks noGrp="1"/>
          </p:cNvSpPr>
          <p:nvPr>
            <p:ph type="title"/>
          </p:nvPr>
        </p:nvSpPr>
        <p:spPr>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000" dirty="0">
                <a:solidFill>
                  <a:schemeClr val="tx1"/>
                </a:solidFill>
                <a:effectLst/>
              </a:rPr>
              <a:t>ΤΟ ΜΟΝΤΕΛΟ </a:t>
            </a:r>
            <a:r>
              <a:rPr lang="en-US" sz="2000" dirty="0">
                <a:solidFill>
                  <a:schemeClr val="tx1"/>
                </a:solidFill>
                <a:effectLst/>
              </a:rPr>
              <a:t>C.A.F.</a:t>
            </a:r>
            <a:r>
              <a:rPr lang="el-GR" sz="2000" dirty="0">
                <a:solidFill>
                  <a:schemeClr val="tx1"/>
                </a:solidFill>
                <a:effectLst/>
              </a:rPr>
              <a:t> – ΑΞΙΟΛΟΓΗΣΗ  </a:t>
            </a:r>
          </a:p>
        </p:txBody>
      </p:sp>
    </p:spTree>
    <p:extLst>
      <p:ext uri="{BB962C8B-B14F-4D97-AF65-F5344CB8AC3E}">
        <p14:creationId xmlns:p14="http://schemas.microsoft.com/office/powerpoint/2010/main" val="177483403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6"/>
          <p:cNvSpPr>
            <a:spLocks noChangeArrowheads="1"/>
          </p:cNvSpPr>
          <p:nvPr/>
        </p:nvSpPr>
        <p:spPr bwMode="auto">
          <a:xfrm>
            <a:off x="0" y="4891302"/>
            <a:ext cx="9144000" cy="1109449"/>
          </a:xfrm>
          <a:prstGeom prst="rect">
            <a:avLst/>
          </a:prstGeom>
          <a:gradFill rotWithShape="1">
            <a:gsLst>
              <a:gs pos="0">
                <a:srgbClr val="FFCC66"/>
              </a:gs>
              <a:gs pos="100000">
                <a:schemeClr val="bg1"/>
              </a:gs>
            </a:gsLst>
            <a:lin ang="5400000" scaled="1"/>
          </a:gradFill>
          <a:ln w="9525">
            <a:noFill/>
            <a:miter lim="800000"/>
            <a:headEnd/>
            <a:tailEnd/>
          </a:ln>
        </p:spPr>
        <p:txBody>
          <a:bodyPr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331" name="Rectangle 179"/>
          <p:cNvSpPr>
            <a:spLocks noChangeArrowheads="1"/>
          </p:cNvSpPr>
          <p:nvPr/>
        </p:nvSpPr>
        <p:spPr bwMode="auto">
          <a:xfrm>
            <a:off x="0" y="4891302"/>
            <a:ext cx="3768262" cy="1109449"/>
          </a:xfrm>
          <a:prstGeom prst="rect">
            <a:avLst/>
          </a:prstGeom>
          <a:gradFill rotWithShape="1">
            <a:gsLst>
              <a:gs pos="0">
                <a:schemeClr val="accent1">
                  <a:gamma/>
                  <a:shade val="86275"/>
                  <a:invGamma/>
                  <a:alpha val="61000"/>
                </a:schemeClr>
              </a:gs>
              <a:gs pos="100000">
                <a:schemeClr val="accent1">
                  <a:alpha val="25000"/>
                </a:schemeClr>
              </a:gs>
            </a:gsLst>
            <a:lin ang="5400000" scaled="1"/>
          </a:gradFill>
          <a:ln w="9525" algn="ctr">
            <a:noFill/>
            <a:miter lim="800000"/>
            <a:headEnd/>
            <a:tailEnd/>
          </a:ln>
          <a:effectLst/>
        </p:spPr>
        <p:txBody>
          <a:bodyPr wrap="none" lIns="0" tIns="0" rIns="0" bIns="0"/>
          <a:lstStyle/>
          <a:p>
            <a:pPr algn="ctr" defTabSz="685800">
              <a:lnSpc>
                <a:spcPct val="90000"/>
              </a:lnSpc>
              <a:defRPr/>
            </a:pPr>
            <a:endParaRPr lang="el-GR" sz="506" dirty="0">
              <a:solidFill>
                <a:srgbClr val="292929"/>
              </a:solidFill>
              <a:latin typeface="Arial Black" pitchFamily="34" charset="0"/>
              <a:cs typeface="Arial" charset="0"/>
            </a:endParaRPr>
          </a:p>
        </p:txBody>
      </p:sp>
      <p:sp>
        <p:nvSpPr>
          <p:cNvPr id="57346" name="Rectangle 3"/>
          <p:cNvSpPr>
            <a:spLocks noChangeArrowheads="1"/>
          </p:cNvSpPr>
          <p:nvPr/>
        </p:nvSpPr>
        <p:spPr bwMode="auto">
          <a:xfrm>
            <a:off x="0" y="1078456"/>
            <a:ext cx="9144000" cy="1236945"/>
          </a:xfrm>
          <a:prstGeom prst="rect">
            <a:avLst/>
          </a:prstGeom>
          <a:gradFill rotWithShape="1">
            <a:gsLst>
              <a:gs pos="0">
                <a:srgbClr val="FF9933"/>
              </a:gs>
              <a:gs pos="100000">
                <a:schemeClr val="bg1"/>
              </a:gs>
            </a:gsLst>
            <a:lin ang="5400000" scaled="1"/>
          </a:gradFill>
          <a:ln w="9525">
            <a:solidFill>
              <a:schemeClr val="tx1"/>
            </a:solidFill>
            <a:miter lim="800000"/>
            <a:headEnd/>
            <a:tailEnd/>
          </a:ln>
        </p:spPr>
        <p:txBody>
          <a:bodyPr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57347" name="Rectangle 4"/>
          <p:cNvSpPr>
            <a:spLocks noChangeArrowheads="1"/>
          </p:cNvSpPr>
          <p:nvPr/>
        </p:nvSpPr>
        <p:spPr bwMode="auto">
          <a:xfrm>
            <a:off x="0" y="2310531"/>
            <a:ext cx="9144000" cy="705629"/>
          </a:xfrm>
          <a:prstGeom prst="rect">
            <a:avLst/>
          </a:prstGeom>
          <a:gradFill rotWithShape="1">
            <a:gsLst>
              <a:gs pos="0">
                <a:schemeClr val="accent2"/>
              </a:gs>
              <a:gs pos="100000">
                <a:schemeClr val="bg1"/>
              </a:gs>
            </a:gsLst>
            <a:lin ang="5400000" scaled="1"/>
          </a:gradFill>
          <a:ln w="9525" algn="ctr">
            <a:noFill/>
            <a:miter lim="800000"/>
            <a:headEnd/>
            <a:tailEnd/>
          </a:ln>
        </p:spPr>
        <p:txBody>
          <a:bodyPr wrap="none" anchor="ctr"/>
          <a:lstStyle/>
          <a:p>
            <a:pPr algn="ctr" defTabSz="685800">
              <a:defRPr/>
            </a:pPr>
            <a:endParaRPr lang="el-GR" sz="1013" dirty="0">
              <a:solidFill>
                <a:srgbClr val="000000"/>
              </a:solidFill>
              <a:latin typeface="Arial" panose="020B0604020202020204" pitchFamily="34" charset="0"/>
              <a:cs typeface="Arial" charset="0"/>
            </a:endParaRPr>
          </a:p>
        </p:txBody>
      </p:sp>
      <p:sp>
        <p:nvSpPr>
          <p:cNvPr id="1201159" name="Rectangle 7"/>
          <p:cNvSpPr>
            <a:spLocks noChangeArrowheads="1"/>
          </p:cNvSpPr>
          <p:nvPr/>
        </p:nvSpPr>
        <p:spPr bwMode="auto">
          <a:xfrm>
            <a:off x="49073" y="1102010"/>
            <a:ext cx="2193569" cy="184666"/>
          </a:xfrm>
          <a:prstGeom prst="rect">
            <a:avLst/>
          </a:prstGeom>
          <a:noFill/>
          <a:ln w="9525" algn="ctr">
            <a:noFill/>
            <a:miter lim="800000"/>
            <a:headEnd/>
            <a:tailEnd/>
          </a:ln>
          <a:effectLst/>
        </p:spPr>
        <p:txBody>
          <a:bodyPr wrap="square" lIns="0" tIns="0" rIns="0" bIns="0" anchor="ctr">
            <a:spAutoFit/>
          </a:bodyPr>
          <a:lstStyle/>
          <a:p>
            <a:pPr defTabSz="685800">
              <a:defRPr/>
            </a:pPr>
            <a:r>
              <a:rPr lang="el-GR" sz="1200" dirty="0">
                <a:solidFill>
                  <a:prstClr val="white"/>
                </a:solidFill>
                <a:effectLst>
                  <a:outerShdw blurRad="38100" dist="38100" dir="2700000" algn="tl">
                    <a:srgbClr val="C0C0C0"/>
                  </a:outerShdw>
                </a:effectLst>
                <a:latin typeface="Arial Black" pitchFamily="34" charset="0"/>
                <a:cs typeface="Arial" charset="0"/>
              </a:rPr>
              <a:t>Ενδιαφερόμενα Μέρη</a:t>
            </a:r>
          </a:p>
        </p:txBody>
      </p:sp>
      <p:sp>
        <p:nvSpPr>
          <p:cNvPr id="1201160" name="Rectangle 8"/>
          <p:cNvSpPr>
            <a:spLocks noChangeArrowheads="1"/>
          </p:cNvSpPr>
          <p:nvPr/>
        </p:nvSpPr>
        <p:spPr bwMode="auto">
          <a:xfrm>
            <a:off x="130704" y="3126451"/>
            <a:ext cx="1532536" cy="484748"/>
          </a:xfrm>
          <a:prstGeom prst="rect">
            <a:avLst/>
          </a:prstGeom>
          <a:solidFill>
            <a:schemeClr val="bg1"/>
          </a:solidFill>
          <a:ln w="9525" algn="ctr">
            <a:noFill/>
            <a:miter lim="800000"/>
            <a:headEnd/>
            <a:tailEnd/>
          </a:ln>
          <a:effectLst/>
        </p:spPr>
        <p:txBody>
          <a:bodyPr wrap="square" lIns="0" tIns="0" rIns="0" bIns="0" anchor="ctr">
            <a:spAutoFit/>
          </a:bodyPr>
          <a:lstStyle/>
          <a:p>
            <a:pPr defTabSz="685800">
              <a:defRPr/>
            </a:pPr>
            <a:r>
              <a:rPr lang="el-GR" sz="1050" dirty="0">
                <a:solidFill>
                  <a:srgbClr val="4D4D4D"/>
                </a:solidFill>
                <a:effectLst>
                  <a:outerShdw blurRad="38100" dist="38100" dir="2700000" algn="tl">
                    <a:srgbClr val="C0C0C0"/>
                  </a:outerShdw>
                </a:effectLst>
                <a:latin typeface="Arial Black" pitchFamily="34" charset="0"/>
                <a:cs typeface="Arial" charset="0"/>
              </a:rPr>
              <a:t>Εσωτερικές</a:t>
            </a:r>
            <a:r>
              <a:rPr lang="en-US" sz="1050" dirty="0">
                <a:solidFill>
                  <a:srgbClr val="4D4D4D"/>
                </a:solidFill>
                <a:effectLst>
                  <a:outerShdw blurRad="38100" dist="38100" dir="2700000" algn="tl">
                    <a:srgbClr val="C0C0C0"/>
                  </a:outerShdw>
                </a:effectLst>
                <a:latin typeface="Arial Black" pitchFamily="34" charset="0"/>
                <a:cs typeface="Arial" charset="0"/>
              </a:rPr>
              <a:t> </a:t>
            </a:r>
            <a:r>
              <a:rPr lang="el-GR" sz="1050" dirty="0">
                <a:solidFill>
                  <a:srgbClr val="4D4D4D"/>
                </a:solidFill>
                <a:effectLst>
                  <a:outerShdw blurRad="38100" dist="38100" dir="2700000" algn="tl">
                    <a:srgbClr val="C0C0C0"/>
                  </a:outerShdw>
                </a:effectLst>
                <a:latin typeface="Arial Black" pitchFamily="34" charset="0"/>
                <a:cs typeface="Arial" charset="0"/>
              </a:rPr>
              <a:t>Διεργασίες</a:t>
            </a:r>
            <a:r>
              <a:rPr lang="en-GB" sz="1050" dirty="0">
                <a:solidFill>
                  <a:srgbClr val="4D4D4D"/>
                </a:solidFill>
                <a:effectLst>
                  <a:outerShdw blurRad="38100" dist="38100" dir="2700000" algn="tl">
                    <a:srgbClr val="C0C0C0"/>
                  </a:outerShdw>
                </a:effectLst>
                <a:latin typeface="Arial Black" pitchFamily="34" charset="0"/>
                <a:cs typeface="Arial" charset="0"/>
              </a:rPr>
              <a:t> </a:t>
            </a:r>
            <a:endParaRPr lang="el-GR" sz="1050" dirty="0">
              <a:solidFill>
                <a:srgbClr val="4D4D4D"/>
              </a:solidFill>
              <a:effectLst>
                <a:outerShdw blurRad="38100" dist="38100" dir="2700000" algn="tl">
                  <a:srgbClr val="C0C0C0"/>
                </a:outerShdw>
              </a:effectLst>
              <a:latin typeface="Arial Black" pitchFamily="34" charset="0"/>
              <a:cs typeface="Arial" charset="0"/>
            </a:endParaRPr>
          </a:p>
          <a:p>
            <a:pPr defTabSz="685800">
              <a:defRPr/>
            </a:pPr>
            <a:r>
              <a:rPr lang="el-GR" sz="1050" dirty="0">
                <a:solidFill>
                  <a:srgbClr val="4D4D4D"/>
                </a:solidFill>
                <a:effectLst>
                  <a:outerShdw blurRad="38100" dist="38100" dir="2700000" algn="tl">
                    <a:srgbClr val="C0C0C0"/>
                  </a:outerShdw>
                </a:effectLst>
                <a:latin typeface="Arial Black" pitchFamily="34" charset="0"/>
                <a:cs typeface="Arial" charset="0"/>
              </a:rPr>
              <a:t>&amp; Έργα</a:t>
            </a:r>
          </a:p>
        </p:txBody>
      </p:sp>
      <p:sp>
        <p:nvSpPr>
          <p:cNvPr id="1201161" name="Rectangle 9"/>
          <p:cNvSpPr>
            <a:spLocks noChangeArrowheads="1"/>
          </p:cNvSpPr>
          <p:nvPr/>
        </p:nvSpPr>
        <p:spPr bwMode="auto">
          <a:xfrm>
            <a:off x="49074" y="2297852"/>
            <a:ext cx="1966648" cy="184666"/>
          </a:xfrm>
          <a:prstGeom prst="rect">
            <a:avLst/>
          </a:prstGeom>
          <a:noFill/>
          <a:ln w="9525" algn="ctr">
            <a:noFill/>
            <a:miter lim="800000"/>
            <a:headEnd/>
            <a:tailEnd/>
          </a:ln>
          <a:effectLst/>
        </p:spPr>
        <p:txBody>
          <a:bodyPr wrap="square" lIns="0" tIns="0" rIns="0" bIns="0" anchor="ctr">
            <a:spAutoFit/>
          </a:bodyPr>
          <a:lstStyle/>
          <a:p>
            <a:pPr algn="ctr" defTabSz="685800">
              <a:defRPr/>
            </a:pPr>
            <a:r>
              <a:rPr lang="el-GR" sz="1200" dirty="0">
                <a:solidFill>
                  <a:prstClr val="white"/>
                </a:solidFill>
                <a:effectLst>
                  <a:outerShdw blurRad="38100" dist="38100" dir="2700000" algn="tl">
                    <a:srgbClr val="C0C0C0"/>
                  </a:outerShdw>
                </a:effectLst>
                <a:latin typeface="Arial Black" pitchFamily="34" charset="0"/>
                <a:cs typeface="Arial" charset="0"/>
              </a:rPr>
              <a:t>Χρηματοοικονομικά</a:t>
            </a:r>
          </a:p>
        </p:txBody>
      </p:sp>
      <p:sp>
        <p:nvSpPr>
          <p:cNvPr id="1201181" name="AutoShape 29"/>
          <p:cNvSpPr>
            <a:spLocks noChangeArrowheads="1"/>
          </p:cNvSpPr>
          <p:nvPr/>
        </p:nvSpPr>
        <p:spPr bwMode="auto">
          <a:xfrm>
            <a:off x="3980182" y="4996168"/>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182" name="AutoShape 30"/>
          <p:cNvSpPr>
            <a:spLocks noChangeArrowheads="1"/>
          </p:cNvSpPr>
          <p:nvPr/>
        </p:nvSpPr>
        <p:spPr bwMode="auto">
          <a:xfrm>
            <a:off x="3074687" y="4489022"/>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183" name="AutoShape 31"/>
          <p:cNvSpPr>
            <a:spLocks noChangeArrowheads="1"/>
          </p:cNvSpPr>
          <p:nvPr/>
        </p:nvSpPr>
        <p:spPr bwMode="auto">
          <a:xfrm>
            <a:off x="5268255" y="4489022"/>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3107" name="Oval 150"/>
          <p:cNvSpPr>
            <a:spLocks noChangeArrowheads="1"/>
          </p:cNvSpPr>
          <p:nvPr/>
        </p:nvSpPr>
        <p:spPr bwMode="auto">
          <a:xfrm>
            <a:off x="3094378" y="2470379"/>
            <a:ext cx="1393688" cy="4290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lIns="6075" tIns="0" rIns="6075" bIns="0" anchor="ctr"/>
          <a:lstStyle/>
          <a:p>
            <a:pPr algn="ctr" defTabSz="467905" eaLnBrk="0" hangingPunct="0">
              <a:defRPr/>
            </a:pPr>
            <a:r>
              <a:rPr lang="el-GR" sz="825" b="1" dirty="0">
                <a:solidFill>
                  <a:srgbClr val="000000"/>
                </a:solidFill>
                <a:latin typeface="Tahoma" pitchFamily="34" charset="0"/>
              </a:rPr>
              <a:t>ΒΕΛΤΙΩΣΗ </a:t>
            </a:r>
            <a:r>
              <a:rPr lang="en-US" sz="825" b="1" dirty="0">
                <a:solidFill>
                  <a:srgbClr val="000000"/>
                </a:solidFill>
                <a:latin typeface="Tahoma" pitchFamily="34" charset="0"/>
              </a:rPr>
              <a:t>CASH FLOW</a:t>
            </a:r>
          </a:p>
        </p:txBody>
      </p:sp>
      <p:sp>
        <p:nvSpPr>
          <p:cNvPr id="3111" name="Rectangle 175"/>
          <p:cNvSpPr>
            <a:spLocks noChangeArrowheads="1"/>
          </p:cNvSpPr>
          <p:nvPr/>
        </p:nvSpPr>
        <p:spPr bwMode="auto">
          <a:xfrm>
            <a:off x="3799246" y="5179644"/>
            <a:ext cx="2305925" cy="252796"/>
          </a:xfrm>
          <a:prstGeom prst="rect">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0" scaled="1"/>
            <a:tileRec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685800">
              <a:defRPr/>
            </a:pPr>
            <a:r>
              <a:rPr lang="el-GR" sz="750" b="1" dirty="0">
                <a:solidFill>
                  <a:srgbClr val="FFFFFF"/>
                </a:solidFill>
                <a:latin typeface="Arial" panose="020B0604020202020204" pitchFamily="34" charset="0"/>
              </a:rPr>
              <a:t>ΒΕΛΤΙΩΣΗ</a:t>
            </a:r>
          </a:p>
          <a:p>
            <a:pPr algn="ctr" defTabSz="685800">
              <a:defRPr/>
            </a:pPr>
            <a:r>
              <a:rPr lang="el-GR" sz="750" b="1" dirty="0">
                <a:solidFill>
                  <a:srgbClr val="FFFFFF"/>
                </a:solidFill>
                <a:latin typeface="Arial" panose="020B0604020202020204" pitchFamily="34" charset="0"/>
              </a:rPr>
              <a:t>ΑΝΘΡΩΠΙΝΟΥ ΔΥΝΑΜΙΚΟΥ &amp; ΥΠΟΔΟΜΩΝ </a:t>
            </a:r>
          </a:p>
        </p:txBody>
      </p:sp>
      <p:sp>
        <p:nvSpPr>
          <p:cNvPr id="1201332" name="Rectangle 180"/>
          <p:cNvSpPr>
            <a:spLocks noChangeArrowheads="1"/>
          </p:cNvSpPr>
          <p:nvPr/>
        </p:nvSpPr>
        <p:spPr bwMode="auto">
          <a:xfrm>
            <a:off x="6115779" y="4891302"/>
            <a:ext cx="3010133" cy="1109449"/>
          </a:xfrm>
          <a:prstGeom prst="rect">
            <a:avLst/>
          </a:prstGeom>
          <a:gradFill rotWithShape="1">
            <a:gsLst>
              <a:gs pos="0">
                <a:schemeClr val="accent1">
                  <a:gamma/>
                  <a:shade val="86275"/>
                  <a:invGamma/>
                  <a:alpha val="61000"/>
                </a:schemeClr>
              </a:gs>
              <a:gs pos="100000">
                <a:schemeClr val="accent1">
                  <a:alpha val="25000"/>
                </a:schemeClr>
              </a:gs>
            </a:gsLst>
            <a:lin ang="5400000" scaled="1"/>
          </a:gradFill>
          <a:ln w="9525" algn="ctr">
            <a:noFill/>
            <a:miter lim="800000"/>
            <a:headEnd/>
            <a:tailEnd/>
          </a:ln>
          <a:effectLst/>
        </p:spPr>
        <p:txBody>
          <a:bodyPr wrap="none" lIns="0" tIns="0" rIns="0" bIns="0"/>
          <a:lstStyle/>
          <a:p>
            <a:pPr algn="ctr" defTabSz="685800">
              <a:lnSpc>
                <a:spcPct val="90000"/>
              </a:lnSpc>
              <a:defRPr/>
            </a:pPr>
            <a:endParaRPr lang="el-GR" sz="506" dirty="0">
              <a:solidFill>
                <a:srgbClr val="292929"/>
              </a:solidFill>
              <a:latin typeface="Arial Black" pitchFamily="34" charset="0"/>
              <a:cs typeface="Arial" charset="0"/>
            </a:endParaRPr>
          </a:p>
        </p:txBody>
      </p:sp>
      <p:sp>
        <p:nvSpPr>
          <p:cNvPr id="3115" name="Oval 15"/>
          <p:cNvSpPr>
            <a:spLocks noChangeArrowheads="1"/>
          </p:cNvSpPr>
          <p:nvPr/>
        </p:nvSpPr>
        <p:spPr bwMode="auto">
          <a:xfrm>
            <a:off x="1305043" y="5073377"/>
            <a:ext cx="1281035" cy="393573"/>
          </a:xfrm>
          <a:prstGeom prst="ellipse">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0" scaled="1"/>
            <a:tileRect/>
          </a:gra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685800">
              <a:defRPr/>
            </a:pPr>
            <a:r>
              <a:rPr lang="el-GR" sz="750" b="1" dirty="0">
                <a:solidFill>
                  <a:srgbClr val="FFFFFF"/>
                </a:solidFill>
                <a:latin typeface="Tahoma" panose="020B0604030504040204" pitchFamily="34" charset="0"/>
                <a:ea typeface="Tahoma" panose="020B0604030504040204" pitchFamily="34" charset="0"/>
                <a:cs typeface="Tahoma" panose="020B0604030504040204" pitchFamily="34" charset="0"/>
              </a:rPr>
              <a:t>ΔΙΑΧΕΙΡΙΣΗ ΑΝΘΡΩΠΙΝΟΥ ΔΥΝΑΜΙΚΟΥ</a:t>
            </a:r>
          </a:p>
        </p:txBody>
      </p:sp>
      <p:cxnSp>
        <p:nvCxnSpPr>
          <p:cNvPr id="57416" name="AutoShape 157"/>
          <p:cNvCxnSpPr>
            <a:cxnSpLocks noChangeShapeType="1"/>
            <a:stCxn id="3131" idx="0"/>
            <a:endCxn id="3115" idx="2"/>
          </p:cNvCxnSpPr>
          <p:nvPr/>
        </p:nvCxnSpPr>
        <p:spPr bwMode="auto">
          <a:xfrm rot="5400000" flipH="1" flipV="1">
            <a:off x="926646" y="4916016"/>
            <a:ext cx="24248" cy="732544"/>
          </a:xfrm>
          <a:prstGeom prst="curvedConnector2">
            <a:avLst/>
          </a:prstGeom>
          <a:noFill/>
          <a:ln w="9525">
            <a:solidFill>
              <a:srgbClr val="333333"/>
            </a:solidFill>
            <a:prstDash val="dash"/>
            <a:round/>
            <a:headEnd/>
            <a:tailEnd type="triangle" w="med" len="med"/>
          </a:ln>
        </p:spPr>
      </p:cxnSp>
      <p:cxnSp>
        <p:nvCxnSpPr>
          <p:cNvPr id="57417" name="AutoShape 176"/>
          <p:cNvCxnSpPr>
            <a:cxnSpLocks noChangeShapeType="1"/>
            <a:stCxn id="3115" idx="6"/>
            <a:endCxn id="3111" idx="1"/>
          </p:cNvCxnSpPr>
          <p:nvPr/>
        </p:nvCxnSpPr>
        <p:spPr bwMode="auto">
          <a:xfrm>
            <a:off x="2586077" y="5270164"/>
            <a:ext cx="1213169" cy="35878"/>
          </a:xfrm>
          <a:prstGeom prst="curvedConnector3">
            <a:avLst>
              <a:gd name="adj1" fmla="val 50000"/>
            </a:avLst>
          </a:prstGeom>
          <a:noFill/>
          <a:ln w="9525">
            <a:solidFill>
              <a:srgbClr val="333333"/>
            </a:solidFill>
            <a:round/>
            <a:headEnd/>
            <a:tailEnd type="triangle" w="lg" len="sm"/>
          </a:ln>
        </p:spPr>
      </p:cxnSp>
      <p:sp>
        <p:nvSpPr>
          <p:cNvPr id="3119" name="Oval 77"/>
          <p:cNvSpPr>
            <a:spLocks noChangeArrowheads="1"/>
          </p:cNvSpPr>
          <p:nvPr/>
        </p:nvSpPr>
        <p:spPr bwMode="auto">
          <a:xfrm>
            <a:off x="1663240" y="5721691"/>
            <a:ext cx="983324" cy="224899"/>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anose="020B0604030504040204" pitchFamily="34" charset="0"/>
                <a:ea typeface="Tahoma" panose="020B0604030504040204" pitchFamily="34" charset="0"/>
                <a:cs typeface="Tahoma" panose="020B0604030504040204" pitchFamily="34" charset="0"/>
              </a:rPr>
              <a:t>ΔΙΑΧΕΙΡΙΣΗ ΑΠΟΔΟΣΗΣ</a:t>
            </a:r>
          </a:p>
        </p:txBody>
      </p:sp>
      <p:cxnSp>
        <p:nvCxnSpPr>
          <p:cNvPr id="57427" name="AutoShape 82"/>
          <p:cNvCxnSpPr>
            <a:cxnSpLocks noChangeShapeType="1"/>
            <a:stCxn id="3119" idx="0"/>
            <a:endCxn id="3115" idx="4"/>
          </p:cNvCxnSpPr>
          <p:nvPr/>
        </p:nvCxnSpPr>
        <p:spPr bwMode="auto">
          <a:xfrm rot="16200000" flipV="1">
            <a:off x="1922860" y="5489650"/>
            <a:ext cx="254741" cy="209342"/>
          </a:xfrm>
          <a:prstGeom prst="curvedConnector3">
            <a:avLst>
              <a:gd name="adj1" fmla="val 50000"/>
            </a:avLst>
          </a:prstGeom>
          <a:noFill/>
          <a:ln w="9525">
            <a:solidFill>
              <a:srgbClr val="333333"/>
            </a:solidFill>
            <a:prstDash val="dash"/>
            <a:round/>
            <a:headEnd/>
            <a:tailEnd type="triangle" w="med" len="med"/>
          </a:ln>
        </p:spPr>
      </p:cxnSp>
      <p:sp>
        <p:nvSpPr>
          <p:cNvPr id="3" name="Oval 21"/>
          <p:cNvSpPr>
            <a:spLocks noChangeArrowheads="1"/>
          </p:cNvSpPr>
          <p:nvPr/>
        </p:nvSpPr>
        <p:spPr bwMode="auto">
          <a:xfrm>
            <a:off x="6946302" y="5057911"/>
            <a:ext cx="1134605" cy="365488"/>
          </a:xfrm>
          <a:prstGeom prst="ellipse">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0" scaled="1"/>
            <a:tileRec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685800">
              <a:defRPr/>
            </a:pPr>
            <a:r>
              <a:rPr lang="el-GR" sz="750" b="1" dirty="0">
                <a:solidFill>
                  <a:srgbClr val="FFFFFF"/>
                </a:solidFill>
                <a:latin typeface="Arial" panose="020B0604020202020204" pitchFamily="34" charset="0"/>
              </a:rPr>
              <a:t>ΑΝΑΠΤΥΞΗ </a:t>
            </a:r>
          </a:p>
          <a:p>
            <a:pPr algn="ctr" defTabSz="685800">
              <a:defRPr/>
            </a:pPr>
            <a:r>
              <a:rPr lang="el-GR" sz="750" b="1" dirty="0">
                <a:solidFill>
                  <a:srgbClr val="FFFFFF"/>
                </a:solidFill>
                <a:latin typeface="Arial" panose="020B0604020202020204" pitchFamily="34" charset="0"/>
              </a:rPr>
              <a:t>ΥΠΟΔΟΜΩΝ </a:t>
            </a:r>
          </a:p>
        </p:txBody>
      </p:sp>
      <p:sp>
        <p:nvSpPr>
          <p:cNvPr id="3127" name="Oval 166"/>
          <p:cNvSpPr>
            <a:spLocks noChangeArrowheads="1"/>
          </p:cNvSpPr>
          <p:nvPr/>
        </p:nvSpPr>
        <p:spPr bwMode="auto">
          <a:xfrm>
            <a:off x="7342300" y="5617795"/>
            <a:ext cx="983324" cy="337349"/>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n-US" sz="675" b="1" dirty="0">
                <a:solidFill>
                  <a:srgbClr val="000000"/>
                </a:solidFill>
                <a:latin typeface="Tahoma" pitchFamily="34" charset="0"/>
              </a:rPr>
              <a:t>BUSINESS CONTINUITY</a:t>
            </a:r>
            <a:endParaRPr lang="el-GR" sz="675" b="1" dirty="0">
              <a:solidFill>
                <a:srgbClr val="000000"/>
              </a:solidFill>
              <a:latin typeface="Tahoma" pitchFamily="34" charset="0"/>
            </a:endParaRPr>
          </a:p>
        </p:txBody>
      </p:sp>
      <p:cxnSp>
        <p:nvCxnSpPr>
          <p:cNvPr id="57439" name="AutoShape 170"/>
          <p:cNvCxnSpPr>
            <a:cxnSpLocks noChangeShapeType="1"/>
            <a:stCxn id="10" idx="0"/>
            <a:endCxn id="3" idx="3"/>
          </p:cNvCxnSpPr>
          <p:nvPr/>
        </p:nvCxnSpPr>
        <p:spPr bwMode="auto">
          <a:xfrm rot="5400000" flipH="1" flipV="1">
            <a:off x="6834370" y="5265310"/>
            <a:ext cx="173526" cy="382655"/>
          </a:xfrm>
          <a:prstGeom prst="curvedConnector3">
            <a:avLst>
              <a:gd name="adj1" fmla="val 50000"/>
            </a:avLst>
          </a:prstGeom>
          <a:noFill/>
          <a:ln w="9525">
            <a:solidFill>
              <a:srgbClr val="333333"/>
            </a:solidFill>
            <a:prstDash val="dash"/>
            <a:round/>
            <a:headEnd/>
            <a:tailEnd type="triangle" w="med" len="med"/>
          </a:ln>
        </p:spPr>
      </p:cxnSp>
      <p:cxnSp>
        <p:nvCxnSpPr>
          <p:cNvPr id="57440" name="AutoShape 171"/>
          <p:cNvCxnSpPr>
            <a:cxnSpLocks noChangeShapeType="1"/>
            <a:stCxn id="3127" idx="0"/>
            <a:endCxn id="3" idx="4"/>
          </p:cNvCxnSpPr>
          <p:nvPr/>
        </p:nvCxnSpPr>
        <p:spPr bwMode="auto">
          <a:xfrm rot="16200000" flipV="1">
            <a:off x="7576585" y="5360419"/>
            <a:ext cx="194397" cy="320357"/>
          </a:xfrm>
          <a:prstGeom prst="curvedConnector3">
            <a:avLst>
              <a:gd name="adj1" fmla="val 50000"/>
            </a:avLst>
          </a:prstGeom>
          <a:noFill/>
          <a:ln w="9525">
            <a:solidFill>
              <a:srgbClr val="333333"/>
            </a:solidFill>
            <a:prstDash val="dash"/>
            <a:round/>
            <a:headEnd/>
            <a:tailEnd type="triangle" w="med" len="med"/>
          </a:ln>
        </p:spPr>
      </p:cxnSp>
      <p:cxnSp>
        <p:nvCxnSpPr>
          <p:cNvPr id="57441" name="AutoShape 178"/>
          <p:cNvCxnSpPr>
            <a:cxnSpLocks noChangeShapeType="1"/>
            <a:stCxn id="3" idx="2"/>
            <a:endCxn id="3111" idx="3"/>
          </p:cNvCxnSpPr>
          <p:nvPr/>
        </p:nvCxnSpPr>
        <p:spPr bwMode="auto">
          <a:xfrm rot="10800000" flipV="1">
            <a:off x="6105170" y="5240655"/>
            <a:ext cx="841131" cy="65387"/>
          </a:xfrm>
          <a:prstGeom prst="curvedConnector3">
            <a:avLst>
              <a:gd name="adj1" fmla="val 50000"/>
            </a:avLst>
          </a:prstGeom>
          <a:noFill/>
          <a:ln w="9525">
            <a:solidFill>
              <a:srgbClr val="333333"/>
            </a:solidFill>
            <a:round/>
            <a:headEnd/>
            <a:tailEnd type="triangle" w="lg" len="sm"/>
          </a:ln>
        </p:spPr>
      </p:cxnSp>
      <p:sp>
        <p:nvSpPr>
          <p:cNvPr id="3131" name="Oval 182"/>
          <p:cNvSpPr>
            <a:spLocks noChangeArrowheads="1"/>
          </p:cNvSpPr>
          <p:nvPr/>
        </p:nvSpPr>
        <p:spPr bwMode="auto">
          <a:xfrm>
            <a:off x="80836" y="5294412"/>
            <a:ext cx="983324" cy="224899"/>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anose="020B0604030504040204" pitchFamily="34" charset="0"/>
                <a:ea typeface="Tahoma" panose="020B0604030504040204" pitchFamily="34" charset="0"/>
                <a:cs typeface="Tahoma" panose="020B0604030504040204" pitchFamily="34" charset="0"/>
              </a:rPr>
              <a:t>ΣΥΣΤΗΜΑ ΚΙΝΗΤΡΩΝ</a:t>
            </a:r>
          </a:p>
        </p:txBody>
      </p:sp>
      <p:sp>
        <p:nvSpPr>
          <p:cNvPr id="1201335" name="AutoShape 183"/>
          <p:cNvSpPr>
            <a:spLocks noChangeArrowheads="1"/>
          </p:cNvSpPr>
          <p:nvPr/>
        </p:nvSpPr>
        <p:spPr bwMode="auto">
          <a:xfrm>
            <a:off x="3852633" y="5538212"/>
            <a:ext cx="302561" cy="281124"/>
          </a:xfrm>
          <a:prstGeom prst="leftRightArrow">
            <a:avLst>
              <a:gd name="adj1" fmla="val 55000"/>
              <a:gd name="adj2" fmla="val 36806"/>
            </a:avLst>
          </a:prstGeom>
          <a:solidFill>
            <a:srgbClr val="4D4D4D"/>
          </a:solidFill>
          <a:ln w="9525" algn="ctr">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336" name="AutoShape 184"/>
          <p:cNvSpPr>
            <a:spLocks noChangeArrowheads="1"/>
          </p:cNvSpPr>
          <p:nvPr/>
        </p:nvSpPr>
        <p:spPr bwMode="auto">
          <a:xfrm>
            <a:off x="5568133" y="5538212"/>
            <a:ext cx="305984" cy="281124"/>
          </a:xfrm>
          <a:prstGeom prst="leftRightArrow">
            <a:avLst>
              <a:gd name="adj1" fmla="val 55000"/>
              <a:gd name="adj2" fmla="val 36806"/>
            </a:avLst>
          </a:prstGeom>
          <a:solidFill>
            <a:srgbClr val="4D4D4D"/>
          </a:solidFill>
          <a:ln w="9525" algn="ctr">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0" name="Oval 185"/>
          <p:cNvSpPr>
            <a:spLocks noChangeArrowheads="1"/>
          </p:cNvSpPr>
          <p:nvPr/>
        </p:nvSpPr>
        <p:spPr bwMode="auto">
          <a:xfrm>
            <a:off x="6238144" y="5543400"/>
            <a:ext cx="983324" cy="337349"/>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itchFamily="34" charset="0"/>
              </a:rPr>
              <a:t>ΒΕΛΤΙΩΣΗ ΕΦΑΡΜΟΓΩΝ Ι.Τ</a:t>
            </a:r>
          </a:p>
        </p:txBody>
      </p:sp>
      <p:sp>
        <p:nvSpPr>
          <p:cNvPr id="3135" name="Oval 196"/>
          <p:cNvSpPr>
            <a:spLocks noChangeArrowheads="1"/>
          </p:cNvSpPr>
          <p:nvPr/>
        </p:nvSpPr>
        <p:spPr bwMode="auto">
          <a:xfrm>
            <a:off x="3228814" y="1807530"/>
            <a:ext cx="1308491" cy="33734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ΔΙΕΠΙΣΤΗΜΟΝΙΚΗ ΠΡΟΣΕΓΓΙΣΗ</a:t>
            </a:r>
          </a:p>
        </p:txBody>
      </p:sp>
      <p:sp>
        <p:nvSpPr>
          <p:cNvPr id="3137" name="Oval 202"/>
          <p:cNvSpPr>
            <a:spLocks noChangeArrowheads="1"/>
          </p:cNvSpPr>
          <p:nvPr/>
        </p:nvSpPr>
        <p:spPr bwMode="auto">
          <a:xfrm>
            <a:off x="4548041" y="2470379"/>
            <a:ext cx="1563829" cy="4290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lIns="6075" tIns="0" rIns="6075" bIns="0" anchor="ctr"/>
          <a:lstStyle/>
          <a:p>
            <a:pPr algn="ctr" defTabSz="467905" eaLnBrk="0" hangingPunct="0">
              <a:defRPr/>
            </a:pPr>
            <a:r>
              <a:rPr lang="el-GR" sz="825" b="1" dirty="0">
                <a:solidFill>
                  <a:srgbClr val="000000"/>
                </a:solidFill>
                <a:latin typeface="Tahoma" pitchFamily="34" charset="0"/>
              </a:rPr>
              <a:t>ΣΥΜΜΕΤΟΧΗ ΣΕ ΕΥΡΩΠΑΪΚΑ ΠΡΟΓΡΑΜΜΑΤΑ</a:t>
            </a:r>
          </a:p>
        </p:txBody>
      </p:sp>
      <p:sp>
        <p:nvSpPr>
          <p:cNvPr id="3139" name="Oval 205"/>
          <p:cNvSpPr>
            <a:spLocks noChangeArrowheads="1"/>
          </p:cNvSpPr>
          <p:nvPr/>
        </p:nvSpPr>
        <p:spPr bwMode="auto">
          <a:xfrm>
            <a:off x="120552" y="2470379"/>
            <a:ext cx="1290047" cy="4290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lIns="6075" tIns="0" rIns="6075" bIns="0" anchor="ctr"/>
          <a:lstStyle/>
          <a:p>
            <a:pPr algn="ctr" defTabSz="467905" eaLnBrk="0" hangingPunct="0">
              <a:defRPr/>
            </a:pPr>
            <a:r>
              <a:rPr lang="el-GR" sz="825" b="1" dirty="0">
                <a:solidFill>
                  <a:srgbClr val="000000"/>
                </a:solidFill>
                <a:latin typeface="Tahoma" pitchFamily="34" charset="0"/>
              </a:rPr>
              <a:t>ΜΕΙΩΣΗ ΚΟΣΤΟΥΣ</a:t>
            </a:r>
          </a:p>
        </p:txBody>
      </p:sp>
      <p:sp>
        <p:nvSpPr>
          <p:cNvPr id="3142" name="Oval 216"/>
          <p:cNvSpPr>
            <a:spLocks noChangeArrowheads="1"/>
          </p:cNvSpPr>
          <p:nvPr/>
        </p:nvSpPr>
        <p:spPr bwMode="auto">
          <a:xfrm>
            <a:off x="2648838" y="5492200"/>
            <a:ext cx="939061" cy="293216"/>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anose="020B0604030504040204" pitchFamily="34" charset="0"/>
                <a:ea typeface="Tahoma" panose="020B0604030504040204" pitchFamily="34" charset="0"/>
                <a:cs typeface="Tahoma" panose="020B0604030504040204" pitchFamily="34" charset="0"/>
              </a:rPr>
              <a:t>ΔΕΞΙΟΤΗΤΕΣ </a:t>
            </a:r>
            <a:r>
              <a:rPr lang="en-GB" sz="675" b="1" dirty="0">
                <a:solidFill>
                  <a:srgbClr val="000000"/>
                </a:solidFill>
                <a:latin typeface="Tahoma" panose="020B0604030504040204" pitchFamily="34" charset="0"/>
                <a:ea typeface="Tahoma" panose="020B0604030504040204" pitchFamily="34" charset="0"/>
                <a:cs typeface="Tahoma" panose="020B0604030504040204" pitchFamily="34" charset="0"/>
              </a:rPr>
              <a:t>MANAGEMENT </a:t>
            </a:r>
            <a:endParaRPr lang="el-GR" sz="675"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57464" name="AutoShape 217"/>
          <p:cNvCxnSpPr>
            <a:cxnSpLocks noChangeShapeType="1"/>
            <a:stCxn id="3142" idx="2"/>
            <a:endCxn id="3115" idx="5"/>
          </p:cNvCxnSpPr>
          <p:nvPr/>
        </p:nvCxnSpPr>
        <p:spPr bwMode="auto">
          <a:xfrm rot="10800000">
            <a:off x="2398475" y="5409313"/>
            <a:ext cx="250364" cy="229496"/>
          </a:xfrm>
          <a:prstGeom prst="curvedConnector2">
            <a:avLst/>
          </a:prstGeom>
          <a:noFill/>
          <a:ln w="9525">
            <a:solidFill>
              <a:srgbClr val="333333"/>
            </a:solidFill>
            <a:prstDash val="dash"/>
            <a:round/>
            <a:headEnd/>
            <a:tailEnd type="triangle" w="med" len="med"/>
          </a:ln>
        </p:spPr>
      </p:cxnSp>
      <p:sp>
        <p:nvSpPr>
          <p:cNvPr id="5" name="Oval 221"/>
          <p:cNvSpPr>
            <a:spLocks noChangeArrowheads="1"/>
          </p:cNvSpPr>
          <p:nvPr/>
        </p:nvSpPr>
        <p:spPr bwMode="auto">
          <a:xfrm>
            <a:off x="362272" y="5668178"/>
            <a:ext cx="1058965" cy="224899"/>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anose="020B0604030504040204" pitchFamily="34" charset="0"/>
                <a:ea typeface="Tahoma" panose="020B0604030504040204" pitchFamily="34" charset="0"/>
                <a:cs typeface="Tahoma" panose="020B0604030504040204" pitchFamily="34" charset="0"/>
              </a:rPr>
              <a:t>ΑΠΟΔΟΤΙΚΕΣ ΠΡΟΣΛΗΨΕΙΣ</a:t>
            </a:r>
          </a:p>
        </p:txBody>
      </p:sp>
      <p:cxnSp>
        <p:nvCxnSpPr>
          <p:cNvPr id="57468" name="AutoShape 222"/>
          <p:cNvCxnSpPr>
            <a:cxnSpLocks noChangeShapeType="1"/>
            <a:stCxn id="5" idx="0"/>
            <a:endCxn id="3115" idx="3"/>
          </p:cNvCxnSpPr>
          <p:nvPr/>
        </p:nvCxnSpPr>
        <p:spPr bwMode="auto">
          <a:xfrm rot="5400000" flipH="1" flipV="1">
            <a:off x="1062768" y="5238300"/>
            <a:ext cx="258865" cy="600891"/>
          </a:xfrm>
          <a:prstGeom prst="curvedConnector3">
            <a:avLst>
              <a:gd name="adj1" fmla="val 50000"/>
            </a:avLst>
          </a:prstGeom>
          <a:noFill/>
          <a:ln w="9525">
            <a:solidFill>
              <a:srgbClr val="333333"/>
            </a:solidFill>
            <a:prstDash val="dash"/>
            <a:round/>
            <a:headEnd/>
            <a:tailEnd type="triangle" w="med" len="med"/>
          </a:ln>
        </p:spPr>
      </p:cxnSp>
      <p:sp>
        <p:nvSpPr>
          <p:cNvPr id="3149" name="Oval 227"/>
          <p:cNvSpPr>
            <a:spLocks noChangeArrowheads="1"/>
          </p:cNvSpPr>
          <p:nvPr/>
        </p:nvSpPr>
        <p:spPr bwMode="auto">
          <a:xfrm>
            <a:off x="6010955" y="1600779"/>
            <a:ext cx="1441365" cy="2811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ΕΣΤΙΑ ΚΑΙΝΟΤΟΜΙΑΣ ΚΑΙ ΑΝΑΠΤΥΞΗΣ</a:t>
            </a:r>
          </a:p>
        </p:txBody>
      </p:sp>
      <p:sp>
        <p:nvSpPr>
          <p:cNvPr id="3151" name="Oval 229"/>
          <p:cNvSpPr>
            <a:spLocks noChangeArrowheads="1"/>
          </p:cNvSpPr>
          <p:nvPr/>
        </p:nvSpPr>
        <p:spPr bwMode="auto">
          <a:xfrm>
            <a:off x="1470574" y="2470379"/>
            <a:ext cx="1563829" cy="4290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lIns="6075" tIns="0" rIns="6075" bIns="0" anchor="ctr"/>
          <a:lstStyle/>
          <a:p>
            <a:pPr algn="ctr" defTabSz="467905" eaLnBrk="0" hangingPunct="0">
              <a:defRPr/>
            </a:pPr>
            <a:r>
              <a:rPr lang="el-GR" sz="825" b="1" dirty="0">
                <a:solidFill>
                  <a:srgbClr val="000000"/>
                </a:solidFill>
                <a:latin typeface="Tahoma" pitchFamily="34" charset="0"/>
              </a:rPr>
              <a:t>ΜΕΙΩΣΗ ΔΙΟΙΚΗΤΙΚΩΝ ΕΞΟΔΩΝ</a:t>
            </a:r>
          </a:p>
        </p:txBody>
      </p:sp>
      <p:sp>
        <p:nvSpPr>
          <p:cNvPr id="3153" name="Oval 232"/>
          <p:cNvSpPr>
            <a:spLocks noChangeArrowheads="1"/>
          </p:cNvSpPr>
          <p:nvPr/>
        </p:nvSpPr>
        <p:spPr bwMode="auto">
          <a:xfrm>
            <a:off x="1582264" y="1924780"/>
            <a:ext cx="1547679" cy="33734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 ΑΤΟΜΙΚΗ ΕΠΙΤΥΧΙΑ ΚΑΙ ΕΥΘΥΝΗ</a:t>
            </a:r>
          </a:p>
        </p:txBody>
      </p:sp>
      <p:sp>
        <p:nvSpPr>
          <p:cNvPr id="3154" name="Rectangle 233"/>
          <p:cNvSpPr>
            <a:spLocks noChangeArrowheads="1"/>
          </p:cNvSpPr>
          <p:nvPr/>
        </p:nvSpPr>
        <p:spPr bwMode="auto">
          <a:xfrm>
            <a:off x="3363286" y="1088503"/>
            <a:ext cx="2510831" cy="281124"/>
          </a:xfrm>
          <a:prstGeom prst="rect">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0" scaled="1"/>
            <a:tileRect/>
          </a:gra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685800">
              <a:defRPr/>
            </a:pPr>
            <a:r>
              <a:rPr lang="el-GR" sz="1050" b="1" dirty="0">
                <a:solidFill>
                  <a:srgbClr val="FFFFFF"/>
                </a:solidFill>
                <a:latin typeface="Arial" panose="020B0604020202020204" pitchFamily="34" charset="0"/>
              </a:rPr>
              <a:t>ΒΕΛΤΙΩΣΗ ΠΑΡΟΧΗΣ ΥΠΗΡΕΣΙΩΝ</a:t>
            </a:r>
          </a:p>
        </p:txBody>
      </p:sp>
      <p:sp>
        <p:nvSpPr>
          <p:cNvPr id="3158" name="Oval 238"/>
          <p:cNvSpPr>
            <a:spLocks noChangeArrowheads="1"/>
          </p:cNvSpPr>
          <p:nvPr/>
        </p:nvSpPr>
        <p:spPr bwMode="auto">
          <a:xfrm>
            <a:off x="8091516" y="5334034"/>
            <a:ext cx="962183" cy="337348"/>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itchFamily="34" charset="0"/>
              </a:rPr>
              <a:t>ΣΥΝΤΗΣΗΣΗ ΕΞΟΠΛΙΣΜΟΥ</a:t>
            </a:r>
          </a:p>
        </p:txBody>
      </p:sp>
      <p:cxnSp>
        <p:nvCxnSpPr>
          <p:cNvPr id="57492" name="AutoShape 239"/>
          <p:cNvCxnSpPr>
            <a:cxnSpLocks noChangeShapeType="1"/>
            <a:stCxn id="3158" idx="0"/>
            <a:endCxn id="3" idx="6"/>
          </p:cNvCxnSpPr>
          <p:nvPr/>
        </p:nvCxnSpPr>
        <p:spPr bwMode="auto">
          <a:xfrm rot="16200000" flipV="1">
            <a:off x="8280069" y="5041494"/>
            <a:ext cx="93379" cy="491701"/>
          </a:xfrm>
          <a:prstGeom prst="curvedConnector2">
            <a:avLst/>
          </a:prstGeom>
          <a:noFill/>
          <a:ln w="9525">
            <a:solidFill>
              <a:srgbClr val="333333"/>
            </a:solidFill>
            <a:prstDash val="dash"/>
            <a:round/>
            <a:headEnd/>
            <a:tailEnd type="triangle" w="med" len="med"/>
          </a:ln>
        </p:spPr>
      </p:cxnSp>
      <p:sp>
        <p:nvSpPr>
          <p:cNvPr id="7" name="Oval 242"/>
          <p:cNvSpPr>
            <a:spLocks noChangeArrowheads="1"/>
          </p:cNvSpPr>
          <p:nvPr/>
        </p:nvSpPr>
        <p:spPr bwMode="auto">
          <a:xfrm>
            <a:off x="12382" y="1274763"/>
            <a:ext cx="1024764" cy="42400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r>
              <a:rPr lang="el-GR" sz="700" b="1" dirty="0">
                <a:solidFill>
                  <a:srgbClr val="000000"/>
                </a:solidFill>
                <a:latin typeface="Tahoma" pitchFamily="34" charset="0"/>
              </a:rPr>
              <a:t>ΣΤΕΡΕΟ ΥΠΟΒΑΘΡΟ ΓΝΩΣΕΩΝ</a:t>
            </a:r>
          </a:p>
        </p:txBody>
      </p:sp>
      <p:sp>
        <p:nvSpPr>
          <p:cNvPr id="1201222" name="AutoShape 70"/>
          <p:cNvSpPr>
            <a:spLocks noChangeArrowheads="1"/>
          </p:cNvSpPr>
          <p:nvPr/>
        </p:nvSpPr>
        <p:spPr bwMode="auto">
          <a:xfrm>
            <a:off x="1108038" y="2151137"/>
            <a:ext cx="529482" cy="168674"/>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23" name="AutoShape 71"/>
          <p:cNvSpPr>
            <a:spLocks noChangeArrowheads="1"/>
          </p:cNvSpPr>
          <p:nvPr/>
        </p:nvSpPr>
        <p:spPr bwMode="auto">
          <a:xfrm>
            <a:off x="3452888" y="2151137"/>
            <a:ext cx="529482" cy="168674"/>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24" name="AutoShape 72"/>
          <p:cNvSpPr>
            <a:spLocks noChangeArrowheads="1"/>
          </p:cNvSpPr>
          <p:nvPr/>
        </p:nvSpPr>
        <p:spPr bwMode="auto">
          <a:xfrm>
            <a:off x="5722097" y="2151137"/>
            <a:ext cx="529482" cy="168674"/>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25" name="AutoShape 73"/>
          <p:cNvSpPr>
            <a:spLocks noChangeArrowheads="1"/>
          </p:cNvSpPr>
          <p:nvPr/>
        </p:nvSpPr>
        <p:spPr bwMode="auto">
          <a:xfrm>
            <a:off x="7688746" y="2151137"/>
            <a:ext cx="529482" cy="168674"/>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14" name="AutoShape 62"/>
          <p:cNvSpPr>
            <a:spLocks noChangeArrowheads="1"/>
          </p:cNvSpPr>
          <p:nvPr/>
        </p:nvSpPr>
        <p:spPr bwMode="auto">
          <a:xfrm>
            <a:off x="1156496" y="2835663"/>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19" name="AutoShape 67"/>
          <p:cNvSpPr>
            <a:spLocks noChangeArrowheads="1"/>
          </p:cNvSpPr>
          <p:nvPr/>
        </p:nvSpPr>
        <p:spPr bwMode="auto">
          <a:xfrm>
            <a:off x="3576986" y="2835663"/>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20" name="AutoShape 68"/>
          <p:cNvSpPr>
            <a:spLocks noChangeArrowheads="1"/>
          </p:cNvSpPr>
          <p:nvPr/>
        </p:nvSpPr>
        <p:spPr bwMode="auto">
          <a:xfrm>
            <a:off x="5846195" y="2835663"/>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1201221" name="AutoShape 69"/>
          <p:cNvSpPr>
            <a:spLocks noChangeArrowheads="1"/>
          </p:cNvSpPr>
          <p:nvPr/>
        </p:nvSpPr>
        <p:spPr bwMode="auto">
          <a:xfrm>
            <a:off x="7737203" y="2835663"/>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8" name="Oval 227"/>
          <p:cNvSpPr>
            <a:spLocks noChangeArrowheads="1"/>
          </p:cNvSpPr>
          <p:nvPr/>
        </p:nvSpPr>
        <p:spPr bwMode="auto">
          <a:xfrm>
            <a:off x="147679" y="1796604"/>
            <a:ext cx="1255969" cy="33734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ΣΥΓΧΡΟΝΕΣ ΙΚΑΝΟΤΗΤΕΣ ΚΑΙ ΔΕΞΙΟΤΗΤΕΣ</a:t>
            </a:r>
          </a:p>
        </p:txBody>
      </p:sp>
      <p:sp>
        <p:nvSpPr>
          <p:cNvPr id="114" name="Oval 236"/>
          <p:cNvSpPr>
            <a:spLocks noChangeArrowheads="1"/>
          </p:cNvSpPr>
          <p:nvPr/>
        </p:nvSpPr>
        <p:spPr bwMode="auto">
          <a:xfrm>
            <a:off x="6171844" y="2470379"/>
            <a:ext cx="1393688" cy="4290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lIns="6075" tIns="0" rIns="6075" bIns="0" anchor="ctr"/>
          <a:lstStyle/>
          <a:p>
            <a:pPr algn="ctr" defTabSz="467905" eaLnBrk="0" hangingPunct="0">
              <a:defRPr/>
            </a:pPr>
            <a:r>
              <a:rPr lang="el-GR" sz="825" b="1" dirty="0">
                <a:solidFill>
                  <a:srgbClr val="000000"/>
                </a:solidFill>
                <a:latin typeface="Tahoma" pitchFamily="34" charset="0"/>
              </a:rPr>
              <a:t>ΣΥΜΜΕΤΟΧΗ ΣΕ ΠΡΟΓΡΑΜΜΑΤΑ ΕΣΠΑ</a:t>
            </a:r>
          </a:p>
        </p:txBody>
      </p:sp>
      <p:sp>
        <p:nvSpPr>
          <p:cNvPr id="115" name="Oval 242"/>
          <p:cNvSpPr>
            <a:spLocks noChangeArrowheads="1"/>
          </p:cNvSpPr>
          <p:nvPr/>
        </p:nvSpPr>
        <p:spPr bwMode="auto">
          <a:xfrm>
            <a:off x="1049528" y="1284138"/>
            <a:ext cx="1165965" cy="4328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ΓΝΩΡΙΖΟΝΤΑΣ ΠΩΣ ΜΑΘΑΙΝΟΥΝ</a:t>
            </a:r>
          </a:p>
        </p:txBody>
      </p:sp>
      <p:sp>
        <p:nvSpPr>
          <p:cNvPr id="116" name="Oval 242"/>
          <p:cNvSpPr>
            <a:spLocks noChangeArrowheads="1"/>
          </p:cNvSpPr>
          <p:nvPr/>
        </p:nvSpPr>
        <p:spPr bwMode="auto">
          <a:xfrm>
            <a:off x="2308379" y="1299317"/>
            <a:ext cx="1387476" cy="46953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ΣΥΝΕΡΓΑΤΙΚΗ ΚΟΙΝΟΤΗΤΑ ΜΕ ΙΔΡΥΜΑΤΙΚΗ ΔΕΣΜΕΥΣΗ</a:t>
            </a:r>
          </a:p>
        </p:txBody>
      </p:sp>
      <p:sp>
        <p:nvSpPr>
          <p:cNvPr id="119" name="Oval 242"/>
          <p:cNvSpPr>
            <a:spLocks noChangeArrowheads="1"/>
          </p:cNvSpPr>
          <p:nvPr/>
        </p:nvSpPr>
        <p:spPr bwMode="auto">
          <a:xfrm>
            <a:off x="4190052" y="1532567"/>
            <a:ext cx="1606084" cy="2811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ΠΟΙΟΤΙΚΟ ΑΝΘΡΩΠΙΝΟ ΔΥΝΑΜΙΚΟ</a:t>
            </a:r>
          </a:p>
        </p:txBody>
      </p:sp>
      <p:sp>
        <p:nvSpPr>
          <p:cNvPr id="120" name="AutoShape 70"/>
          <p:cNvSpPr>
            <a:spLocks noChangeArrowheads="1"/>
          </p:cNvSpPr>
          <p:nvPr/>
        </p:nvSpPr>
        <p:spPr bwMode="auto">
          <a:xfrm>
            <a:off x="4478288" y="1340768"/>
            <a:ext cx="529482" cy="168674"/>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700" dirty="0">
              <a:solidFill>
                <a:srgbClr val="000000"/>
              </a:solidFill>
              <a:latin typeface="Arial" panose="020B0604020202020204" pitchFamily="34" charset="0"/>
              <a:cs typeface="Arial" charset="0"/>
            </a:endParaRPr>
          </a:p>
        </p:txBody>
      </p:sp>
      <p:sp>
        <p:nvSpPr>
          <p:cNvPr id="122" name="Oval 236"/>
          <p:cNvSpPr>
            <a:spLocks noChangeArrowheads="1"/>
          </p:cNvSpPr>
          <p:nvPr/>
        </p:nvSpPr>
        <p:spPr bwMode="auto">
          <a:xfrm>
            <a:off x="7625508" y="2470379"/>
            <a:ext cx="1393688" cy="4290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lIns="6075" tIns="0" rIns="6075" bIns="0" anchor="ctr"/>
          <a:lstStyle/>
          <a:p>
            <a:pPr algn="ctr" defTabSz="467905" eaLnBrk="0" hangingPunct="0">
              <a:defRPr/>
            </a:pPr>
            <a:r>
              <a:rPr lang="el-GR" sz="825" b="1" dirty="0">
                <a:solidFill>
                  <a:srgbClr val="000000"/>
                </a:solidFill>
                <a:latin typeface="Tahoma" pitchFamily="34" charset="0"/>
              </a:rPr>
              <a:t>ΑΥΞΗΣΗ ΧΟΡΗΓΙΩΝ </a:t>
            </a:r>
          </a:p>
        </p:txBody>
      </p:sp>
      <p:sp>
        <p:nvSpPr>
          <p:cNvPr id="123" name="Oval 242"/>
          <p:cNvSpPr>
            <a:spLocks noChangeArrowheads="1"/>
          </p:cNvSpPr>
          <p:nvPr/>
        </p:nvSpPr>
        <p:spPr bwMode="auto">
          <a:xfrm>
            <a:off x="4561696" y="1923983"/>
            <a:ext cx="1308492" cy="33734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ΔΙΑΚΡΙΣΗ ΣΤΗΝ ΕΠΙΣΤΗΜΗ ΚΑΙ ΤΗΝ ΚΟΙΝΩΝΙΑ</a:t>
            </a:r>
          </a:p>
        </p:txBody>
      </p:sp>
      <p:sp>
        <p:nvSpPr>
          <p:cNvPr id="77" name="Oval 185">
            <a:extLst>
              <a:ext uri="{FF2B5EF4-FFF2-40B4-BE49-F238E27FC236}">
                <a16:creationId xmlns:a16="http://schemas.microsoft.com/office/drawing/2014/main" id="{C98AF5B7-B7F2-1353-CC05-70E5B1CCF762}"/>
              </a:ext>
            </a:extLst>
          </p:cNvPr>
          <p:cNvSpPr>
            <a:spLocks noChangeArrowheads="1"/>
          </p:cNvSpPr>
          <p:nvPr/>
        </p:nvSpPr>
        <p:spPr bwMode="auto">
          <a:xfrm>
            <a:off x="4297745" y="5510100"/>
            <a:ext cx="1193068" cy="337349"/>
          </a:xfrm>
          <a:prstGeom prst="ellipse">
            <a:avLst/>
          </a:prstGeom>
          <a:solidFill>
            <a:srgbClr val="FFCC66"/>
          </a:solidFill>
          <a:ln>
            <a:headEnd/>
            <a:tailEnd/>
          </a:ln>
        </p:spPr>
        <p:style>
          <a:lnRef idx="0">
            <a:schemeClr val="accent6"/>
          </a:lnRef>
          <a:fillRef idx="3">
            <a:schemeClr val="accent6"/>
          </a:fillRef>
          <a:effectRef idx="3">
            <a:schemeClr val="accent6"/>
          </a:effectRef>
          <a:fontRef idx="minor">
            <a:schemeClr val="lt1"/>
          </a:fontRef>
        </p:style>
        <p:txBody>
          <a:bodyPr lIns="6075" tIns="0" rIns="6075" bIns="0" anchor="ctr"/>
          <a:lstStyle/>
          <a:p>
            <a:pPr algn="ctr" defTabSz="467905" eaLnBrk="0" hangingPunct="0">
              <a:defRPr/>
            </a:pPr>
            <a:r>
              <a:rPr lang="el-GR" sz="675" b="1" dirty="0">
                <a:solidFill>
                  <a:srgbClr val="000000"/>
                </a:solidFill>
                <a:latin typeface="Tahoma" pitchFamily="34" charset="0"/>
              </a:rPr>
              <a:t>ΔΙΑΜΟΡΦΩΣΗ</a:t>
            </a:r>
          </a:p>
          <a:p>
            <a:pPr algn="ctr" defTabSz="467905" eaLnBrk="0" hangingPunct="0">
              <a:defRPr/>
            </a:pPr>
            <a:r>
              <a:rPr lang="el-GR" sz="675" b="1" dirty="0">
                <a:solidFill>
                  <a:srgbClr val="000000"/>
                </a:solidFill>
                <a:latin typeface="Tahoma" pitchFamily="34" charset="0"/>
              </a:rPr>
              <a:t>ΚΟΥΛΤΟΥΡΑΣ</a:t>
            </a:r>
          </a:p>
        </p:txBody>
      </p:sp>
      <p:sp>
        <p:nvSpPr>
          <p:cNvPr id="78" name="Oval 232">
            <a:extLst>
              <a:ext uri="{FF2B5EF4-FFF2-40B4-BE49-F238E27FC236}">
                <a16:creationId xmlns:a16="http://schemas.microsoft.com/office/drawing/2014/main" id="{E90F529C-6295-C8D1-5200-7E46144DBCF1}"/>
              </a:ext>
            </a:extLst>
          </p:cNvPr>
          <p:cNvSpPr>
            <a:spLocks noChangeArrowheads="1"/>
          </p:cNvSpPr>
          <p:nvPr/>
        </p:nvSpPr>
        <p:spPr bwMode="auto">
          <a:xfrm>
            <a:off x="7633896" y="1169718"/>
            <a:ext cx="1380284" cy="42553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ΙΣΧΥΡΟ ΠΡΟΦΙΛ ΣΤΗΝ ΕΡΕΥΝΑ ΚΑΙ ΤΗ ΔΗΜΙΟΥΡΓΙΚΟΤΗΤΑ</a:t>
            </a:r>
          </a:p>
        </p:txBody>
      </p:sp>
      <p:pic>
        <p:nvPicPr>
          <p:cNvPr id="14" name="Εικόνα 13">
            <a:extLst>
              <a:ext uri="{FF2B5EF4-FFF2-40B4-BE49-F238E27FC236}">
                <a16:creationId xmlns:a16="http://schemas.microsoft.com/office/drawing/2014/main" id="{A5421779-F11E-7B15-EBB1-155ED6DB9E0B}"/>
              </a:ext>
            </a:extLst>
          </p:cNvPr>
          <p:cNvPicPr>
            <a:picLocks noChangeAspect="1"/>
          </p:cNvPicPr>
          <p:nvPr/>
        </p:nvPicPr>
        <p:blipFill>
          <a:blip r:embed="rId3"/>
          <a:stretch>
            <a:fillRect/>
          </a:stretch>
        </p:blipFill>
        <p:spPr>
          <a:xfrm>
            <a:off x="1454294" y="2961634"/>
            <a:ext cx="6235412" cy="1897634"/>
          </a:xfrm>
          <a:prstGeom prst="rect">
            <a:avLst/>
          </a:prstGeom>
        </p:spPr>
      </p:pic>
      <p:sp>
        <p:nvSpPr>
          <p:cNvPr id="1201263" name="Rectangle 111"/>
          <p:cNvSpPr>
            <a:spLocks noChangeArrowheads="1"/>
          </p:cNvSpPr>
          <p:nvPr/>
        </p:nvSpPr>
        <p:spPr bwMode="auto">
          <a:xfrm>
            <a:off x="49075" y="4890342"/>
            <a:ext cx="3252533" cy="184666"/>
          </a:xfrm>
          <a:prstGeom prst="rect">
            <a:avLst/>
          </a:prstGeom>
          <a:noFill/>
          <a:ln w="9525" algn="ctr">
            <a:noFill/>
            <a:miter lim="800000"/>
            <a:headEnd/>
            <a:tailEnd/>
          </a:ln>
          <a:effectLst/>
        </p:spPr>
        <p:txBody>
          <a:bodyPr wrap="square" lIns="0" tIns="0" rIns="0" bIns="0" anchor="ctr">
            <a:spAutoFit/>
          </a:bodyPr>
          <a:lstStyle/>
          <a:p>
            <a:pPr defTabSz="685800">
              <a:defRPr/>
            </a:pPr>
            <a:r>
              <a:rPr lang="el-GR" sz="1200" dirty="0">
                <a:solidFill>
                  <a:prstClr val="white"/>
                </a:solidFill>
                <a:effectLst>
                  <a:outerShdw blurRad="38100" dist="38100" dir="2700000" algn="tl">
                    <a:srgbClr val="C0C0C0"/>
                  </a:outerShdw>
                </a:effectLst>
                <a:latin typeface="Arial Black" pitchFamily="34" charset="0"/>
                <a:cs typeface="Arial" charset="0"/>
              </a:rPr>
              <a:t>Ανθρώπινο</a:t>
            </a:r>
            <a:r>
              <a:rPr lang="en-US" sz="1200" dirty="0">
                <a:solidFill>
                  <a:prstClr val="white"/>
                </a:solidFill>
                <a:effectLst>
                  <a:outerShdw blurRad="38100" dist="38100" dir="2700000" algn="tl">
                    <a:srgbClr val="C0C0C0"/>
                  </a:outerShdw>
                </a:effectLst>
                <a:latin typeface="Arial Black" pitchFamily="34" charset="0"/>
                <a:cs typeface="Arial" charset="0"/>
              </a:rPr>
              <a:t> </a:t>
            </a:r>
            <a:r>
              <a:rPr lang="el-GR" sz="1200" dirty="0">
                <a:solidFill>
                  <a:prstClr val="white"/>
                </a:solidFill>
                <a:effectLst>
                  <a:outerShdw blurRad="38100" dist="38100" dir="2700000" algn="tl">
                    <a:srgbClr val="C0C0C0"/>
                  </a:outerShdw>
                </a:effectLst>
                <a:latin typeface="Arial Black" pitchFamily="34" charset="0"/>
                <a:cs typeface="Arial" charset="0"/>
              </a:rPr>
              <a:t>Δυναμικό</a:t>
            </a:r>
            <a:r>
              <a:rPr lang="en-US" sz="1200" dirty="0">
                <a:solidFill>
                  <a:prstClr val="white"/>
                </a:solidFill>
                <a:effectLst>
                  <a:outerShdw blurRad="38100" dist="38100" dir="2700000" algn="tl">
                    <a:srgbClr val="C0C0C0"/>
                  </a:outerShdw>
                </a:effectLst>
                <a:latin typeface="Arial Black" pitchFamily="34" charset="0"/>
                <a:cs typeface="Arial" charset="0"/>
              </a:rPr>
              <a:t> </a:t>
            </a:r>
            <a:r>
              <a:rPr lang="el-GR" sz="1200" dirty="0">
                <a:solidFill>
                  <a:prstClr val="white"/>
                </a:solidFill>
                <a:effectLst>
                  <a:outerShdw blurRad="38100" dist="38100" dir="2700000" algn="tl">
                    <a:srgbClr val="C0C0C0"/>
                  </a:outerShdw>
                </a:effectLst>
                <a:latin typeface="Arial Black" pitchFamily="34" charset="0"/>
                <a:cs typeface="Arial" charset="0"/>
              </a:rPr>
              <a:t>&amp; Υποδομές </a:t>
            </a:r>
          </a:p>
        </p:txBody>
      </p:sp>
      <p:sp>
        <p:nvSpPr>
          <p:cNvPr id="67" name="AutoShape 29">
            <a:extLst>
              <a:ext uri="{FF2B5EF4-FFF2-40B4-BE49-F238E27FC236}">
                <a16:creationId xmlns:a16="http://schemas.microsoft.com/office/drawing/2014/main" id="{64FF5EE4-FFD1-E6BE-072C-1DF1F5BC4CB6}"/>
              </a:ext>
            </a:extLst>
          </p:cNvPr>
          <p:cNvSpPr>
            <a:spLocks noChangeArrowheads="1"/>
          </p:cNvSpPr>
          <p:nvPr/>
        </p:nvSpPr>
        <p:spPr bwMode="auto">
          <a:xfrm>
            <a:off x="5211888" y="4993820"/>
            <a:ext cx="529482" cy="112450"/>
          </a:xfrm>
          <a:prstGeom prst="upArrow">
            <a:avLst>
              <a:gd name="adj1" fmla="val 50000"/>
              <a:gd name="adj2" fmla="val 65625"/>
            </a:avLst>
          </a:prstGeom>
          <a:solidFill>
            <a:srgbClr val="FF9933"/>
          </a:solidFill>
          <a:ln w="9525">
            <a:solidFill>
              <a:schemeClr val="bg2"/>
            </a:solidFill>
            <a:miter lim="800000"/>
            <a:headEnd/>
            <a:tailEnd/>
          </a:ln>
          <a:effectLst>
            <a:outerShdw dist="35921" dir="2700000" algn="ctr" rotWithShape="0">
              <a:schemeClr val="bg2"/>
            </a:outerShdw>
          </a:effectLst>
        </p:spPr>
        <p:txBody>
          <a:bodyPr vert="eaVert" wrap="none" anchor="ctr"/>
          <a:lstStyle/>
          <a:p>
            <a:pPr algn="r" defTabSz="685800">
              <a:defRPr/>
            </a:pPr>
            <a:endParaRPr lang="el-GR" sz="1013" dirty="0">
              <a:solidFill>
                <a:srgbClr val="000000"/>
              </a:solidFill>
              <a:latin typeface="Arial" panose="020B0604020202020204" pitchFamily="34" charset="0"/>
              <a:cs typeface="Arial" charset="0"/>
            </a:endParaRPr>
          </a:p>
        </p:txBody>
      </p:sp>
      <p:sp>
        <p:nvSpPr>
          <p:cNvPr id="2" name="Rectangle 26">
            <a:extLst>
              <a:ext uri="{FF2B5EF4-FFF2-40B4-BE49-F238E27FC236}">
                <a16:creationId xmlns:a16="http://schemas.microsoft.com/office/drawing/2014/main" id="{A6ECA678-61C8-13D5-342A-CEBE71622A09}"/>
              </a:ext>
            </a:extLst>
          </p:cNvPr>
          <p:cNvSpPr>
            <a:spLocks noChangeArrowheads="1"/>
          </p:cNvSpPr>
          <p:nvPr/>
        </p:nvSpPr>
        <p:spPr bwMode="auto">
          <a:xfrm rot="10800000">
            <a:off x="7770332" y="2998930"/>
            <a:ext cx="335218" cy="1858360"/>
          </a:xfrm>
          <a:prstGeom prst="rect">
            <a:avLst/>
          </a:prstGeom>
          <a:gradFill rotWithShape="0">
            <a:gsLst>
              <a:gs pos="0">
                <a:srgbClr val="AA0000"/>
              </a:gs>
              <a:gs pos="50000">
                <a:srgbClr val="FF0000"/>
              </a:gs>
              <a:gs pos="100000">
                <a:srgbClr val="AA0000"/>
              </a:gs>
            </a:gsLst>
            <a:lin ang="5400000" scaled="1"/>
          </a:gradFill>
          <a:ln w="9525">
            <a:miter lim="800000"/>
            <a:headEnd/>
            <a:tailEnd/>
          </a:ln>
          <a:effectLst/>
        </p:spPr>
        <p:txBody>
          <a:bodyPr vert="eaVert" wrap="none" anchor="ctr">
            <a:flatTx/>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l-G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ΙΚΑΝΟΠΟΙΗΣΗ </a:t>
            </a:r>
            <a:br>
              <a:rPr kumimoji="0" lang="el-G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l-GR"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ΦΟΙΤΗΤΩΝ</a:t>
            </a:r>
          </a:p>
        </p:txBody>
      </p:sp>
      <p:sp>
        <p:nvSpPr>
          <p:cNvPr id="4" name="AutoShape 2">
            <a:extLst>
              <a:ext uri="{FF2B5EF4-FFF2-40B4-BE49-F238E27FC236}">
                <a16:creationId xmlns:a16="http://schemas.microsoft.com/office/drawing/2014/main" id="{B6EC8FDB-77F2-72EC-F161-973F36CCB2BE}"/>
              </a:ext>
            </a:extLst>
          </p:cNvPr>
          <p:cNvSpPr>
            <a:spLocks noChangeArrowheads="1"/>
          </p:cNvSpPr>
          <p:nvPr/>
        </p:nvSpPr>
        <p:spPr bwMode="auto">
          <a:xfrm>
            <a:off x="54602" y="80874"/>
            <a:ext cx="9125910" cy="1006925"/>
          </a:xfrm>
          <a:prstGeom prst="triangle">
            <a:avLst>
              <a:gd name="adj" fmla="val 49494"/>
            </a:avLst>
          </a:prstGeom>
          <a:gradFill rotWithShape="1">
            <a:gsLst>
              <a:gs pos="0">
                <a:srgbClr val="AF9693"/>
              </a:gs>
              <a:gs pos="100000">
                <a:schemeClr val="bg1"/>
              </a:gs>
            </a:gsLst>
            <a:lin ang="5400000" scaled="1"/>
          </a:gradFill>
          <a:ln w="9525" algn="ctr">
            <a:noFill/>
            <a:miter lim="800000"/>
            <a:headEnd/>
            <a:tailEnd/>
          </a:ln>
        </p:spPr>
        <p:txBody>
          <a:bodyPr wrap="none" anchor="ctr"/>
          <a:lstStyle/>
          <a:p>
            <a:pPr eaLnBrk="0" hangingPunct="0"/>
            <a:endParaRPr lang="el-GR" sz="2400" b="1" dirty="0">
              <a:solidFill>
                <a:srgbClr val="000000"/>
              </a:solidFill>
            </a:endParaRPr>
          </a:p>
        </p:txBody>
      </p:sp>
      <p:sp>
        <p:nvSpPr>
          <p:cNvPr id="6" name="Rectangle 103">
            <a:extLst>
              <a:ext uri="{FF2B5EF4-FFF2-40B4-BE49-F238E27FC236}">
                <a16:creationId xmlns:a16="http://schemas.microsoft.com/office/drawing/2014/main" id="{C9C33D9F-68A6-4640-B3AB-705A6556BFD3}"/>
              </a:ext>
            </a:extLst>
          </p:cNvPr>
          <p:cNvSpPr>
            <a:spLocks noChangeArrowheads="1"/>
          </p:cNvSpPr>
          <p:nvPr/>
        </p:nvSpPr>
        <p:spPr bwMode="auto">
          <a:xfrm>
            <a:off x="2819288" y="602271"/>
            <a:ext cx="3696927" cy="123111"/>
          </a:xfrm>
          <a:prstGeom prst="rect">
            <a:avLst/>
          </a:prstGeom>
          <a:noFill/>
          <a:ln w="9525" algn="ctr">
            <a:noFill/>
            <a:miter lim="800000"/>
            <a:headEnd/>
            <a:tailEnd/>
          </a:ln>
        </p:spPr>
        <p:txBody>
          <a:bodyPr wrap="square" lIns="0" tIns="0" rIns="0" bIns="0" anchor="ctr">
            <a:spAutoFit/>
          </a:bodyPr>
          <a:lstStyle/>
          <a:p>
            <a:pPr algn="ctr" defTabSz="2271713" eaLnBrk="0" hangingPunct="0"/>
            <a:r>
              <a:rPr lang="el-GR" sz="800" b="1" dirty="0">
                <a:solidFill>
                  <a:srgbClr val="000000"/>
                </a:solidFill>
                <a:latin typeface="Arial" panose="020B0604020202020204" pitchFamily="34" charset="0"/>
                <a:cs typeface="Arial" panose="020B0604020202020204" pitchFamily="34" charset="0"/>
              </a:rPr>
              <a:t>ΟΡΑΜΑ ΕΜΠ</a:t>
            </a:r>
          </a:p>
        </p:txBody>
      </p:sp>
      <p:sp>
        <p:nvSpPr>
          <p:cNvPr id="9" name="Oval 242">
            <a:extLst>
              <a:ext uri="{FF2B5EF4-FFF2-40B4-BE49-F238E27FC236}">
                <a16:creationId xmlns:a16="http://schemas.microsoft.com/office/drawing/2014/main" id="{D2221B0F-72BC-216B-00CB-FFA593A3F66F}"/>
              </a:ext>
            </a:extLst>
          </p:cNvPr>
          <p:cNvSpPr>
            <a:spLocks noChangeArrowheads="1"/>
          </p:cNvSpPr>
          <p:nvPr/>
        </p:nvSpPr>
        <p:spPr bwMode="auto">
          <a:xfrm>
            <a:off x="6077570" y="1148811"/>
            <a:ext cx="1441366" cy="33734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ΔΙΑΚΡΙΣΗ ΣΤΗΝ ΕΠΙΣΤΗΜΗ ΚΑΙ ΤΗΝ ΚΟΙΝΩΝΙΑ</a:t>
            </a:r>
          </a:p>
        </p:txBody>
      </p:sp>
      <p:sp>
        <p:nvSpPr>
          <p:cNvPr id="11" name="Oval 227">
            <a:extLst>
              <a:ext uri="{FF2B5EF4-FFF2-40B4-BE49-F238E27FC236}">
                <a16:creationId xmlns:a16="http://schemas.microsoft.com/office/drawing/2014/main" id="{4BCC5AC7-AF1E-E437-3327-AFFA2EE63232}"/>
              </a:ext>
            </a:extLst>
          </p:cNvPr>
          <p:cNvSpPr>
            <a:spLocks noChangeArrowheads="1"/>
          </p:cNvSpPr>
          <p:nvPr/>
        </p:nvSpPr>
        <p:spPr bwMode="auto">
          <a:xfrm>
            <a:off x="7668344" y="1761017"/>
            <a:ext cx="1441365" cy="2811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ΠΑΡΕΜΒΑΣΗ ΕΘΝΙΚΗΣ ΕΜΒΕΛΕΙΑΣ</a:t>
            </a:r>
          </a:p>
        </p:txBody>
      </p:sp>
      <p:sp>
        <p:nvSpPr>
          <p:cNvPr id="12" name="Oval 227">
            <a:extLst>
              <a:ext uri="{FF2B5EF4-FFF2-40B4-BE49-F238E27FC236}">
                <a16:creationId xmlns:a16="http://schemas.microsoft.com/office/drawing/2014/main" id="{B5B0A4ED-4B33-FAB3-E03B-77C513066D0C}"/>
              </a:ext>
            </a:extLst>
          </p:cNvPr>
          <p:cNvSpPr>
            <a:spLocks noChangeArrowheads="1"/>
          </p:cNvSpPr>
          <p:nvPr/>
        </p:nvSpPr>
        <p:spPr bwMode="auto">
          <a:xfrm>
            <a:off x="6332602" y="1963821"/>
            <a:ext cx="1441365" cy="2811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lIns="6075" tIns="0" rIns="6075" bIns="0" anchor="ctr"/>
          <a:lstStyle/>
          <a:p>
            <a:pPr algn="ctr" defTabSz="467905" eaLnBrk="0" hangingPunct="0">
              <a:defRPr/>
            </a:pPr>
            <a:r>
              <a:rPr lang="el-GR" sz="700" b="1" dirty="0">
                <a:solidFill>
                  <a:srgbClr val="000000"/>
                </a:solidFill>
                <a:latin typeface="Tahoma" pitchFamily="34" charset="0"/>
              </a:rPr>
              <a:t>ΙΣΧΥΡΗ ΔΙΕΘΝΗΣ ΦΥΣΙΟΓΝΩΜΙΑ</a:t>
            </a:r>
          </a:p>
        </p:txBody>
      </p:sp>
    </p:spTree>
    <p:extLst>
      <p:ext uri="{BB962C8B-B14F-4D97-AF65-F5344CB8AC3E}">
        <p14:creationId xmlns:p14="http://schemas.microsoft.com/office/powerpoint/2010/main" val="3568740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is MIS (Management Information System) - Javatpoint">
            <a:extLst>
              <a:ext uri="{FF2B5EF4-FFF2-40B4-BE49-F238E27FC236}">
                <a16:creationId xmlns:a16="http://schemas.microsoft.com/office/drawing/2014/main" id="{AC09CDD3-04F8-FF52-2C2D-453FF0A6DC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164" y="894636"/>
            <a:ext cx="1620000" cy="444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Σύνδεση Erp με Eshop | WebDimension">
            <a:extLst>
              <a:ext uri="{FF2B5EF4-FFF2-40B4-BE49-F238E27FC236}">
                <a16:creationId xmlns:a16="http://schemas.microsoft.com/office/drawing/2014/main" id="{557EE9BC-280F-4132-2ABF-83499C16D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0140" y="1510061"/>
            <a:ext cx="936416" cy="81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4 Benefits of Using a CRM for Small Businesses">
            <a:extLst>
              <a:ext uri="{FF2B5EF4-FFF2-40B4-BE49-F238E27FC236}">
                <a16:creationId xmlns:a16="http://schemas.microsoft.com/office/drawing/2014/main" id="{AED83B8E-4C71-EED0-36B2-14046DE6B6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7099" y="1456731"/>
            <a:ext cx="810000" cy="81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istoria del BPMN timeline | Timetoast timelines">
            <a:extLst>
              <a:ext uri="{FF2B5EF4-FFF2-40B4-BE49-F238E27FC236}">
                <a16:creationId xmlns:a16="http://schemas.microsoft.com/office/drawing/2014/main" id="{87E53493-E271-BF26-F461-850CBD50C3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3347" y="4144889"/>
            <a:ext cx="810000" cy="81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Premium Vector | Hrm human resource management icon label badge vector  stock illustration">
            <a:extLst>
              <a:ext uri="{FF2B5EF4-FFF2-40B4-BE49-F238E27FC236}">
                <a16:creationId xmlns:a16="http://schemas.microsoft.com/office/drawing/2014/main" id="{2372F080-53E6-387C-B8DC-6D21473DB9D8}"/>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9909" y="5264501"/>
            <a:ext cx="1144091" cy="81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Financial Management System(FMS) – Parsa Technologies">
            <a:extLst>
              <a:ext uri="{FF2B5EF4-FFF2-40B4-BE49-F238E27FC236}">
                <a16:creationId xmlns:a16="http://schemas.microsoft.com/office/drawing/2014/main" id="{0EA5BC43-4036-7F20-08E5-6E7004BB48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9057" y="1930114"/>
            <a:ext cx="810000" cy="456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ow Can a Quality Management System (QMS) Help Your Business?">
            <a:extLst>
              <a:ext uri="{FF2B5EF4-FFF2-40B4-BE49-F238E27FC236}">
                <a16:creationId xmlns:a16="http://schemas.microsoft.com/office/drawing/2014/main" id="{8873B37F-46A1-4B4B-7AAA-A72C0A3899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9207" y="4153761"/>
            <a:ext cx="810000" cy="6139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Business Intelligence - OSTAR AWARD">
            <a:extLst>
              <a:ext uri="{FF2B5EF4-FFF2-40B4-BE49-F238E27FC236}">
                <a16:creationId xmlns:a16="http://schemas.microsoft.com/office/drawing/2014/main" id="{F6F30533-F7BB-A41C-6139-3D2A7EE6D94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8747" y="5068986"/>
            <a:ext cx="830255" cy="8302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Yahoo! Mail accounts sometimes have issues when they are computer updates.">
            <a:extLst>
              <a:ext uri="{FF2B5EF4-FFF2-40B4-BE49-F238E27FC236}">
                <a16:creationId xmlns:a16="http://schemas.microsoft.com/office/drawing/2014/main" id="{F864569E-DEF9-33E9-5F66-F316D8C6CDD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83181" y="2597173"/>
            <a:ext cx="802187" cy="4534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Σύνταξη για το Microsoft Office, καλωσορίζουμε το συνδρομητικό 365 -  Techmaniacs">
            <a:extLst>
              <a:ext uri="{FF2B5EF4-FFF2-40B4-BE49-F238E27FC236}">
                <a16:creationId xmlns:a16="http://schemas.microsoft.com/office/drawing/2014/main" id="{726DCEFC-625B-3A62-0CE5-2AEA34F460C7}"/>
              </a:ext>
            </a:extLst>
          </p:cNvPr>
          <p:cNvPicPr>
            <a:picLocks noChangeAspect="1" noChangeArrowheads="1"/>
          </p:cNvPicPr>
          <p:nvPr/>
        </p:nvPicPr>
        <p:blipFill>
          <a:blip r:embed="rId12" cstate="print">
            <a:clrChange>
              <a:clrFrom>
                <a:srgbClr val="C4DFFA"/>
              </a:clrFrom>
              <a:clrTo>
                <a:srgbClr val="C4DFFA">
                  <a:alpha val="0"/>
                </a:srgbClr>
              </a:clrTo>
            </a:clrChange>
            <a:extLst>
              <a:ext uri="{28A0092B-C50C-407E-A947-70E740481C1C}">
                <a14:useLocalDpi xmlns:a14="http://schemas.microsoft.com/office/drawing/2010/main" val="0"/>
              </a:ext>
            </a:extLst>
          </a:blip>
          <a:srcRect/>
          <a:stretch>
            <a:fillRect/>
          </a:stretch>
        </p:blipFill>
        <p:spPr bwMode="auto">
          <a:xfrm>
            <a:off x="6175067" y="2858619"/>
            <a:ext cx="1317613" cy="790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ownCloud Logo in SVG Vector or PNG File Format ...">
            <a:extLst>
              <a:ext uri="{FF2B5EF4-FFF2-40B4-BE49-F238E27FC236}">
                <a16:creationId xmlns:a16="http://schemas.microsoft.com/office/drawing/2014/main" id="{301EC532-FB24-CDB3-EF3F-038D67F6053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0827" y="2823902"/>
            <a:ext cx="1317613" cy="8784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ip png images | PNGEgg">
            <a:extLst>
              <a:ext uri="{FF2B5EF4-FFF2-40B4-BE49-F238E27FC236}">
                <a16:creationId xmlns:a16="http://schemas.microsoft.com/office/drawing/2014/main" id="{7C6A3F90-E505-E6F8-CC8C-5D9F70BE8B01}"/>
              </a:ext>
            </a:extLst>
          </p:cNvPr>
          <p:cNvPicPr>
            <a:picLocks noChangeAspect="1" noChangeArrowheads="1"/>
          </p:cNvPicPr>
          <p:nvPr/>
        </p:nvPicPr>
        <p:blipFill>
          <a:blip r:embed="rId14" cstate="print">
            <a:clrChange>
              <a:clrFrom>
                <a:srgbClr val="E7E6E6"/>
              </a:clrFrom>
              <a:clrTo>
                <a:srgbClr val="E7E6E6">
                  <a:alpha val="0"/>
                </a:srgbClr>
              </a:clrTo>
            </a:clrChange>
            <a:extLst>
              <a:ext uri="{28A0092B-C50C-407E-A947-70E740481C1C}">
                <a14:useLocalDpi xmlns:a14="http://schemas.microsoft.com/office/drawing/2010/main" val="0"/>
              </a:ext>
            </a:extLst>
          </a:blip>
          <a:srcRect/>
          <a:stretch>
            <a:fillRect/>
          </a:stretch>
        </p:blipFill>
        <p:spPr bwMode="auto">
          <a:xfrm>
            <a:off x="7164147" y="3683647"/>
            <a:ext cx="1121221" cy="6291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Moodle Logo in SVG Vector or PNG File Format - Logo ...">
            <a:extLst>
              <a:ext uri="{FF2B5EF4-FFF2-40B4-BE49-F238E27FC236}">
                <a16:creationId xmlns:a16="http://schemas.microsoft.com/office/drawing/2014/main" id="{2F04A78E-814C-4A5D-1FA4-9647B70FBA8E}"/>
              </a:ext>
            </a:extLst>
          </p:cNvPr>
          <p:cNvPicPr>
            <a:picLocks noChangeAspect="1" noChangeArrowheads="1"/>
          </p:cNvPicPr>
          <p:nvPr/>
        </p:nvPicPr>
        <p:blipFill>
          <a:blip r:embed="rId1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64148" y="4537328"/>
            <a:ext cx="1549493" cy="1032995"/>
          </a:xfrm>
          <a:prstGeom prst="rect">
            <a:avLst/>
          </a:prstGeom>
          <a:noFill/>
          <a:extLst>
            <a:ext uri="{909E8E84-426E-40DD-AFC4-6F175D3DCCD1}">
              <a14:hiddenFill xmlns:a14="http://schemas.microsoft.com/office/drawing/2010/main">
                <a:solidFill>
                  <a:srgbClr val="FFFFFF"/>
                </a:solidFill>
              </a14:hiddenFill>
            </a:ext>
          </a:extLst>
        </p:spPr>
      </p:pic>
      <p:pic>
        <p:nvPicPr>
          <p:cNvPr id="15" name="Εικόνα 14">
            <a:extLst>
              <a:ext uri="{FF2B5EF4-FFF2-40B4-BE49-F238E27FC236}">
                <a16:creationId xmlns:a16="http://schemas.microsoft.com/office/drawing/2014/main" id="{CFF3A803-8FA8-BE72-7747-4E4CC8A00095}"/>
              </a:ext>
            </a:extLst>
          </p:cNvPr>
          <p:cNvPicPr>
            <a:picLocks noChangeAspect="1"/>
          </p:cNvPicPr>
          <p:nvPr/>
        </p:nvPicPr>
        <p:blipFill>
          <a:blip r:embed="rId16"/>
          <a:stretch>
            <a:fillRect/>
          </a:stretch>
        </p:blipFill>
        <p:spPr>
          <a:xfrm>
            <a:off x="0" y="855507"/>
            <a:ext cx="6453347" cy="5237789"/>
          </a:xfrm>
          <a:prstGeom prst="rect">
            <a:avLst/>
          </a:prstGeom>
        </p:spPr>
      </p:pic>
    </p:spTree>
    <p:extLst>
      <p:ext uri="{BB962C8B-B14F-4D97-AF65-F5344CB8AC3E}">
        <p14:creationId xmlns:p14="http://schemas.microsoft.com/office/powerpoint/2010/main" val="738336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C91A1AC7-00F1-4417-94E5-5395EBAAE572}"/>
              </a:ext>
            </a:extLst>
          </p:cNvPr>
          <p:cNvGraphicFramePr>
            <a:graphicFrameLocks noGrp="1"/>
          </p:cNvGraphicFramePr>
          <p:nvPr>
            <p:ph idx="1"/>
          </p:nvPr>
        </p:nvGraphicFramePr>
        <p:xfrm>
          <a:off x="576470" y="477078"/>
          <a:ext cx="7951303" cy="572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914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Line 2"/>
          <p:cNvSpPr>
            <a:spLocks noChangeShapeType="1"/>
          </p:cNvSpPr>
          <p:nvPr/>
        </p:nvSpPr>
        <p:spPr bwMode="auto">
          <a:xfrm>
            <a:off x="914400" y="5562600"/>
            <a:ext cx="7924800" cy="0"/>
          </a:xfrm>
          <a:prstGeom prst="line">
            <a:avLst/>
          </a:prstGeom>
          <a:noFill/>
          <a:ln w="38100">
            <a:solidFill>
              <a:srgbClr val="FFCC00"/>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491" name="Rectangle 3"/>
          <p:cNvSpPr>
            <a:spLocks noChangeArrowheads="1"/>
          </p:cNvSpPr>
          <p:nvPr/>
        </p:nvSpPr>
        <p:spPr bwMode="auto">
          <a:xfrm>
            <a:off x="130175" y="1979613"/>
            <a:ext cx="9013825" cy="519112"/>
          </a:xfrm>
          <a:prstGeom prst="rect">
            <a:avLst/>
          </a:prstGeom>
          <a:noFill/>
          <a:ln w="12700" cap="sq">
            <a:noFill/>
            <a:miter lim="800000"/>
            <a:headEnd type="none" w="sm" len="sm"/>
            <a:tailEnd type="none" w="sm" len="sm"/>
          </a:ln>
          <a:effectLst/>
        </p:spPr>
        <p:txBody>
          <a:bodyPr>
            <a:spAutoFit/>
          </a:bodyPr>
          <a:lstStyle/>
          <a:p>
            <a:pPr marL="381000" marR="0" lvl="2" indent="0" algn="l" defTabSz="914400" rtl="0" eaLnBrk="0" fontAlgn="auto" latinLnBrk="0" hangingPunct="0">
              <a:lnSpc>
                <a:spcPct val="100000"/>
              </a:lnSpc>
              <a:spcBef>
                <a:spcPts val="0"/>
              </a:spcBef>
              <a:spcAft>
                <a:spcPts val="0"/>
              </a:spcAft>
              <a:buClr>
                <a:srgbClr val="FF0000"/>
              </a:buClr>
              <a:buSzPct val="80000"/>
              <a:buFont typeface="Wingdings" pitchFamily="2" charset="2"/>
              <a:buChar char="u"/>
              <a:tabLst/>
              <a:defRPr/>
            </a:pPr>
            <a:endParaRPr kumimoji="0" lang="el-GR"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1471492" name="Text Box 4"/>
          <p:cNvSpPr txBox="1">
            <a:spLocks noChangeArrowheads="1"/>
          </p:cNvSpPr>
          <p:nvPr/>
        </p:nvSpPr>
        <p:spPr bwMode="auto">
          <a:xfrm>
            <a:off x="0" y="260648"/>
            <a:ext cx="8839200" cy="946150"/>
          </a:xfrm>
          <a:prstGeom prst="rect">
            <a:avLst/>
          </a:prstGeom>
          <a:noFill/>
          <a:ln w="9525" algn="ctr">
            <a:noFill/>
            <a:miter lim="800000"/>
            <a:headEnd type="none" w="sm" len="sm"/>
            <a:tailEnd type="none" w="sm" len="sm"/>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800" b="1" i="0" u="none" strike="noStrike" kern="1200" cap="none" spc="0" normalizeH="0" baseline="0" noProof="0" dirty="0">
                <a:ln>
                  <a:noFill/>
                </a:ln>
                <a:solidFill>
                  <a:prstClr val="black"/>
                </a:solidFill>
                <a:effectLst/>
                <a:uLnTx/>
                <a:uFillTx/>
                <a:latin typeface="Tahoma" pitchFamily="34" charset="0"/>
                <a:ea typeface="+mn-ea"/>
                <a:cs typeface="+mn-cs"/>
              </a:rPr>
              <a:t>Η ΕΠΙΔΡΑΣΗ ΤΩΝ «ΣΦΗΝΩΝ» ΣΤΗΝ ΠΑΡΑΓΩΓΙΚΟΤΗΤΑ </a:t>
            </a:r>
            <a:endParaRPr kumimoji="0" lang="en-US" sz="2800" b="1"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1471494" name="Line 6"/>
          <p:cNvSpPr>
            <a:spLocks noChangeShapeType="1"/>
          </p:cNvSpPr>
          <p:nvPr/>
        </p:nvSpPr>
        <p:spPr bwMode="auto">
          <a:xfrm flipV="1">
            <a:off x="1066800" y="1752600"/>
            <a:ext cx="0" cy="4114800"/>
          </a:xfrm>
          <a:prstGeom prst="line">
            <a:avLst/>
          </a:prstGeom>
          <a:noFill/>
          <a:ln w="38100">
            <a:solidFill>
              <a:srgbClr val="FFCC00"/>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495" name="Rectangle 7"/>
          <p:cNvSpPr>
            <a:spLocks noChangeArrowheads="1"/>
          </p:cNvSpPr>
          <p:nvPr/>
        </p:nvSpPr>
        <p:spPr bwMode="auto">
          <a:xfrm>
            <a:off x="1143000" y="2514600"/>
            <a:ext cx="2057400" cy="3810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496" name="Rectangle 8"/>
          <p:cNvSpPr>
            <a:spLocks noChangeArrowheads="1"/>
          </p:cNvSpPr>
          <p:nvPr/>
        </p:nvSpPr>
        <p:spPr bwMode="auto">
          <a:xfrm>
            <a:off x="3505200" y="2514600"/>
            <a:ext cx="1066800" cy="3810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497" name="Rectangle 9"/>
          <p:cNvSpPr>
            <a:spLocks noChangeArrowheads="1"/>
          </p:cNvSpPr>
          <p:nvPr/>
        </p:nvSpPr>
        <p:spPr bwMode="auto">
          <a:xfrm>
            <a:off x="4800600" y="3238500"/>
            <a:ext cx="1219200" cy="381000"/>
          </a:xfrm>
          <a:prstGeom prst="rect">
            <a:avLst/>
          </a:prstGeom>
          <a:solidFill>
            <a:srgbClr val="FFCC00"/>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498" name="Rectangle 10"/>
          <p:cNvSpPr>
            <a:spLocks noChangeArrowheads="1"/>
          </p:cNvSpPr>
          <p:nvPr/>
        </p:nvSpPr>
        <p:spPr bwMode="auto">
          <a:xfrm>
            <a:off x="6172200" y="3238500"/>
            <a:ext cx="762000" cy="342900"/>
          </a:xfrm>
          <a:prstGeom prst="rect">
            <a:avLst/>
          </a:prstGeom>
          <a:solidFill>
            <a:srgbClr val="FFCC00"/>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499" name="Rectangle 11"/>
          <p:cNvSpPr>
            <a:spLocks noChangeArrowheads="1"/>
          </p:cNvSpPr>
          <p:nvPr/>
        </p:nvSpPr>
        <p:spPr bwMode="auto">
          <a:xfrm>
            <a:off x="6934200" y="4038600"/>
            <a:ext cx="2057400" cy="381000"/>
          </a:xfrm>
          <a:prstGeom prst="rect">
            <a:avLst/>
          </a:prstGeom>
          <a:solidFill>
            <a:srgbClr val="99CCFF"/>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0" name="Rectangle 12"/>
          <p:cNvSpPr>
            <a:spLocks noChangeArrowheads="1"/>
          </p:cNvSpPr>
          <p:nvPr/>
        </p:nvSpPr>
        <p:spPr bwMode="auto">
          <a:xfrm>
            <a:off x="3200400" y="2133600"/>
            <a:ext cx="304800" cy="1295400"/>
          </a:xfrm>
          <a:prstGeom prst="rect">
            <a:avLst/>
          </a:prstGeom>
          <a:solidFill>
            <a:srgbClr val="FF99CC"/>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1" name="Rectangle 13"/>
          <p:cNvSpPr>
            <a:spLocks noChangeArrowheads="1"/>
          </p:cNvSpPr>
          <p:nvPr/>
        </p:nvSpPr>
        <p:spPr bwMode="auto">
          <a:xfrm>
            <a:off x="4572000" y="2438400"/>
            <a:ext cx="228600" cy="1295400"/>
          </a:xfrm>
          <a:prstGeom prst="rect">
            <a:avLst/>
          </a:prstGeom>
          <a:solidFill>
            <a:srgbClr val="FF99CC"/>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2" name="Rectangle 14"/>
          <p:cNvSpPr>
            <a:spLocks noChangeArrowheads="1"/>
          </p:cNvSpPr>
          <p:nvPr/>
        </p:nvSpPr>
        <p:spPr bwMode="auto">
          <a:xfrm>
            <a:off x="6019800" y="2781300"/>
            <a:ext cx="152400" cy="1295400"/>
          </a:xfrm>
          <a:prstGeom prst="rect">
            <a:avLst/>
          </a:prstGeom>
          <a:solidFill>
            <a:srgbClr val="FF99CC"/>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3" name="Rectangle 15"/>
          <p:cNvSpPr>
            <a:spLocks noChangeArrowheads="1"/>
          </p:cNvSpPr>
          <p:nvPr/>
        </p:nvSpPr>
        <p:spPr bwMode="auto">
          <a:xfrm>
            <a:off x="7924800" y="3581400"/>
            <a:ext cx="304800" cy="1295400"/>
          </a:xfrm>
          <a:prstGeom prst="rect">
            <a:avLst/>
          </a:prstGeom>
          <a:solidFill>
            <a:srgbClr val="FF99CC"/>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4" name="Rectangle 16"/>
          <p:cNvSpPr>
            <a:spLocks noChangeArrowheads="1"/>
          </p:cNvSpPr>
          <p:nvPr/>
        </p:nvSpPr>
        <p:spPr bwMode="auto">
          <a:xfrm>
            <a:off x="1905000" y="2133600"/>
            <a:ext cx="609600" cy="1295400"/>
          </a:xfrm>
          <a:prstGeom prst="rect">
            <a:avLst/>
          </a:prstGeom>
          <a:solidFill>
            <a:srgbClr val="FF99CC"/>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5" name="Rectangle 17"/>
          <p:cNvSpPr>
            <a:spLocks noChangeArrowheads="1"/>
          </p:cNvSpPr>
          <p:nvPr/>
        </p:nvSpPr>
        <p:spPr bwMode="auto">
          <a:xfrm>
            <a:off x="3505200" y="2209800"/>
            <a:ext cx="152400" cy="3048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6" name="Rectangle 18"/>
          <p:cNvSpPr>
            <a:spLocks noChangeArrowheads="1"/>
          </p:cNvSpPr>
          <p:nvPr/>
        </p:nvSpPr>
        <p:spPr bwMode="auto">
          <a:xfrm>
            <a:off x="2514600" y="2209800"/>
            <a:ext cx="152400" cy="3048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7" name="Rectangle 19"/>
          <p:cNvSpPr>
            <a:spLocks noChangeArrowheads="1"/>
          </p:cNvSpPr>
          <p:nvPr/>
        </p:nvSpPr>
        <p:spPr bwMode="auto">
          <a:xfrm>
            <a:off x="6172200" y="2971800"/>
            <a:ext cx="152400" cy="304800"/>
          </a:xfrm>
          <a:prstGeom prst="rect">
            <a:avLst/>
          </a:prstGeom>
          <a:solidFill>
            <a:srgbClr val="FFCC00"/>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8" name="Rectangle 20"/>
          <p:cNvSpPr>
            <a:spLocks noChangeArrowheads="1"/>
          </p:cNvSpPr>
          <p:nvPr/>
        </p:nvSpPr>
        <p:spPr bwMode="auto">
          <a:xfrm>
            <a:off x="8229600" y="3733800"/>
            <a:ext cx="152400" cy="304800"/>
          </a:xfrm>
          <a:prstGeom prst="rect">
            <a:avLst/>
          </a:prstGeom>
          <a:solidFill>
            <a:srgbClr val="99CCFF"/>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09" name="Line 21"/>
          <p:cNvSpPr>
            <a:spLocks noChangeShapeType="1"/>
          </p:cNvSpPr>
          <p:nvPr/>
        </p:nvSpPr>
        <p:spPr bwMode="auto">
          <a:xfrm>
            <a:off x="6934200" y="3200400"/>
            <a:ext cx="0" cy="1371600"/>
          </a:xfrm>
          <a:prstGeom prst="line">
            <a:avLst/>
          </a:prstGeom>
          <a:noFill/>
          <a:ln w="9525" cap="rnd">
            <a:solidFill>
              <a:schemeClr val="tx2"/>
            </a:solidFill>
            <a:prstDash val="sysDot"/>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0" name="Line 22"/>
          <p:cNvSpPr>
            <a:spLocks noChangeShapeType="1"/>
          </p:cNvSpPr>
          <p:nvPr/>
        </p:nvSpPr>
        <p:spPr bwMode="auto">
          <a:xfrm>
            <a:off x="2590800" y="2438400"/>
            <a:ext cx="381000" cy="1828800"/>
          </a:xfrm>
          <a:prstGeom prst="line">
            <a:avLst/>
          </a:prstGeom>
          <a:noFill/>
          <a:ln w="9525">
            <a:solidFill>
              <a:schemeClr val="tx2"/>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1" name="Line 23"/>
          <p:cNvSpPr>
            <a:spLocks noChangeShapeType="1"/>
          </p:cNvSpPr>
          <p:nvPr/>
        </p:nvSpPr>
        <p:spPr bwMode="auto">
          <a:xfrm>
            <a:off x="3581400" y="2362200"/>
            <a:ext cx="0" cy="1981200"/>
          </a:xfrm>
          <a:prstGeom prst="line">
            <a:avLst/>
          </a:prstGeom>
          <a:noFill/>
          <a:ln w="9525">
            <a:solidFill>
              <a:schemeClr val="tx2"/>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2" name="Line 24"/>
          <p:cNvSpPr>
            <a:spLocks noChangeShapeType="1"/>
          </p:cNvSpPr>
          <p:nvPr/>
        </p:nvSpPr>
        <p:spPr bwMode="auto">
          <a:xfrm flipH="1">
            <a:off x="4267200" y="3200400"/>
            <a:ext cx="1981200" cy="1143000"/>
          </a:xfrm>
          <a:prstGeom prst="line">
            <a:avLst/>
          </a:prstGeom>
          <a:noFill/>
          <a:ln w="9525">
            <a:solidFill>
              <a:schemeClr val="tx2"/>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3" name="Line 25"/>
          <p:cNvSpPr>
            <a:spLocks noChangeShapeType="1"/>
          </p:cNvSpPr>
          <p:nvPr/>
        </p:nvSpPr>
        <p:spPr bwMode="auto">
          <a:xfrm flipH="1">
            <a:off x="5867400" y="3886200"/>
            <a:ext cx="2438400" cy="685800"/>
          </a:xfrm>
          <a:prstGeom prst="line">
            <a:avLst/>
          </a:prstGeom>
          <a:noFill/>
          <a:ln w="9525">
            <a:solidFill>
              <a:schemeClr val="tx2"/>
            </a:solidFill>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361" name="Text Box 26"/>
          <p:cNvSpPr txBox="1">
            <a:spLocks noChangeArrowheads="1"/>
          </p:cNvSpPr>
          <p:nvPr/>
        </p:nvSpPr>
        <p:spPr bwMode="auto">
          <a:xfrm>
            <a:off x="2514600" y="4572000"/>
            <a:ext cx="3733800" cy="1562100"/>
          </a:xfrm>
          <a:prstGeom prst="rect">
            <a:avLst/>
          </a:prstGeom>
          <a:solidFill>
            <a:srgbClr val="FF0066"/>
          </a:solidFill>
          <a:ln w="9525">
            <a:solidFill>
              <a:schemeClr val="bg1"/>
            </a:solid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400" b="1" i="0" u="none" strike="noStrike" kern="1200" cap="none" spc="0" normalizeH="0" baseline="0" noProof="0">
                <a:ln>
                  <a:noFill/>
                </a:ln>
                <a:solidFill>
                  <a:prstClr val="black"/>
                </a:solidFill>
                <a:effectLst/>
                <a:uLnTx/>
                <a:uFillTx/>
                <a:latin typeface="Calibri"/>
                <a:ea typeface="+mn-ea"/>
                <a:cs typeface="+mn-cs"/>
              </a:rPr>
              <a:t>Αύξηση φόρτου κάθε εργασίας μετά από κάθε διακοπή –10-15% σε σχέση με αρχικό </a:t>
            </a:r>
            <a:endParaRPr kumimoji="0" lang="en-GB" sz="2400" b="1" i="0" u="none" strike="noStrike" kern="1200" cap="none" spc="0" normalizeH="0" baseline="0" noProof="0">
              <a:ln>
                <a:noFill/>
              </a:ln>
              <a:solidFill>
                <a:prstClr val="black"/>
              </a:solidFill>
              <a:effectLst/>
              <a:uLnTx/>
              <a:uFillTx/>
              <a:latin typeface="Calibri"/>
              <a:ea typeface="+mn-ea"/>
              <a:cs typeface="+mn-cs"/>
            </a:endParaRPr>
          </a:p>
        </p:txBody>
      </p:sp>
      <p:sp>
        <p:nvSpPr>
          <p:cNvPr id="1471515" name="AutoShape 27"/>
          <p:cNvSpPr>
            <a:spLocks noChangeArrowheads="1"/>
          </p:cNvSpPr>
          <p:nvPr/>
        </p:nvSpPr>
        <p:spPr bwMode="auto">
          <a:xfrm rot="-10927266">
            <a:off x="1905000" y="1905000"/>
            <a:ext cx="685800" cy="685800"/>
          </a:xfrm>
          <a:prstGeom prst="triangle">
            <a:avLst>
              <a:gd name="adj" fmla="val 50000"/>
            </a:avLst>
          </a:prstGeom>
          <a:solidFill>
            <a:srgbClr val="FF0066"/>
          </a:solidFill>
          <a:ln w="57150">
            <a:solidFill>
              <a:schemeClr val="folHlink"/>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6" name="AutoShape 28"/>
          <p:cNvSpPr>
            <a:spLocks noChangeArrowheads="1"/>
          </p:cNvSpPr>
          <p:nvPr/>
        </p:nvSpPr>
        <p:spPr bwMode="auto">
          <a:xfrm rot="-10927266">
            <a:off x="4495800" y="2209800"/>
            <a:ext cx="381000" cy="528638"/>
          </a:xfrm>
          <a:prstGeom prst="triangle">
            <a:avLst>
              <a:gd name="adj" fmla="val 50000"/>
            </a:avLst>
          </a:prstGeom>
          <a:solidFill>
            <a:srgbClr val="FF0066"/>
          </a:solidFill>
          <a:ln w="57150">
            <a:solidFill>
              <a:schemeClr val="folHlink"/>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7" name="AutoShape 29"/>
          <p:cNvSpPr>
            <a:spLocks noChangeArrowheads="1"/>
          </p:cNvSpPr>
          <p:nvPr/>
        </p:nvSpPr>
        <p:spPr bwMode="auto">
          <a:xfrm rot="-10927266">
            <a:off x="3124200" y="1981200"/>
            <a:ext cx="382588" cy="533400"/>
          </a:xfrm>
          <a:prstGeom prst="triangle">
            <a:avLst>
              <a:gd name="adj" fmla="val 50000"/>
            </a:avLst>
          </a:prstGeom>
          <a:solidFill>
            <a:srgbClr val="FF0066"/>
          </a:solidFill>
          <a:ln w="57150">
            <a:solidFill>
              <a:schemeClr val="folHlink"/>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8" name="AutoShape 30"/>
          <p:cNvSpPr>
            <a:spLocks noChangeArrowheads="1"/>
          </p:cNvSpPr>
          <p:nvPr/>
        </p:nvSpPr>
        <p:spPr bwMode="auto">
          <a:xfrm rot="-10927266">
            <a:off x="7848600" y="3429000"/>
            <a:ext cx="381000" cy="527050"/>
          </a:xfrm>
          <a:prstGeom prst="triangle">
            <a:avLst>
              <a:gd name="adj" fmla="val 50000"/>
            </a:avLst>
          </a:prstGeom>
          <a:solidFill>
            <a:srgbClr val="FF0066"/>
          </a:solidFill>
          <a:ln w="57150">
            <a:solidFill>
              <a:schemeClr val="folHlink"/>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1519" name="AutoShape 31"/>
          <p:cNvSpPr>
            <a:spLocks noChangeArrowheads="1"/>
          </p:cNvSpPr>
          <p:nvPr/>
        </p:nvSpPr>
        <p:spPr bwMode="auto">
          <a:xfrm rot="-10927266">
            <a:off x="5943600" y="2667000"/>
            <a:ext cx="381000" cy="603250"/>
          </a:xfrm>
          <a:prstGeom prst="triangle">
            <a:avLst>
              <a:gd name="adj" fmla="val 50000"/>
            </a:avLst>
          </a:prstGeom>
          <a:solidFill>
            <a:srgbClr val="FF0066"/>
          </a:solidFill>
          <a:ln w="57150">
            <a:solidFill>
              <a:schemeClr val="folHlink"/>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368" name="32 - Θέση περιεχομένου"/>
          <p:cNvSpPr>
            <a:spLocks noGrp="1"/>
          </p:cNvSpPr>
          <p:nvPr>
            <p:ph idx="1"/>
          </p:nvPr>
        </p:nvSpPr>
        <p:spPr/>
        <p:txBody>
          <a:bodyPr/>
          <a:lstStyle/>
          <a:p>
            <a:endParaRPr lang="el-GR">
              <a:latin typeface="Arial" charset="0"/>
              <a:cs typeface="Arial" charset="0"/>
            </a:endParaRPr>
          </a:p>
        </p:txBody>
      </p:sp>
    </p:spTree>
    <p:extLst>
      <p:ext uri="{BB962C8B-B14F-4D97-AF65-F5344CB8AC3E}">
        <p14:creationId xmlns:p14="http://schemas.microsoft.com/office/powerpoint/2010/main" val="368181691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Text Box 2"/>
          <p:cNvSpPr txBox="1">
            <a:spLocks noChangeArrowheads="1"/>
          </p:cNvSpPr>
          <p:nvPr/>
        </p:nvSpPr>
        <p:spPr bwMode="auto">
          <a:xfrm>
            <a:off x="152400" y="533400"/>
            <a:ext cx="8839200" cy="579438"/>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GB" sz="3200" b="1" i="0" u="none" strike="noStrike" kern="1200" cap="none" spc="0" normalizeH="0" baseline="0" noProof="0">
              <a:ln>
                <a:noFill/>
              </a:ln>
              <a:solidFill>
                <a:srgbClr val="FFCC00"/>
              </a:solidFill>
              <a:effectLst>
                <a:outerShdw blurRad="38100" dist="38100" dir="2700000" algn="tl">
                  <a:srgbClr val="000000"/>
                </a:outerShdw>
              </a:effectLst>
              <a:uLnTx/>
              <a:uFillTx/>
              <a:latin typeface="Tahoma" pitchFamily="34" charset="0"/>
              <a:ea typeface="+mn-ea"/>
              <a:cs typeface="+mn-cs"/>
            </a:endParaRPr>
          </a:p>
        </p:txBody>
      </p:sp>
      <p:sp>
        <p:nvSpPr>
          <p:cNvPr id="1473540" name="Line 4"/>
          <p:cNvSpPr>
            <a:spLocks noChangeShapeType="1"/>
          </p:cNvSpPr>
          <p:nvPr/>
        </p:nvSpPr>
        <p:spPr bwMode="auto">
          <a:xfrm flipV="1">
            <a:off x="820738" y="1752600"/>
            <a:ext cx="0" cy="4800600"/>
          </a:xfrm>
          <a:prstGeom prst="line">
            <a:avLst/>
          </a:prstGeom>
          <a:noFill/>
          <a:ln w="38100">
            <a:solidFill>
              <a:srgbClr val="FFCC00"/>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1" name="Line 5"/>
          <p:cNvSpPr>
            <a:spLocks noChangeShapeType="1"/>
          </p:cNvSpPr>
          <p:nvPr/>
        </p:nvSpPr>
        <p:spPr bwMode="auto">
          <a:xfrm>
            <a:off x="668338" y="4343400"/>
            <a:ext cx="7924800" cy="0"/>
          </a:xfrm>
          <a:prstGeom prst="line">
            <a:avLst/>
          </a:prstGeom>
          <a:noFill/>
          <a:ln w="38100">
            <a:solidFill>
              <a:srgbClr val="FFCC00"/>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2" name="Rectangle 6"/>
          <p:cNvSpPr>
            <a:spLocks noChangeArrowheads="1"/>
          </p:cNvSpPr>
          <p:nvPr/>
        </p:nvSpPr>
        <p:spPr bwMode="auto">
          <a:xfrm>
            <a:off x="896938" y="2133600"/>
            <a:ext cx="2057400" cy="3810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3" name="Rectangle 7"/>
          <p:cNvSpPr>
            <a:spLocks noChangeArrowheads="1"/>
          </p:cNvSpPr>
          <p:nvPr/>
        </p:nvSpPr>
        <p:spPr bwMode="auto">
          <a:xfrm>
            <a:off x="2878138" y="2590800"/>
            <a:ext cx="1066800" cy="381000"/>
          </a:xfrm>
          <a:prstGeom prst="rect">
            <a:avLst/>
          </a:prstGeom>
          <a:solidFill>
            <a:srgbClr val="FFCCCC"/>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4" name="Rectangle 8"/>
          <p:cNvSpPr>
            <a:spLocks noChangeArrowheads="1"/>
          </p:cNvSpPr>
          <p:nvPr/>
        </p:nvSpPr>
        <p:spPr bwMode="auto">
          <a:xfrm>
            <a:off x="4097338" y="3048000"/>
            <a:ext cx="1219200" cy="381000"/>
          </a:xfrm>
          <a:prstGeom prst="rect">
            <a:avLst/>
          </a:prstGeom>
          <a:solidFill>
            <a:srgbClr val="CC3300"/>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5" name="Rectangle 9"/>
          <p:cNvSpPr>
            <a:spLocks noChangeArrowheads="1"/>
          </p:cNvSpPr>
          <p:nvPr/>
        </p:nvSpPr>
        <p:spPr bwMode="auto">
          <a:xfrm>
            <a:off x="5545138" y="3429000"/>
            <a:ext cx="762000" cy="342900"/>
          </a:xfrm>
          <a:prstGeom prst="rect">
            <a:avLst/>
          </a:prstGeom>
          <a:solidFill>
            <a:schemeClr val="accent2"/>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6" name="Rectangle 10"/>
          <p:cNvSpPr>
            <a:spLocks noChangeArrowheads="1"/>
          </p:cNvSpPr>
          <p:nvPr/>
        </p:nvSpPr>
        <p:spPr bwMode="auto">
          <a:xfrm>
            <a:off x="6459538" y="3810000"/>
            <a:ext cx="2057400" cy="381000"/>
          </a:xfrm>
          <a:prstGeom prst="rect">
            <a:avLst/>
          </a:prstGeom>
          <a:solidFill>
            <a:srgbClr val="99CCFF"/>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370" name="Text Box 11"/>
          <p:cNvSpPr txBox="1">
            <a:spLocks noChangeArrowheads="1"/>
          </p:cNvSpPr>
          <p:nvPr/>
        </p:nvSpPr>
        <p:spPr bwMode="auto">
          <a:xfrm>
            <a:off x="457200" y="404813"/>
            <a:ext cx="8534400" cy="830997"/>
          </a:xfrm>
          <a:prstGeom prst="rect">
            <a:avLst/>
          </a:prstGeom>
          <a:noFill/>
          <a:ln w="9525" algn="ctr">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a:ea typeface="+mn-ea"/>
                <a:cs typeface="+mn-cs"/>
              </a:rPr>
              <a:t>ΕΝΑ ΣΦΙΧΤΟ ΠΡΟΓΡΑΜΜΑ (ΠΡΑΓΜΑΤΙΚΟ....) ΑΠΟΤΡΕΠΕΙ ΣΧΕΤΙΚΑ ΤΙΣ ΣΦΗΝΕΣ !.</a:t>
            </a:r>
            <a:r>
              <a:rPr kumimoji="0" lang="el-GR" sz="2800" b="1" i="0" u="none" strike="noStrike" kern="1200" cap="none" spc="0" normalizeH="0" baseline="0" noProof="0" dirty="0">
                <a:ln>
                  <a:noFill/>
                </a:ln>
                <a:solidFill>
                  <a:prstClr val="black"/>
                </a:solidFill>
                <a:effectLst/>
                <a:uLnTx/>
                <a:uFillTx/>
                <a:latin typeface="Calibri"/>
                <a:ea typeface="+mn-ea"/>
                <a:cs typeface="+mn-cs"/>
              </a:rPr>
              <a:t>...</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73548" name="Line 12"/>
          <p:cNvSpPr>
            <a:spLocks noChangeShapeType="1"/>
          </p:cNvSpPr>
          <p:nvPr/>
        </p:nvSpPr>
        <p:spPr bwMode="auto">
          <a:xfrm>
            <a:off x="820738" y="6553200"/>
            <a:ext cx="7924800" cy="0"/>
          </a:xfrm>
          <a:prstGeom prst="line">
            <a:avLst/>
          </a:prstGeom>
          <a:noFill/>
          <a:ln w="38100">
            <a:solidFill>
              <a:srgbClr val="FFCC00"/>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49" name="Rectangle 13"/>
          <p:cNvSpPr>
            <a:spLocks noChangeArrowheads="1"/>
          </p:cNvSpPr>
          <p:nvPr/>
        </p:nvSpPr>
        <p:spPr bwMode="auto">
          <a:xfrm>
            <a:off x="896938" y="4800600"/>
            <a:ext cx="2057400" cy="3810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0" name="Rectangle 14"/>
          <p:cNvSpPr>
            <a:spLocks noChangeArrowheads="1"/>
          </p:cNvSpPr>
          <p:nvPr/>
        </p:nvSpPr>
        <p:spPr bwMode="auto">
          <a:xfrm>
            <a:off x="3716338" y="5562600"/>
            <a:ext cx="1219200" cy="381000"/>
          </a:xfrm>
          <a:prstGeom prst="rect">
            <a:avLst/>
          </a:prstGeom>
          <a:solidFill>
            <a:srgbClr val="CC3300"/>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1" name="Line 15"/>
          <p:cNvSpPr>
            <a:spLocks noChangeShapeType="1"/>
          </p:cNvSpPr>
          <p:nvPr/>
        </p:nvSpPr>
        <p:spPr bwMode="auto">
          <a:xfrm flipH="1">
            <a:off x="4325938" y="1752600"/>
            <a:ext cx="914400" cy="10668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2" name="Rectangle 16"/>
          <p:cNvSpPr>
            <a:spLocks noChangeArrowheads="1"/>
          </p:cNvSpPr>
          <p:nvPr/>
        </p:nvSpPr>
        <p:spPr bwMode="auto">
          <a:xfrm>
            <a:off x="6154738" y="6096000"/>
            <a:ext cx="990600" cy="342900"/>
          </a:xfrm>
          <a:prstGeom prst="rect">
            <a:avLst/>
          </a:prstGeom>
          <a:solidFill>
            <a:schemeClr val="accent2"/>
          </a:solidFill>
          <a:ln w="9525">
            <a:solidFill>
              <a:schemeClr val="tx1"/>
            </a:solidFill>
            <a:miter lim="800000"/>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3" name="Line 17"/>
          <p:cNvSpPr>
            <a:spLocks noChangeShapeType="1"/>
          </p:cNvSpPr>
          <p:nvPr/>
        </p:nvSpPr>
        <p:spPr bwMode="auto">
          <a:xfrm flipH="1">
            <a:off x="5468938" y="2286000"/>
            <a:ext cx="914400" cy="10668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4" name="Line 18"/>
          <p:cNvSpPr>
            <a:spLocks noChangeShapeType="1"/>
          </p:cNvSpPr>
          <p:nvPr/>
        </p:nvSpPr>
        <p:spPr bwMode="auto">
          <a:xfrm flipH="1">
            <a:off x="3106738" y="4572000"/>
            <a:ext cx="533400" cy="6096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5" name="Line 19"/>
          <p:cNvSpPr>
            <a:spLocks noChangeShapeType="1"/>
          </p:cNvSpPr>
          <p:nvPr/>
        </p:nvSpPr>
        <p:spPr bwMode="auto">
          <a:xfrm flipH="1">
            <a:off x="5240338" y="4724400"/>
            <a:ext cx="914400" cy="10668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6" name="Line 20"/>
          <p:cNvSpPr>
            <a:spLocks noChangeShapeType="1"/>
          </p:cNvSpPr>
          <p:nvPr/>
        </p:nvSpPr>
        <p:spPr bwMode="auto">
          <a:xfrm flipH="1">
            <a:off x="4325938" y="4572000"/>
            <a:ext cx="914400" cy="10668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7" name="Line 21"/>
          <p:cNvSpPr>
            <a:spLocks noChangeShapeType="1"/>
          </p:cNvSpPr>
          <p:nvPr/>
        </p:nvSpPr>
        <p:spPr bwMode="auto">
          <a:xfrm flipH="1">
            <a:off x="5392738" y="4876800"/>
            <a:ext cx="914400" cy="10668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8" name="Line 22"/>
          <p:cNvSpPr>
            <a:spLocks noChangeShapeType="1"/>
          </p:cNvSpPr>
          <p:nvPr/>
        </p:nvSpPr>
        <p:spPr bwMode="auto">
          <a:xfrm flipH="1">
            <a:off x="5545138" y="5029200"/>
            <a:ext cx="914400" cy="1066800"/>
          </a:xfrm>
          <a:prstGeom prst="line">
            <a:avLst/>
          </a:prstGeom>
          <a:noFill/>
          <a:ln w="76200">
            <a:solidFill>
              <a:srgbClr val="FF0066"/>
            </a:solidFill>
            <a:round/>
            <a:headEnd/>
            <a:tailEnd type="triangle" w="med" len="me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59" name="Line 23"/>
          <p:cNvSpPr>
            <a:spLocks noChangeShapeType="1"/>
          </p:cNvSpPr>
          <p:nvPr/>
        </p:nvSpPr>
        <p:spPr bwMode="auto">
          <a:xfrm>
            <a:off x="2116138" y="1676400"/>
            <a:ext cx="6019800" cy="2209800"/>
          </a:xfrm>
          <a:prstGeom prst="line">
            <a:avLst/>
          </a:prstGeom>
          <a:noFill/>
          <a:ln w="9525">
            <a:solidFill>
              <a:schemeClr val="tx2"/>
            </a:solidFill>
            <a:prstDash val="sysDot"/>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60" name="Line 24"/>
          <p:cNvSpPr>
            <a:spLocks noChangeShapeType="1"/>
          </p:cNvSpPr>
          <p:nvPr/>
        </p:nvSpPr>
        <p:spPr bwMode="auto">
          <a:xfrm flipH="1">
            <a:off x="2573338" y="4419600"/>
            <a:ext cx="685800" cy="1600200"/>
          </a:xfrm>
          <a:prstGeom prst="line">
            <a:avLst/>
          </a:prstGeom>
          <a:noFill/>
          <a:ln w="9525">
            <a:solidFill>
              <a:schemeClr val="tx2"/>
            </a:solidFill>
            <a:prstDash val="sysDot"/>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61" name="Line 25"/>
          <p:cNvSpPr>
            <a:spLocks noChangeShapeType="1"/>
          </p:cNvSpPr>
          <p:nvPr/>
        </p:nvSpPr>
        <p:spPr bwMode="auto">
          <a:xfrm flipH="1">
            <a:off x="2954338" y="4572000"/>
            <a:ext cx="1752600" cy="1600200"/>
          </a:xfrm>
          <a:prstGeom prst="line">
            <a:avLst/>
          </a:prstGeom>
          <a:noFill/>
          <a:ln w="9525">
            <a:solidFill>
              <a:schemeClr val="tx2"/>
            </a:solidFill>
            <a:prstDash val="sysDot"/>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62" name="Line 26"/>
          <p:cNvSpPr>
            <a:spLocks noChangeShapeType="1"/>
          </p:cNvSpPr>
          <p:nvPr/>
        </p:nvSpPr>
        <p:spPr bwMode="auto">
          <a:xfrm flipH="1">
            <a:off x="4859338" y="4648200"/>
            <a:ext cx="685800" cy="1600200"/>
          </a:xfrm>
          <a:prstGeom prst="line">
            <a:avLst/>
          </a:prstGeom>
          <a:noFill/>
          <a:ln w="9525">
            <a:solidFill>
              <a:schemeClr val="tx2"/>
            </a:solidFill>
            <a:prstDash val="sysDot"/>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63" name="Line 27"/>
          <p:cNvSpPr>
            <a:spLocks noChangeShapeType="1"/>
          </p:cNvSpPr>
          <p:nvPr/>
        </p:nvSpPr>
        <p:spPr bwMode="auto">
          <a:xfrm flipH="1">
            <a:off x="5697538" y="4876800"/>
            <a:ext cx="1752600" cy="1600200"/>
          </a:xfrm>
          <a:prstGeom prst="line">
            <a:avLst/>
          </a:prstGeom>
          <a:noFill/>
          <a:ln w="9525">
            <a:solidFill>
              <a:schemeClr val="tx2"/>
            </a:solidFill>
            <a:prstDash val="sysDot"/>
            <a:round/>
            <a:headEnd/>
            <a:tailE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3387" name="Text Box 28"/>
          <p:cNvSpPr txBox="1">
            <a:spLocks noChangeArrowheads="1"/>
          </p:cNvSpPr>
          <p:nvPr/>
        </p:nvSpPr>
        <p:spPr bwMode="auto">
          <a:xfrm>
            <a:off x="1125538" y="2971800"/>
            <a:ext cx="1790700" cy="830263"/>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400" b="0" i="0" u="none" strike="noStrike" kern="1200" cap="none" spc="0" normalizeH="0" baseline="0" noProof="0">
                <a:ln>
                  <a:noFill/>
                </a:ln>
                <a:solidFill>
                  <a:prstClr val="black"/>
                </a:solidFill>
                <a:effectLst/>
                <a:uLnTx/>
                <a:uFillTx/>
                <a:latin typeface="Calibri"/>
                <a:ea typeface="+mn-ea"/>
                <a:cs typeface="+mn-cs"/>
              </a:rPr>
              <a:t>Περίπτωση  Α</a:t>
            </a: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43388" name="Text Box 29"/>
          <p:cNvSpPr txBox="1">
            <a:spLocks noChangeArrowheads="1"/>
          </p:cNvSpPr>
          <p:nvPr/>
        </p:nvSpPr>
        <p:spPr bwMode="auto">
          <a:xfrm>
            <a:off x="1049338" y="5486400"/>
            <a:ext cx="1708150" cy="830263"/>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400" b="0" i="0" u="none" strike="noStrike" kern="1200" cap="none" spc="0" normalizeH="0" baseline="0" noProof="0">
                <a:ln>
                  <a:noFill/>
                </a:ln>
                <a:solidFill>
                  <a:prstClr val="black"/>
                </a:solidFill>
                <a:effectLst/>
                <a:uLnTx/>
                <a:uFillTx/>
                <a:latin typeface="Calibri"/>
                <a:ea typeface="+mn-ea"/>
                <a:cs typeface="+mn-cs"/>
              </a:rPr>
              <a:t>Περίπτωση  Β</a:t>
            </a: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473566" name="Text Box 30"/>
          <p:cNvSpPr txBox="1">
            <a:spLocks noChangeArrowheads="1"/>
          </p:cNvSpPr>
          <p:nvPr/>
        </p:nvSpPr>
        <p:spPr bwMode="auto">
          <a:xfrm>
            <a:off x="6307138" y="1828800"/>
            <a:ext cx="2590800" cy="1920875"/>
          </a:xfrm>
          <a:prstGeom prst="rect">
            <a:avLst/>
          </a:prstGeom>
          <a:solidFill>
            <a:srgbClr val="FFCCCC"/>
          </a:solidFill>
          <a:ln w="57150">
            <a:noFill/>
            <a:miter lim="800000"/>
            <a:headEnd/>
            <a:tailEnd/>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000" b="0" i="0" u="none" strike="noStrike" kern="1200" cap="none" spc="0" normalizeH="0" baseline="0" noProof="0">
                <a:ln>
                  <a:noFill/>
                </a:ln>
                <a:solidFill>
                  <a:srgbClr val="000000"/>
                </a:solidFill>
                <a:effectLst/>
                <a:uLnTx/>
                <a:uFillTx/>
                <a:latin typeface="Times New Roman" pitchFamily="18" charset="0"/>
                <a:ea typeface="+mn-ea"/>
                <a:cs typeface="+mn-cs"/>
              </a:rPr>
              <a:t>«..Κύριε Δ/ντά, ποια εργασία (απ αυτές που </a:t>
            </a:r>
            <a:r>
              <a:rPr kumimoji="0" lang="el-GR" sz="2000" b="0" i="0" u="sng" strike="noStrike" kern="1200" cap="none" spc="0" normalizeH="0" baseline="0" noProof="0">
                <a:ln>
                  <a:noFill/>
                </a:ln>
                <a:solidFill>
                  <a:srgbClr val="000000"/>
                </a:solidFill>
                <a:effectLst/>
                <a:uLnTx/>
                <a:uFillTx/>
                <a:latin typeface="Times New Roman" pitchFamily="18" charset="0"/>
                <a:ea typeface="+mn-ea"/>
                <a:cs typeface="+mn-cs"/>
              </a:rPr>
              <a:t>ΕΣΕΙΣ </a:t>
            </a:r>
            <a:r>
              <a:rPr kumimoji="0" lang="el-GR" sz="2000" b="0" i="0" u="none" strike="noStrike" kern="1200" cap="none" spc="0" normalizeH="0" baseline="0" noProof="0">
                <a:ln>
                  <a:noFill/>
                </a:ln>
                <a:solidFill>
                  <a:srgbClr val="000000"/>
                </a:solidFill>
                <a:effectLst/>
                <a:uLnTx/>
                <a:uFillTx/>
                <a:latin typeface="Times New Roman" pitchFamily="18" charset="0"/>
                <a:ea typeface="+mn-ea"/>
                <a:cs typeface="+mn-cs"/>
              </a:rPr>
              <a:t>μου αναθέσατε) να αφαιρέσω για να  υλοποιήσω  την νέα εργασία;»</a:t>
            </a:r>
            <a:endParaRPr kumimoji="0" lang="en-GB"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73567" name="Text Box 31"/>
          <p:cNvSpPr txBox="1">
            <a:spLocks noChangeArrowheads="1"/>
          </p:cNvSpPr>
          <p:nvPr/>
        </p:nvSpPr>
        <p:spPr bwMode="auto">
          <a:xfrm>
            <a:off x="6459538" y="4419600"/>
            <a:ext cx="2438400" cy="1616075"/>
          </a:xfrm>
          <a:prstGeom prst="rect">
            <a:avLst/>
          </a:prstGeom>
          <a:solidFill>
            <a:srgbClr val="FFCCCC"/>
          </a:solidFill>
          <a:ln w="57150">
            <a:noFill/>
            <a:miter lim="800000"/>
            <a:headEnd/>
            <a:tailEnd/>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sz="2000" b="0" i="0" u="none" strike="noStrike" kern="1200" cap="none" spc="0" normalizeH="0" baseline="0" noProof="0">
                <a:ln>
                  <a:noFill/>
                </a:ln>
                <a:solidFill>
                  <a:srgbClr val="000000"/>
                </a:solidFill>
                <a:effectLst/>
                <a:uLnTx/>
                <a:uFillTx/>
                <a:latin typeface="Times New Roman" pitchFamily="18" charset="0"/>
                <a:ea typeface="+mn-ea"/>
                <a:cs typeface="+mn-cs"/>
              </a:rPr>
              <a:t>«..Βλέπω ότι έχεις διαθέσιμο χρόνο..Πάρε κι αυτή τη δουλειά, κι αυτή, κι αυτή.!!..».</a:t>
            </a:r>
            <a:endParaRPr kumimoji="0" lang="en-GB"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60701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ChangeArrowheads="1"/>
          </p:cNvSpPr>
          <p:nvPr/>
        </p:nvSpPr>
        <p:spPr bwMode="auto">
          <a:xfrm>
            <a:off x="228600" y="1828800"/>
            <a:ext cx="8915400" cy="519113"/>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0" fontAlgn="auto" latinLnBrk="0" hangingPunct="0">
              <a:lnSpc>
                <a:spcPct val="100000"/>
              </a:lnSpc>
              <a:spcBef>
                <a:spcPts val="0"/>
              </a:spcBef>
              <a:spcAft>
                <a:spcPts val="0"/>
              </a:spcAft>
              <a:buClr>
                <a:srgbClr val="FF0000"/>
              </a:buClr>
              <a:buSzPct val="80000"/>
              <a:buFont typeface="Wingdings" pitchFamily="2" charset="2"/>
              <a:buNone/>
              <a:tabLst/>
              <a:defRPr/>
            </a:pPr>
            <a:r>
              <a:rPr kumimoji="0" lang="el-GR" sz="2800" b="1"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pitchFamily="34" charset="0"/>
              </a:rPr>
              <a:t> </a:t>
            </a: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Arial" pitchFamily="34" charset="0"/>
              <a:ea typeface="+mn-ea"/>
              <a:cs typeface="Arial" pitchFamily="34" charset="0"/>
            </a:endParaRPr>
          </a:p>
        </p:txBody>
      </p:sp>
      <p:sp>
        <p:nvSpPr>
          <p:cNvPr id="140291" name="Text Box 4"/>
          <p:cNvSpPr txBox="1">
            <a:spLocks noChangeArrowheads="1"/>
          </p:cNvSpPr>
          <p:nvPr/>
        </p:nvSpPr>
        <p:spPr bwMode="auto">
          <a:xfrm>
            <a:off x="0" y="563563"/>
            <a:ext cx="9144000" cy="954087"/>
          </a:xfrm>
          <a:prstGeom prst="rect">
            <a:avLst/>
          </a:prstGeom>
          <a:noFill/>
          <a:ln w="9525" algn="ctr">
            <a:noFill/>
            <a:miter lim="800000"/>
            <a:headEnd type="none" w="sm" len="sm"/>
            <a:tailEnd type="none" w="sm" len="sm"/>
          </a:ln>
        </p:spPr>
        <p:txBody>
          <a:bodyPr>
            <a:spAutoFit/>
          </a:bodyPr>
          <a:lstStyle/>
          <a:p>
            <a:pPr marL="914400" marR="0" lvl="2" indent="0" algn="ctr" defTabSz="914400" rtl="0" eaLnBrk="0" fontAlgn="auto" latinLnBrk="0" hangingPunct="0">
              <a:lnSpc>
                <a:spcPct val="100000"/>
              </a:lnSpc>
              <a:spcBef>
                <a:spcPct val="50000"/>
              </a:spcBef>
              <a:spcAft>
                <a:spcPts val="0"/>
              </a:spcAft>
              <a:buClrTx/>
              <a:buSzTx/>
              <a:buFontTx/>
              <a:buNone/>
              <a:tabLst/>
              <a:defRPr/>
            </a:pPr>
            <a:r>
              <a:rPr kumimoji="0" lang="el-GR" sz="2800" b="1" i="0" u="none" strike="noStrike" kern="1200" cap="none" spc="0" normalizeH="0" baseline="0" noProof="0">
                <a:ln>
                  <a:noFill/>
                </a:ln>
                <a:solidFill>
                  <a:prstClr val="black"/>
                </a:solidFill>
                <a:effectLst/>
                <a:uLnTx/>
                <a:uFillTx/>
                <a:latin typeface="Calibri"/>
                <a:ea typeface="+mn-ea"/>
                <a:cs typeface="+mn-cs"/>
              </a:rPr>
              <a:t>ΤΟ ...ΧΟΡΟΠΗΔΗΜΑ ΑΠΟ ΔΟΥΛΕΙΑ ΣΕ ΔΟΥΛΕΙΑ!....</a:t>
            </a:r>
            <a:endParaRPr kumimoji="0" 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140292" name="Line 5"/>
          <p:cNvSpPr>
            <a:spLocks noChangeShapeType="1"/>
          </p:cNvSpPr>
          <p:nvPr/>
        </p:nvSpPr>
        <p:spPr bwMode="auto">
          <a:xfrm flipV="1">
            <a:off x="1143000" y="1600200"/>
            <a:ext cx="0" cy="4114800"/>
          </a:xfrm>
          <a:prstGeom prst="line">
            <a:avLst/>
          </a:prstGeom>
          <a:noFill/>
          <a:ln w="38100">
            <a:solidFill>
              <a:srgbClr val="FFCC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293" name="Line 6"/>
          <p:cNvSpPr>
            <a:spLocks noChangeShapeType="1"/>
          </p:cNvSpPr>
          <p:nvPr/>
        </p:nvSpPr>
        <p:spPr bwMode="auto">
          <a:xfrm flipV="1">
            <a:off x="304800" y="5562600"/>
            <a:ext cx="8077200" cy="76200"/>
          </a:xfrm>
          <a:prstGeom prst="line">
            <a:avLst/>
          </a:prstGeom>
          <a:noFill/>
          <a:ln w="38100">
            <a:solidFill>
              <a:srgbClr val="FFCC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294" name="Rectangle 7"/>
          <p:cNvSpPr>
            <a:spLocks noChangeArrowheads="1"/>
          </p:cNvSpPr>
          <p:nvPr/>
        </p:nvSpPr>
        <p:spPr bwMode="auto">
          <a:xfrm>
            <a:off x="1828800" y="2133600"/>
            <a:ext cx="990600" cy="3048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295" name="Rectangle 8"/>
          <p:cNvSpPr>
            <a:spLocks noChangeArrowheads="1"/>
          </p:cNvSpPr>
          <p:nvPr/>
        </p:nvSpPr>
        <p:spPr bwMode="auto">
          <a:xfrm>
            <a:off x="2819400" y="2133600"/>
            <a:ext cx="990600" cy="3048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296" name="Rectangle 9"/>
          <p:cNvSpPr>
            <a:spLocks noChangeArrowheads="1"/>
          </p:cNvSpPr>
          <p:nvPr/>
        </p:nvSpPr>
        <p:spPr bwMode="auto">
          <a:xfrm>
            <a:off x="3810000" y="2133600"/>
            <a:ext cx="1066800" cy="304800"/>
          </a:xfrm>
          <a:prstGeom prst="rect">
            <a:avLst/>
          </a:prstGeom>
          <a:solidFill>
            <a:schemeClr val="hlink"/>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297" name="Rectangle 10"/>
          <p:cNvSpPr>
            <a:spLocks noChangeArrowheads="1"/>
          </p:cNvSpPr>
          <p:nvPr/>
        </p:nvSpPr>
        <p:spPr bwMode="auto">
          <a:xfrm>
            <a:off x="2819400" y="3124200"/>
            <a:ext cx="1066800" cy="3048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298" name="Rectangle 11"/>
          <p:cNvSpPr>
            <a:spLocks noChangeArrowheads="1"/>
          </p:cNvSpPr>
          <p:nvPr/>
        </p:nvSpPr>
        <p:spPr bwMode="auto">
          <a:xfrm>
            <a:off x="3886200" y="3124200"/>
            <a:ext cx="990600" cy="3048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299" name="Rectangle 12"/>
          <p:cNvSpPr>
            <a:spLocks noChangeArrowheads="1"/>
          </p:cNvSpPr>
          <p:nvPr/>
        </p:nvSpPr>
        <p:spPr bwMode="auto">
          <a:xfrm>
            <a:off x="4876800" y="3124200"/>
            <a:ext cx="990600" cy="304800"/>
          </a:xfrm>
          <a:prstGeom prst="rect">
            <a:avLst/>
          </a:prstGeom>
          <a:solidFill>
            <a:schemeClr val="hlink"/>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0" name="Rectangle 13"/>
          <p:cNvSpPr>
            <a:spLocks noChangeArrowheads="1"/>
          </p:cNvSpPr>
          <p:nvPr/>
        </p:nvSpPr>
        <p:spPr bwMode="auto">
          <a:xfrm>
            <a:off x="3886200" y="3962400"/>
            <a:ext cx="990600" cy="3048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1" name="Rectangle 14"/>
          <p:cNvSpPr>
            <a:spLocks noChangeArrowheads="1"/>
          </p:cNvSpPr>
          <p:nvPr/>
        </p:nvSpPr>
        <p:spPr bwMode="auto">
          <a:xfrm>
            <a:off x="4876800" y="3962400"/>
            <a:ext cx="990600" cy="3048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2" name="Rectangle 15"/>
          <p:cNvSpPr>
            <a:spLocks noChangeArrowheads="1"/>
          </p:cNvSpPr>
          <p:nvPr/>
        </p:nvSpPr>
        <p:spPr bwMode="auto">
          <a:xfrm>
            <a:off x="5867400" y="3962400"/>
            <a:ext cx="990600" cy="304800"/>
          </a:xfrm>
          <a:prstGeom prst="rect">
            <a:avLst/>
          </a:prstGeom>
          <a:solidFill>
            <a:schemeClr val="hlink"/>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3" name="Line 16"/>
          <p:cNvSpPr>
            <a:spLocks noChangeShapeType="1"/>
          </p:cNvSpPr>
          <p:nvPr/>
        </p:nvSpPr>
        <p:spPr bwMode="auto">
          <a:xfrm>
            <a:off x="4876800" y="1447800"/>
            <a:ext cx="0" cy="4114800"/>
          </a:xfrm>
          <a:prstGeom prst="line">
            <a:avLst/>
          </a:prstGeom>
          <a:noFill/>
          <a:ln w="28575">
            <a:solidFill>
              <a:schemeClr val="tx2"/>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04" name="Rectangle 17"/>
          <p:cNvSpPr>
            <a:spLocks noChangeArrowheads="1"/>
          </p:cNvSpPr>
          <p:nvPr/>
        </p:nvSpPr>
        <p:spPr bwMode="auto">
          <a:xfrm>
            <a:off x="1828800" y="4953000"/>
            <a:ext cx="990600" cy="304800"/>
          </a:xfrm>
          <a:prstGeom prst="rect">
            <a:avLst/>
          </a:prstGeom>
          <a:solidFill>
            <a:schemeClr val="accent1"/>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5" name="Rectangle 18"/>
          <p:cNvSpPr>
            <a:spLocks noChangeArrowheads="1"/>
          </p:cNvSpPr>
          <p:nvPr/>
        </p:nvSpPr>
        <p:spPr bwMode="auto">
          <a:xfrm>
            <a:off x="2819400" y="4953000"/>
            <a:ext cx="990600" cy="304800"/>
          </a:xfrm>
          <a:prstGeom prst="rect">
            <a:avLst/>
          </a:prstGeom>
          <a:solidFill>
            <a:srgbClr val="FF0000"/>
          </a:solidFill>
          <a:ln w="9525">
            <a:solidFill>
              <a:srgbClr val="FF0000"/>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6" name="Rectangle 19"/>
          <p:cNvSpPr>
            <a:spLocks noChangeArrowheads="1"/>
          </p:cNvSpPr>
          <p:nvPr/>
        </p:nvSpPr>
        <p:spPr bwMode="auto">
          <a:xfrm>
            <a:off x="3810000" y="4953000"/>
            <a:ext cx="1066800" cy="304800"/>
          </a:xfrm>
          <a:prstGeom prst="rect">
            <a:avLst/>
          </a:prstGeom>
          <a:solidFill>
            <a:schemeClr val="hlink"/>
          </a:solidFill>
          <a:ln w="9525">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l-GR" sz="1600" b="0" i="0" u="none" strike="noStrike" kern="1200" cap="none" spc="0" normalizeH="0" baseline="0" noProof="0">
              <a:ln>
                <a:noFill/>
              </a:ln>
              <a:solidFill>
                <a:prstClr val="black"/>
              </a:solidFill>
              <a:effectLst/>
              <a:uLnTx/>
              <a:uFillTx/>
              <a:latin typeface="Calibri"/>
              <a:ea typeface="+mn-ea"/>
              <a:cs typeface="+mn-cs"/>
            </a:endParaRPr>
          </a:p>
        </p:txBody>
      </p:sp>
      <p:sp>
        <p:nvSpPr>
          <p:cNvPr id="140307" name="Line 20"/>
          <p:cNvSpPr>
            <a:spLocks noChangeShapeType="1"/>
          </p:cNvSpPr>
          <p:nvPr/>
        </p:nvSpPr>
        <p:spPr bwMode="auto">
          <a:xfrm>
            <a:off x="304800" y="4572000"/>
            <a:ext cx="8458200" cy="0"/>
          </a:xfrm>
          <a:prstGeom prst="line">
            <a:avLst/>
          </a:prstGeom>
          <a:noFill/>
          <a:ln w="57150">
            <a:solidFill>
              <a:schemeClr val="tx2"/>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08" name="Line 21"/>
          <p:cNvSpPr>
            <a:spLocks noChangeShapeType="1"/>
          </p:cNvSpPr>
          <p:nvPr/>
        </p:nvSpPr>
        <p:spPr bwMode="auto">
          <a:xfrm>
            <a:off x="2819400" y="1905000"/>
            <a:ext cx="0" cy="1524000"/>
          </a:xfrm>
          <a:prstGeom prst="line">
            <a:avLst/>
          </a:prstGeom>
          <a:noFill/>
          <a:ln w="9525" cap="rnd">
            <a:solidFill>
              <a:schemeClr val="tx2"/>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09" name="Line 22"/>
          <p:cNvSpPr>
            <a:spLocks noChangeShapeType="1"/>
          </p:cNvSpPr>
          <p:nvPr/>
        </p:nvSpPr>
        <p:spPr bwMode="auto">
          <a:xfrm>
            <a:off x="3886200" y="2895600"/>
            <a:ext cx="0" cy="1524000"/>
          </a:xfrm>
          <a:prstGeom prst="line">
            <a:avLst/>
          </a:prstGeom>
          <a:noFill/>
          <a:ln w="9525" cap="rnd">
            <a:solidFill>
              <a:schemeClr val="tx2"/>
            </a:solidFill>
            <a:prstDash val="sysDot"/>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10" name="Text Box 23"/>
          <p:cNvSpPr txBox="1">
            <a:spLocks noChangeArrowheads="1"/>
          </p:cNvSpPr>
          <p:nvPr/>
        </p:nvSpPr>
        <p:spPr bwMode="auto">
          <a:xfrm>
            <a:off x="5943600" y="5791200"/>
            <a:ext cx="1295400" cy="396875"/>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2000" b="1" i="0" u="none" strike="noStrike" kern="1200" cap="none" spc="0" normalizeH="0" baseline="0" noProof="0">
                <a:ln>
                  <a:noFill/>
                </a:ln>
                <a:solidFill>
                  <a:prstClr val="black"/>
                </a:solidFill>
                <a:effectLst/>
                <a:uLnTx/>
                <a:uFillTx/>
                <a:latin typeface="Calibri"/>
                <a:ea typeface="+mn-ea"/>
                <a:cs typeface="+mn-cs"/>
              </a:rPr>
              <a:t>ΧΡΟΝΟΣ</a:t>
            </a:r>
            <a:endParaRPr kumimoji="0" lang="en-GB" sz="2000" b="1" i="0" u="none" strike="noStrike" kern="1200" cap="none" spc="0" normalizeH="0" baseline="0" noProof="0">
              <a:ln>
                <a:noFill/>
              </a:ln>
              <a:solidFill>
                <a:prstClr val="black"/>
              </a:solidFill>
              <a:effectLst/>
              <a:uLnTx/>
              <a:uFillTx/>
              <a:latin typeface="Calibri"/>
              <a:ea typeface="+mn-ea"/>
              <a:cs typeface="+mn-cs"/>
            </a:endParaRPr>
          </a:p>
        </p:txBody>
      </p:sp>
      <p:sp>
        <p:nvSpPr>
          <p:cNvPr id="140311" name="Text Box 24"/>
          <p:cNvSpPr txBox="1">
            <a:spLocks noChangeArrowheads="1"/>
          </p:cNvSpPr>
          <p:nvPr/>
        </p:nvSpPr>
        <p:spPr bwMode="auto">
          <a:xfrm>
            <a:off x="5029200" y="1981200"/>
            <a:ext cx="3429000" cy="336550"/>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1600" b="1" i="0" u="none" strike="noStrike" kern="1200" cap="none" spc="0" normalizeH="0" baseline="0" noProof="0">
                <a:ln>
                  <a:noFill/>
                </a:ln>
                <a:solidFill>
                  <a:prstClr val="black"/>
                </a:solidFill>
                <a:effectLst/>
                <a:uLnTx/>
                <a:uFillTx/>
                <a:latin typeface="Calibri"/>
                <a:ea typeface="+mn-ea"/>
                <a:cs typeface="+mn-cs"/>
              </a:rPr>
              <a:t>ΕΡΓΑΣΙΑ 1</a:t>
            </a:r>
            <a:endParaRPr kumimoji="0" lang="en-GB" sz="1600" b="1" i="0" u="none" strike="noStrike" kern="1200" cap="none" spc="0" normalizeH="0" baseline="0" noProof="0">
              <a:ln>
                <a:noFill/>
              </a:ln>
              <a:solidFill>
                <a:prstClr val="black"/>
              </a:solidFill>
              <a:effectLst/>
              <a:uLnTx/>
              <a:uFillTx/>
              <a:latin typeface="Calibri"/>
              <a:ea typeface="+mn-ea"/>
              <a:cs typeface="+mn-cs"/>
            </a:endParaRPr>
          </a:p>
        </p:txBody>
      </p:sp>
      <p:sp>
        <p:nvSpPr>
          <p:cNvPr id="140312" name="Text Box 25"/>
          <p:cNvSpPr txBox="1">
            <a:spLocks noChangeArrowheads="1"/>
          </p:cNvSpPr>
          <p:nvPr/>
        </p:nvSpPr>
        <p:spPr bwMode="auto">
          <a:xfrm>
            <a:off x="6096000" y="3092450"/>
            <a:ext cx="3429000" cy="336550"/>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1600" b="1" i="0" u="none" strike="noStrike" kern="1200" cap="none" spc="0" normalizeH="0" baseline="0" noProof="0">
                <a:ln>
                  <a:noFill/>
                </a:ln>
                <a:solidFill>
                  <a:prstClr val="black"/>
                </a:solidFill>
                <a:effectLst/>
                <a:uLnTx/>
                <a:uFillTx/>
                <a:latin typeface="Calibri"/>
                <a:ea typeface="+mn-ea"/>
                <a:cs typeface="+mn-cs"/>
              </a:rPr>
              <a:t>ΕΡΓΑΣΙΑ 2</a:t>
            </a:r>
            <a:endParaRPr kumimoji="0" lang="en-GB" sz="1600" b="1" i="0" u="none" strike="noStrike" kern="1200" cap="none" spc="0" normalizeH="0" baseline="0" noProof="0">
              <a:ln>
                <a:noFill/>
              </a:ln>
              <a:solidFill>
                <a:prstClr val="black"/>
              </a:solidFill>
              <a:effectLst/>
              <a:uLnTx/>
              <a:uFillTx/>
              <a:latin typeface="Calibri"/>
              <a:ea typeface="+mn-ea"/>
              <a:cs typeface="+mn-cs"/>
            </a:endParaRPr>
          </a:p>
        </p:txBody>
      </p:sp>
      <p:sp>
        <p:nvSpPr>
          <p:cNvPr id="140313" name="Text Box 26"/>
          <p:cNvSpPr txBox="1">
            <a:spLocks noChangeArrowheads="1"/>
          </p:cNvSpPr>
          <p:nvPr/>
        </p:nvSpPr>
        <p:spPr bwMode="auto">
          <a:xfrm>
            <a:off x="6934200" y="3962400"/>
            <a:ext cx="3429000" cy="336550"/>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1600" b="1" i="0" u="none" strike="noStrike" kern="1200" cap="none" spc="0" normalizeH="0" baseline="0" noProof="0">
                <a:ln>
                  <a:noFill/>
                </a:ln>
                <a:solidFill>
                  <a:prstClr val="black"/>
                </a:solidFill>
                <a:effectLst/>
                <a:uLnTx/>
                <a:uFillTx/>
                <a:latin typeface="Calibri"/>
                <a:ea typeface="+mn-ea"/>
                <a:cs typeface="+mn-cs"/>
              </a:rPr>
              <a:t>ΕΡΓΑΣΙΑ 3</a:t>
            </a:r>
            <a:endParaRPr kumimoji="0" lang="en-GB" sz="1600" b="1" i="0" u="none" strike="noStrike" kern="1200" cap="none" spc="0" normalizeH="0" baseline="0" noProof="0">
              <a:ln>
                <a:noFill/>
              </a:ln>
              <a:solidFill>
                <a:prstClr val="black"/>
              </a:solidFill>
              <a:effectLst/>
              <a:uLnTx/>
              <a:uFillTx/>
              <a:latin typeface="Calibri"/>
              <a:ea typeface="+mn-ea"/>
              <a:cs typeface="+mn-cs"/>
            </a:endParaRPr>
          </a:p>
        </p:txBody>
      </p:sp>
      <p:sp>
        <p:nvSpPr>
          <p:cNvPr id="140314" name="Text Box 27"/>
          <p:cNvSpPr txBox="1">
            <a:spLocks noChangeArrowheads="1"/>
          </p:cNvSpPr>
          <p:nvPr/>
        </p:nvSpPr>
        <p:spPr bwMode="auto">
          <a:xfrm>
            <a:off x="4953000" y="4953000"/>
            <a:ext cx="3429000" cy="336550"/>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1600" b="1" i="0" u="none" strike="noStrike" kern="1200" cap="none" spc="0" normalizeH="0" baseline="0" noProof="0">
                <a:ln>
                  <a:noFill/>
                </a:ln>
                <a:solidFill>
                  <a:prstClr val="black"/>
                </a:solidFill>
                <a:effectLst/>
                <a:uLnTx/>
                <a:uFillTx/>
                <a:latin typeface="Calibri"/>
                <a:ea typeface="+mn-ea"/>
                <a:cs typeface="+mn-cs"/>
              </a:rPr>
              <a:t>ΕΡΓΑΣΙΑ 1</a:t>
            </a:r>
            <a:endParaRPr kumimoji="0" lang="en-GB" sz="1600" b="1" i="0" u="none" strike="noStrike" kern="1200" cap="none" spc="0" normalizeH="0" baseline="0" noProof="0">
              <a:ln>
                <a:noFill/>
              </a:ln>
              <a:solidFill>
                <a:prstClr val="black"/>
              </a:solidFill>
              <a:effectLst/>
              <a:uLnTx/>
              <a:uFillTx/>
              <a:latin typeface="Calibri"/>
              <a:ea typeface="+mn-ea"/>
              <a:cs typeface="+mn-cs"/>
            </a:endParaRPr>
          </a:p>
        </p:txBody>
      </p:sp>
      <p:sp>
        <p:nvSpPr>
          <p:cNvPr id="140315" name="Text Box 28"/>
          <p:cNvSpPr txBox="1">
            <a:spLocks noChangeArrowheads="1"/>
          </p:cNvSpPr>
          <p:nvPr/>
        </p:nvSpPr>
        <p:spPr bwMode="auto">
          <a:xfrm>
            <a:off x="1447800" y="4648200"/>
            <a:ext cx="2209800" cy="336550"/>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1600" b="1" i="0" u="none" strike="noStrike" kern="1200" cap="none" spc="0" normalizeH="0" baseline="0" noProof="0">
                <a:ln>
                  <a:noFill/>
                </a:ln>
                <a:solidFill>
                  <a:prstClr val="black"/>
                </a:solidFill>
                <a:effectLst/>
                <a:uLnTx/>
                <a:uFillTx/>
                <a:latin typeface="Calibri"/>
                <a:ea typeface="+mn-ea"/>
                <a:cs typeface="+mn-cs"/>
              </a:rPr>
              <a:t>ΣΩΣΤΟ</a:t>
            </a:r>
            <a:endParaRPr kumimoji="0" lang="en-GB" sz="1600" b="1" i="0" u="none" strike="noStrike" kern="1200" cap="none" spc="0" normalizeH="0" baseline="0" noProof="0">
              <a:ln>
                <a:noFill/>
              </a:ln>
              <a:solidFill>
                <a:prstClr val="black"/>
              </a:solidFill>
              <a:effectLst/>
              <a:uLnTx/>
              <a:uFillTx/>
              <a:latin typeface="Calibri"/>
              <a:ea typeface="+mn-ea"/>
              <a:cs typeface="+mn-cs"/>
            </a:endParaRPr>
          </a:p>
        </p:txBody>
      </p:sp>
      <p:sp>
        <p:nvSpPr>
          <p:cNvPr id="140316" name="Text Box 29"/>
          <p:cNvSpPr txBox="1">
            <a:spLocks noChangeArrowheads="1"/>
          </p:cNvSpPr>
          <p:nvPr/>
        </p:nvSpPr>
        <p:spPr bwMode="auto">
          <a:xfrm>
            <a:off x="1524000" y="1600200"/>
            <a:ext cx="2209800" cy="336550"/>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sz="1600" b="1" i="0" u="none" strike="noStrike" kern="1200" cap="none" spc="0" normalizeH="0" baseline="0" noProof="0">
                <a:ln>
                  <a:noFill/>
                </a:ln>
                <a:solidFill>
                  <a:prstClr val="black"/>
                </a:solidFill>
                <a:effectLst/>
                <a:uLnTx/>
                <a:uFillTx/>
                <a:latin typeface="Calibri"/>
                <a:ea typeface="+mn-ea"/>
                <a:cs typeface="+mn-cs"/>
              </a:rPr>
              <a:t>ΛΑΘΟΣ !!!</a:t>
            </a:r>
            <a:endParaRPr kumimoji="0" lang="en-GB" sz="1600" b="1" i="0" u="none" strike="noStrike" kern="1200" cap="none" spc="0" normalizeH="0" baseline="0" noProof="0">
              <a:ln>
                <a:noFill/>
              </a:ln>
              <a:solidFill>
                <a:prstClr val="black"/>
              </a:solidFill>
              <a:effectLst/>
              <a:uLnTx/>
              <a:uFillTx/>
              <a:latin typeface="Calibri"/>
              <a:ea typeface="+mn-ea"/>
              <a:cs typeface="+mn-cs"/>
            </a:endParaRPr>
          </a:p>
        </p:txBody>
      </p:sp>
      <p:sp>
        <p:nvSpPr>
          <p:cNvPr id="140317" name="AutoShape 30"/>
          <p:cNvSpPr>
            <a:spLocks noChangeArrowheads="1"/>
          </p:cNvSpPr>
          <p:nvPr/>
        </p:nvSpPr>
        <p:spPr bwMode="auto">
          <a:xfrm flipV="1">
            <a:off x="2286000" y="2514600"/>
            <a:ext cx="4572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18" name="AutoShape 31"/>
          <p:cNvSpPr>
            <a:spLocks noChangeArrowheads="1"/>
          </p:cNvSpPr>
          <p:nvPr/>
        </p:nvSpPr>
        <p:spPr bwMode="auto">
          <a:xfrm flipV="1">
            <a:off x="3352800" y="3581400"/>
            <a:ext cx="457200" cy="91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40319" name="31 - Τίτλος"/>
          <p:cNvSpPr>
            <a:spLocks noGrp="1"/>
          </p:cNvSpPr>
          <p:nvPr>
            <p:ph type="title"/>
          </p:nvPr>
        </p:nvSpPr>
        <p:spPr/>
        <p:txBody>
          <a:bodyPr/>
          <a:lstStyle/>
          <a:p>
            <a:endParaRPr lang="el-GR">
              <a:latin typeface="Arial" charset="0"/>
              <a:cs typeface="Arial" charset="0"/>
            </a:endParaRPr>
          </a:p>
        </p:txBody>
      </p:sp>
      <p:sp>
        <p:nvSpPr>
          <p:cNvPr id="140320" name="32 - Θέση περιεχομένου"/>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l-GR" dirty="0">
              <a:latin typeface="Arial" charset="0"/>
              <a:cs typeface="Arial" charset="0"/>
            </a:endParaRPr>
          </a:p>
        </p:txBody>
      </p:sp>
    </p:spTree>
    <p:extLst>
      <p:ext uri="{BB962C8B-B14F-4D97-AF65-F5344CB8AC3E}">
        <p14:creationId xmlns:p14="http://schemas.microsoft.com/office/powerpoint/2010/main" val="86617672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236055" y="119516"/>
            <a:ext cx="7200901" cy="510646"/>
          </a:xfrm>
          <a:solidFill>
            <a:schemeClr val="accent2"/>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400" dirty="0"/>
              <a:t>ΑΡΧΗ </a:t>
            </a:r>
            <a:r>
              <a:rPr lang="en-US" sz="2400" dirty="0"/>
              <a:t>PARETO ATYXHMATA / </a:t>
            </a:r>
            <a:r>
              <a:rPr lang="el-GR" sz="2400" dirty="0"/>
              <a:t>ΠΑΡΑΠΟΝΑ</a:t>
            </a:r>
          </a:p>
        </p:txBody>
      </p:sp>
      <p:grpSp>
        <p:nvGrpSpPr>
          <p:cNvPr id="4" name="Ομάδα 3">
            <a:extLst>
              <a:ext uri="{FF2B5EF4-FFF2-40B4-BE49-F238E27FC236}">
                <a16:creationId xmlns:a16="http://schemas.microsoft.com/office/drawing/2014/main" id="{E90ADE6C-9101-8C94-47F1-7491F36A4CFE}"/>
              </a:ext>
            </a:extLst>
          </p:cNvPr>
          <p:cNvGrpSpPr/>
          <p:nvPr/>
        </p:nvGrpSpPr>
        <p:grpSpPr>
          <a:xfrm>
            <a:off x="1228725" y="2369587"/>
            <a:ext cx="6215684" cy="3703222"/>
            <a:chOff x="1228725" y="2369587"/>
            <a:chExt cx="4886325" cy="3382228"/>
          </a:xfrm>
        </p:grpSpPr>
        <p:sp>
          <p:nvSpPr>
            <p:cNvPr id="5" name="Text Box 6"/>
            <p:cNvSpPr txBox="1">
              <a:spLocks noChangeArrowheads="1"/>
            </p:cNvSpPr>
            <p:nvPr/>
          </p:nvSpPr>
          <p:spPr bwMode="auto">
            <a:xfrm>
              <a:off x="1357313" y="4724611"/>
              <a:ext cx="1971675" cy="923330"/>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l-GR" sz="1350" b="1" dirty="0">
                  <a:solidFill>
                    <a:prstClr val="black"/>
                  </a:solidFill>
                  <a:latin typeface="Arial" pitchFamily="34" charset="0"/>
                  <a:ea typeface="ＭＳ Ｐゴシック" pitchFamily="34" charset="-128"/>
                  <a:cs typeface="Arial" charset="0"/>
                </a:rPr>
                <a:t>ΕΙΔΗ ΠΑΡΑΠΟΝΩΝ </a:t>
              </a:r>
            </a:p>
            <a:p>
              <a:pPr algn="ctr" eaLnBrk="0" fontAlgn="base" hangingPunct="0">
                <a:spcBef>
                  <a:spcPct val="50000"/>
                </a:spcBef>
                <a:spcAft>
                  <a:spcPct val="0"/>
                </a:spcAft>
                <a:defRPr/>
              </a:pPr>
              <a:r>
                <a:rPr lang="el-GR" sz="1350" b="1" dirty="0">
                  <a:solidFill>
                    <a:prstClr val="black"/>
                  </a:solidFill>
                  <a:latin typeface="Arial" pitchFamily="34" charset="0"/>
                  <a:ea typeface="ＭＳ Ｐゴシック" pitchFamily="34" charset="-128"/>
                  <a:cs typeface="Arial" charset="0"/>
                </a:rPr>
                <a:t>ή </a:t>
              </a:r>
            </a:p>
            <a:p>
              <a:pPr algn="ctr" eaLnBrk="0" fontAlgn="base" hangingPunct="0">
                <a:spcBef>
                  <a:spcPct val="50000"/>
                </a:spcBef>
                <a:spcAft>
                  <a:spcPct val="0"/>
                </a:spcAft>
                <a:defRPr/>
              </a:pPr>
              <a:r>
                <a:rPr lang="el-GR" sz="1350" b="1" dirty="0">
                  <a:solidFill>
                    <a:prstClr val="black"/>
                  </a:solidFill>
                  <a:latin typeface="Arial" pitchFamily="34" charset="0"/>
                  <a:ea typeface="ＭＳ Ｐゴシック" pitchFamily="34" charset="-128"/>
                  <a:cs typeface="Arial" charset="0"/>
                </a:rPr>
                <a:t>ΑΤΥΧΗΜΑΤΩΝ</a:t>
              </a:r>
              <a:endParaRPr lang="en-US" sz="1350" b="1" dirty="0">
                <a:solidFill>
                  <a:prstClr val="black"/>
                </a:solidFill>
                <a:latin typeface="Arial" pitchFamily="34" charset="0"/>
                <a:ea typeface="ＭＳ Ｐゴシック" pitchFamily="34" charset="-128"/>
                <a:cs typeface="Arial" charset="0"/>
              </a:endParaRPr>
            </a:p>
          </p:txBody>
        </p:sp>
        <p:sp>
          <p:nvSpPr>
            <p:cNvPr id="6" name="Text Box 7"/>
            <p:cNvSpPr txBox="1">
              <a:spLocks noChangeArrowheads="1"/>
            </p:cNvSpPr>
            <p:nvPr/>
          </p:nvSpPr>
          <p:spPr bwMode="auto">
            <a:xfrm>
              <a:off x="4400550" y="4724611"/>
              <a:ext cx="1371600" cy="1027204"/>
            </a:xfrm>
            <a:prstGeom prst="rect">
              <a:avLst/>
            </a:prstGeom>
            <a:noFill/>
            <a:ln w="9525">
              <a:noFill/>
              <a:miter lim="800000"/>
              <a:headEnd/>
              <a:tailEnd/>
            </a:ln>
          </p:spPr>
          <p:txBody>
            <a:bodyPr>
              <a:spAutoFit/>
            </a:bodyPr>
            <a:lstStyle/>
            <a:p>
              <a:pPr algn="ctr" eaLnBrk="0" fontAlgn="base" hangingPunct="0">
                <a:spcBef>
                  <a:spcPct val="50000"/>
                </a:spcBef>
                <a:spcAft>
                  <a:spcPct val="0"/>
                </a:spcAft>
                <a:defRPr/>
              </a:pPr>
              <a:r>
                <a:rPr lang="el-GR" sz="1350" b="1" dirty="0">
                  <a:solidFill>
                    <a:prstClr val="black"/>
                  </a:solidFill>
                  <a:latin typeface="Arial" pitchFamily="34" charset="0"/>
                  <a:ea typeface="ＭＳ Ｐゴシック" pitchFamily="34" charset="-128"/>
                  <a:cs typeface="Arial" charset="0"/>
                </a:rPr>
                <a:t>ΑΡΙΘΜΟΣ </a:t>
              </a:r>
            </a:p>
            <a:p>
              <a:pPr algn="ctr" eaLnBrk="0" fontAlgn="base" hangingPunct="0">
                <a:spcBef>
                  <a:spcPct val="50000"/>
                </a:spcBef>
                <a:spcAft>
                  <a:spcPct val="0"/>
                </a:spcAft>
                <a:defRPr/>
              </a:pPr>
              <a:r>
                <a:rPr lang="el-GR" sz="1350" b="1" dirty="0">
                  <a:solidFill>
                    <a:prstClr val="black"/>
                  </a:solidFill>
                  <a:latin typeface="Arial" pitchFamily="34" charset="0"/>
                  <a:ea typeface="ＭＳ Ｐゴシック" pitchFamily="34" charset="-128"/>
                  <a:cs typeface="Arial" charset="0"/>
                </a:rPr>
                <a:t>ΠΑΡΑΠΟΝΩΝ ή ΑΤΥΧΗΜΑΤΩΝ</a:t>
              </a:r>
              <a:endParaRPr lang="en-US" sz="1350" b="1" dirty="0">
                <a:solidFill>
                  <a:prstClr val="black"/>
                </a:solidFill>
                <a:latin typeface="Arial" pitchFamily="34" charset="0"/>
                <a:ea typeface="ＭＳ Ｐゴシック" pitchFamily="34" charset="-128"/>
                <a:cs typeface="Arial" charset="0"/>
              </a:endParaRPr>
            </a:p>
          </p:txBody>
        </p:sp>
        <p:sp>
          <p:nvSpPr>
            <p:cNvPr id="7" name="Rectangle 8"/>
            <p:cNvSpPr>
              <a:spLocks noChangeArrowheads="1"/>
            </p:cNvSpPr>
            <p:nvPr/>
          </p:nvSpPr>
          <p:spPr bwMode="auto">
            <a:xfrm>
              <a:off x="1828800" y="2626589"/>
              <a:ext cx="1028700" cy="1485900"/>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fontAlgn="base" hangingPunct="0">
                <a:spcBef>
                  <a:spcPct val="0"/>
                </a:spcBef>
                <a:spcAft>
                  <a:spcPct val="0"/>
                </a:spcAft>
                <a:defRPr/>
              </a:pPr>
              <a:endParaRPr lang="el-GR" sz="1350" b="1" dirty="0">
                <a:solidFill>
                  <a:prstClr val="white"/>
                </a:solidFill>
                <a:latin typeface="Arial" pitchFamily="34" charset="0"/>
                <a:cs typeface="Arial" pitchFamily="34" charset="0"/>
              </a:endParaRPr>
            </a:p>
          </p:txBody>
        </p:sp>
        <p:sp>
          <p:nvSpPr>
            <p:cNvPr id="8" name="Rectangle 9"/>
            <p:cNvSpPr>
              <a:spLocks noChangeArrowheads="1"/>
            </p:cNvSpPr>
            <p:nvPr/>
          </p:nvSpPr>
          <p:spPr bwMode="auto">
            <a:xfrm>
              <a:off x="1828800" y="4112489"/>
              <a:ext cx="1028700" cy="514350"/>
            </a:xfrm>
            <a:prstGeom prst="rect">
              <a:avLst/>
            </a:prstGeom>
            <a:solidFill>
              <a:srgbClr val="4CFF28"/>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0" fontAlgn="base" hangingPunct="0">
                <a:spcBef>
                  <a:spcPct val="0"/>
                </a:spcBef>
                <a:spcAft>
                  <a:spcPct val="0"/>
                </a:spcAft>
                <a:defRPr/>
              </a:pPr>
              <a:endParaRPr lang="el-GR" sz="1350" b="1" dirty="0">
                <a:solidFill>
                  <a:prstClr val="black"/>
                </a:solidFill>
                <a:latin typeface="Arial" pitchFamily="34" charset="0"/>
                <a:cs typeface="Arial" pitchFamily="34" charset="0"/>
              </a:endParaRPr>
            </a:p>
          </p:txBody>
        </p:sp>
        <p:sp>
          <p:nvSpPr>
            <p:cNvPr id="9" name="Rectangle 10"/>
            <p:cNvSpPr>
              <a:spLocks noChangeArrowheads="1"/>
            </p:cNvSpPr>
            <p:nvPr/>
          </p:nvSpPr>
          <p:spPr bwMode="auto">
            <a:xfrm>
              <a:off x="4572000" y="3140939"/>
              <a:ext cx="1028700" cy="1485900"/>
            </a:xfrm>
            <a:prstGeom prst="rect">
              <a:avLst/>
            </a:prstGeom>
            <a:solidFill>
              <a:srgbClr val="4CFF28"/>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0" fontAlgn="base" hangingPunct="0">
                <a:spcBef>
                  <a:spcPct val="0"/>
                </a:spcBef>
                <a:spcAft>
                  <a:spcPct val="0"/>
                </a:spcAft>
                <a:defRPr/>
              </a:pPr>
              <a:endParaRPr lang="el-GR" sz="1350" b="1">
                <a:solidFill>
                  <a:prstClr val="white"/>
                </a:solidFill>
                <a:latin typeface="Arial" pitchFamily="34" charset="0"/>
                <a:cs typeface="Arial" pitchFamily="34" charset="0"/>
              </a:endParaRPr>
            </a:p>
          </p:txBody>
        </p:sp>
        <p:sp>
          <p:nvSpPr>
            <p:cNvPr id="10" name="Rectangle 11"/>
            <p:cNvSpPr>
              <a:spLocks noChangeArrowheads="1"/>
            </p:cNvSpPr>
            <p:nvPr/>
          </p:nvSpPr>
          <p:spPr bwMode="auto">
            <a:xfrm>
              <a:off x="4572000" y="2626589"/>
              <a:ext cx="1028700" cy="514350"/>
            </a:xfrm>
            <a:prstGeom prst="rect">
              <a:avLst/>
            </a:prstGeom>
            <a:solidFill>
              <a:srgbClr val="FF66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fontAlgn="base" hangingPunct="0">
                <a:spcBef>
                  <a:spcPct val="0"/>
                </a:spcBef>
                <a:spcAft>
                  <a:spcPct val="0"/>
                </a:spcAft>
                <a:defRPr/>
              </a:pPr>
              <a:endParaRPr lang="el-GR" sz="1350" b="1">
                <a:solidFill>
                  <a:prstClr val="white"/>
                </a:solidFill>
                <a:latin typeface="Arial" pitchFamily="34" charset="0"/>
                <a:cs typeface="Arial" pitchFamily="34" charset="0"/>
              </a:endParaRPr>
            </a:p>
          </p:txBody>
        </p:sp>
        <p:sp>
          <p:nvSpPr>
            <p:cNvPr id="11" name="Line 12"/>
            <p:cNvSpPr>
              <a:spLocks noChangeShapeType="1"/>
            </p:cNvSpPr>
            <p:nvPr/>
          </p:nvSpPr>
          <p:spPr bwMode="auto">
            <a:xfrm>
              <a:off x="1828800" y="4112489"/>
              <a:ext cx="1028700" cy="0"/>
            </a:xfrm>
            <a:prstGeom prst="line">
              <a:avLst/>
            </a:prstGeom>
            <a:noFill/>
            <a:ln w="38100">
              <a:solidFill>
                <a:srgbClr val="FFCC00"/>
              </a:solidFill>
              <a:round/>
              <a:headEnd/>
              <a:tailEnd/>
            </a:ln>
          </p:spPr>
          <p:txBody>
            <a:bodyPr wrap="none" anchor="ctr"/>
            <a:lstStyle/>
            <a:p>
              <a:pPr eaLnBrk="0" fontAlgn="base" hangingPunct="0">
                <a:spcBef>
                  <a:spcPct val="0"/>
                </a:spcBef>
                <a:spcAft>
                  <a:spcPct val="0"/>
                </a:spcAft>
                <a:defRPr/>
              </a:pPr>
              <a:endParaRPr lang="el-GR" sz="1350" b="1">
                <a:solidFill>
                  <a:prstClr val="black"/>
                </a:solidFill>
                <a:latin typeface="Arial" pitchFamily="34" charset="0"/>
                <a:ea typeface="ＭＳ Ｐゴシック" pitchFamily="34" charset="-128"/>
                <a:cs typeface="Arial" charset="0"/>
              </a:endParaRPr>
            </a:p>
          </p:txBody>
        </p:sp>
        <p:sp>
          <p:nvSpPr>
            <p:cNvPr id="12" name="Line 13"/>
            <p:cNvSpPr>
              <a:spLocks noChangeShapeType="1"/>
            </p:cNvSpPr>
            <p:nvPr/>
          </p:nvSpPr>
          <p:spPr bwMode="auto">
            <a:xfrm>
              <a:off x="4572000" y="3140939"/>
              <a:ext cx="1028700" cy="0"/>
            </a:xfrm>
            <a:prstGeom prst="line">
              <a:avLst/>
            </a:prstGeom>
            <a:noFill/>
            <a:ln w="38100">
              <a:solidFill>
                <a:srgbClr val="FFCC00"/>
              </a:solidFill>
              <a:round/>
              <a:headEnd/>
              <a:tailEnd/>
            </a:ln>
          </p:spPr>
          <p:txBody>
            <a:bodyPr wrap="none" anchor="ctr"/>
            <a:lstStyle/>
            <a:p>
              <a:pPr eaLnBrk="0" fontAlgn="base" hangingPunct="0">
                <a:spcBef>
                  <a:spcPct val="0"/>
                </a:spcBef>
                <a:spcAft>
                  <a:spcPct val="0"/>
                </a:spcAft>
                <a:defRPr/>
              </a:pPr>
              <a:endParaRPr lang="el-GR" sz="1350" b="1">
                <a:solidFill>
                  <a:prstClr val="black"/>
                </a:solidFill>
                <a:latin typeface="Arial" pitchFamily="34" charset="0"/>
                <a:ea typeface="ＭＳ Ｐゴシック" pitchFamily="34" charset="-128"/>
                <a:cs typeface="Arial" charset="0"/>
              </a:endParaRPr>
            </a:p>
          </p:txBody>
        </p:sp>
        <p:sp>
          <p:nvSpPr>
            <p:cNvPr id="13" name="Line 14"/>
            <p:cNvSpPr>
              <a:spLocks noChangeShapeType="1"/>
            </p:cNvSpPr>
            <p:nvPr/>
          </p:nvSpPr>
          <p:spPr bwMode="auto">
            <a:xfrm flipV="1">
              <a:off x="3034481" y="3433163"/>
              <a:ext cx="1714500" cy="971550"/>
            </a:xfrm>
            <a:prstGeom prst="line">
              <a:avLst/>
            </a:prstGeom>
            <a:noFill/>
            <a:ln w="38100">
              <a:solidFill>
                <a:srgbClr val="FFCC00"/>
              </a:solidFill>
              <a:round/>
              <a:headEnd/>
              <a:tailEnd/>
            </a:ln>
          </p:spPr>
          <p:txBody>
            <a:bodyPr wrap="none" anchor="ctr"/>
            <a:lstStyle/>
            <a:p>
              <a:pPr eaLnBrk="0" fontAlgn="base" hangingPunct="0">
                <a:spcBef>
                  <a:spcPct val="0"/>
                </a:spcBef>
                <a:spcAft>
                  <a:spcPct val="0"/>
                </a:spcAft>
                <a:defRPr/>
              </a:pPr>
              <a:endParaRPr lang="el-GR" sz="1350" b="1">
                <a:solidFill>
                  <a:prstClr val="black"/>
                </a:solidFill>
                <a:latin typeface="Arial" pitchFamily="34" charset="0"/>
                <a:ea typeface="ＭＳ Ｐゴシック" pitchFamily="34" charset="-128"/>
                <a:cs typeface="Arial" charset="0"/>
              </a:endParaRPr>
            </a:p>
          </p:txBody>
        </p:sp>
        <p:sp>
          <p:nvSpPr>
            <p:cNvPr id="16" name="Text Box 17"/>
            <p:cNvSpPr txBox="1">
              <a:spLocks noChangeArrowheads="1"/>
            </p:cNvSpPr>
            <p:nvPr/>
          </p:nvSpPr>
          <p:spPr bwMode="auto">
            <a:xfrm>
              <a:off x="1228725" y="2369587"/>
              <a:ext cx="514350" cy="2315249"/>
            </a:xfrm>
            <a:prstGeom prst="rect">
              <a:avLst/>
            </a:prstGeom>
            <a:noFill/>
            <a:ln w="9525">
              <a:noFill/>
              <a:miter lim="800000"/>
              <a:headEnd/>
              <a:tailEnd/>
            </a:ln>
          </p:spPr>
          <p:txBody>
            <a:bodyPr>
              <a:spAutoFit/>
            </a:bodyPr>
            <a:lstStyle/>
            <a:p>
              <a:pPr algn="r" eaLnBrk="0" fontAlgn="base" hangingPunct="0">
                <a:lnSpc>
                  <a:spcPct val="90000"/>
                </a:lnSpc>
                <a:spcBef>
                  <a:spcPct val="50000"/>
                </a:spcBef>
                <a:spcAft>
                  <a:spcPct val="0"/>
                </a:spcAft>
                <a:defRPr/>
              </a:pPr>
              <a:r>
                <a:rPr lang="en-US" sz="1350" b="1" dirty="0">
                  <a:solidFill>
                    <a:prstClr val="black"/>
                  </a:solidFill>
                  <a:latin typeface="Arial" pitchFamily="34" charset="0"/>
                  <a:ea typeface="ＭＳ Ｐゴシック" pitchFamily="34" charset="-128"/>
                  <a:cs typeface="Arial" charset="0"/>
                </a:rPr>
                <a:t>10</a:t>
              </a:r>
              <a:endParaRPr lang="el-GR"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r>
                <a:rPr lang="en-US" sz="1350" b="1" dirty="0">
                  <a:solidFill>
                    <a:prstClr val="black"/>
                  </a:solidFill>
                  <a:latin typeface="Arial" pitchFamily="34" charset="0"/>
                  <a:ea typeface="ＭＳ Ｐゴシック" pitchFamily="34" charset="-128"/>
                  <a:cs typeface="Arial" charset="0"/>
                </a:rPr>
                <a:t>2</a:t>
              </a:r>
            </a:p>
            <a:p>
              <a:pPr algn="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r>
                <a:rPr lang="en-US" sz="1350" b="1" dirty="0">
                  <a:solidFill>
                    <a:prstClr val="black"/>
                  </a:solidFill>
                  <a:latin typeface="Arial" pitchFamily="34" charset="0"/>
                  <a:ea typeface="ＭＳ Ｐゴシック" pitchFamily="34" charset="-128"/>
                  <a:cs typeface="Arial" charset="0"/>
                </a:rPr>
                <a:t>0</a:t>
              </a:r>
            </a:p>
          </p:txBody>
        </p:sp>
        <p:sp>
          <p:nvSpPr>
            <p:cNvPr id="17" name="Text Box 18"/>
            <p:cNvSpPr txBox="1">
              <a:spLocks noChangeArrowheads="1"/>
            </p:cNvSpPr>
            <p:nvPr/>
          </p:nvSpPr>
          <p:spPr bwMode="auto">
            <a:xfrm>
              <a:off x="5600700" y="2518243"/>
              <a:ext cx="514350" cy="1442703"/>
            </a:xfrm>
            <a:prstGeom prst="rect">
              <a:avLst/>
            </a:prstGeom>
            <a:noFill/>
            <a:ln w="9525">
              <a:noFill/>
              <a:miter lim="800000"/>
              <a:headEnd/>
              <a:tailEnd/>
            </a:ln>
          </p:spPr>
          <p:txBody>
            <a:bodyPr>
              <a:spAutoFit/>
            </a:bodyPr>
            <a:lstStyle/>
            <a:p>
              <a:pP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eaLnBrk="0" fontAlgn="base" hangingPunct="0">
                <a:lnSpc>
                  <a:spcPct val="90000"/>
                </a:lnSpc>
                <a:spcBef>
                  <a:spcPct val="50000"/>
                </a:spcBef>
                <a:spcAft>
                  <a:spcPct val="0"/>
                </a:spcAft>
                <a:defRPr/>
              </a:pPr>
              <a:r>
                <a:rPr lang="el-GR" sz="1350" b="1" dirty="0">
                  <a:solidFill>
                    <a:prstClr val="black"/>
                  </a:solidFill>
                  <a:latin typeface="Arial" pitchFamily="34" charset="0"/>
                  <a:ea typeface="ＭＳ Ｐゴシック" pitchFamily="34" charset="-128"/>
                  <a:cs typeface="Arial" charset="0"/>
                </a:rPr>
                <a:t>40</a:t>
              </a:r>
              <a:endParaRPr lang="en-US" sz="1350" b="1" dirty="0">
                <a:solidFill>
                  <a:prstClr val="black"/>
                </a:solidFill>
                <a:latin typeface="Arial" pitchFamily="34" charset="0"/>
                <a:ea typeface="ＭＳ Ｐゴシック" pitchFamily="34" charset="-128"/>
                <a:cs typeface="Arial" charset="0"/>
              </a:endParaRPr>
            </a:p>
            <a:p>
              <a:pP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a:p>
              <a:pPr algn="r" eaLnBrk="0" fontAlgn="base" hangingPunct="0">
                <a:lnSpc>
                  <a:spcPct val="90000"/>
                </a:lnSpc>
                <a:spcBef>
                  <a:spcPct val="50000"/>
                </a:spcBef>
                <a:spcAft>
                  <a:spcPct val="0"/>
                </a:spcAft>
                <a:defRPr/>
              </a:pPr>
              <a:endParaRPr lang="en-US" sz="1350" b="1" dirty="0">
                <a:solidFill>
                  <a:prstClr val="black"/>
                </a:solidFill>
                <a:latin typeface="Arial" pitchFamily="34" charset="0"/>
                <a:ea typeface="ＭＳ Ｐゴシック" pitchFamily="34" charset="-128"/>
                <a:cs typeface="Arial" charset="0"/>
              </a:endParaRPr>
            </a:p>
          </p:txBody>
        </p:sp>
        <mc:AlternateContent xmlns:mc="http://schemas.openxmlformats.org/markup-compatibility/2006" xmlns:p14="http://schemas.microsoft.com/office/powerpoint/2010/main">
          <mc:Choice Requires="p14">
            <p:contentPart p14:bwMode="auto" r:id="rId3">
              <p14:nvContentPartPr>
                <p14:cNvPr id="24" name="Γραφή 23">
                  <a:extLst>
                    <a:ext uri="{FF2B5EF4-FFF2-40B4-BE49-F238E27FC236}">
                      <a16:creationId xmlns:a16="http://schemas.microsoft.com/office/drawing/2014/main" id="{34F62B93-C993-9740-9079-FF5CAE818908}"/>
                    </a:ext>
                  </a:extLst>
                </p14:cNvPr>
                <p14:cNvContentPartPr/>
                <p14:nvPr/>
              </p14:nvContentPartPr>
              <p14:xfrm>
                <a:off x="4872750" y="4204964"/>
                <a:ext cx="9180" cy="270"/>
              </p14:xfrm>
            </p:contentPart>
          </mc:Choice>
          <mc:Fallback xmlns="">
            <p:pic>
              <p:nvPicPr>
                <p:cNvPr id="24" name="Γραφή 23">
                  <a:extLst>
                    <a:ext uri="{FF2B5EF4-FFF2-40B4-BE49-F238E27FC236}">
                      <a16:creationId xmlns:a16="http://schemas.microsoft.com/office/drawing/2014/main" id="{34F62B93-C993-9740-9079-FF5CAE818908}"/>
                    </a:ext>
                  </a:extLst>
                </p:cNvPr>
                <p:cNvPicPr/>
                <p:nvPr/>
              </p:nvPicPr>
              <p:blipFill>
                <a:blip r:embed="rId4"/>
                <a:stretch>
                  <a:fillRect/>
                </a:stretch>
              </p:blipFill>
              <p:spPr>
                <a:xfrm>
                  <a:off x="4865578" y="4198214"/>
                  <a:ext cx="23237"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Γραφή 24">
                  <a:extLst>
                    <a:ext uri="{FF2B5EF4-FFF2-40B4-BE49-F238E27FC236}">
                      <a16:creationId xmlns:a16="http://schemas.microsoft.com/office/drawing/2014/main" id="{3BACBEE1-BF8E-F747-B11D-261F9B00FE9B}"/>
                    </a:ext>
                  </a:extLst>
                </p14:cNvPr>
                <p14:cNvContentPartPr/>
                <p14:nvPr/>
              </p14:nvContentPartPr>
              <p14:xfrm>
                <a:off x="1300886" y="2369587"/>
                <a:ext cx="270" cy="270"/>
              </p14:xfrm>
            </p:contentPart>
          </mc:Choice>
          <mc:Fallback xmlns="">
            <p:pic>
              <p:nvPicPr>
                <p:cNvPr id="25" name="Γραφή 24">
                  <a:extLst>
                    <a:ext uri="{FF2B5EF4-FFF2-40B4-BE49-F238E27FC236}">
                      <a16:creationId xmlns:a16="http://schemas.microsoft.com/office/drawing/2014/main" id="{3BACBEE1-BF8E-F747-B11D-261F9B00FE9B}"/>
                    </a:ext>
                  </a:extLst>
                </p:cNvPr>
                <p:cNvPicPr/>
                <p:nvPr/>
              </p:nvPicPr>
              <p:blipFill>
                <a:blip r:embed="rId6"/>
                <a:stretch>
                  <a:fillRect/>
                </a:stretch>
              </p:blipFill>
              <p:spPr>
                <a:xfrm>
                  <a:off x="1294136" y="2362837"/>
                  <a:ext cx="13500" cy="13500"/>
                </a:xfrm>
                <a:prstGeom prst="rect">
                  <a:avLst/>
                </a:prstGeom>
              </p:spPr>
            </p:pic>
          </mc:Fallback>
        </mc:AlternateContent>
      </p:grpSp>
      <p:sp>
        <p:nvSpPr>
          <p:cNvPr id="3" name="TextBox 2">
            <a:extLst>
              <a:ext uri="{FF2B5EF4-FFF2-40B4-BE49-F238E27FC236}">
                <a16:creationId xmlns:a16="http://schemas.microsoft.com/office/drawing/2014/main" id="{3E806329-0C69-5EAB-4CA0-0A55E1925ADC}"/>
              </a:ext>
            </a:extLst>
          </p:cNvPr>
          <p:cNvSpPr txBox="1"/>
          <p:nvPr/>
        </p:nvSpPr>
        <p:spPr>
          <a:xfrm>
            <a:off x="236055" y="912745"/>
            <a:ext cx="6741215" cy="1200329"/>
          </a:xfrm>
          <a:prstGeom prst="rect">
            <a:avLst/>
          </a:prstGeom>
          <a:noFill/>
        </p:spPr>
        <p:txBody>
          <a:bodyPr wrap="square">
            <a:spAutoFit/>
          </a:bodyPr>
          <a:lstStyle/>
          <a:p>
            <a:pPr>
              <a:defRPr/>
            </a:pPr>
            <a:r>
              <a:rPr lang="el-GR" dirty="0">
                <a:solidFill>
                  <a:prstClr val="black"/>
                </a:solidFill>
                <a:latin typeface="Arial" charset="0"/>
                <a:ea typeface="ＭＳ Ｐゴシック" charset="0"/>
                <a:cs typeface="Arial" charset="0"/>
              </a:rPr>
              <a:t>Αν τα ατυχήματα είναι 50 τον Χρόνο και το κάθε αίτιο εκ των 10  χρειάζεται 1μήνα για να λυθεί, πόσα θα έχουν αντιμετωπισθεί εφαρμόζοντας τον νόμο των προτεραιοτήτων και πόσα μη εφαρμόζοντας τον σε 10 μήνες</a:t>
            </a:r>
            <a:r>
              <a:rPr lang="en-US" dirty="0">
                <a:solidFill>
                  <a:prstClr val="black"/>
                </a:solidFill>
                <a:latin typeface="Arial" charset="0"/>
                <a:ea typeface="ＭＳ Ｐゴシック" charset="0"/>
                <a:cs typeface="Arial" charset="0"/>
              </a:rPr>
              <a:t>;</a:t>
            </a:r>
            <a:endParaRPr lang="el-GR" dirty="0">
              <a:solidFill>
                <a:prstClr val="black"/>
              </a:solidFill>
              <a:latin typeface="Calibri"/>
              <a:ea typeface="ＭＳ Ｐゴシック" charset="0"/>
              <a:cs typeface="Arial" charset="0"/>
            </a:endParaRPr>
          </a:p>
        </p:txBody>
      </p:sp>
    </p:spTree>
    <p:extLst>
      <p:ext uri="{BB962C8B-B14F-4D97-AF65-F5344CB8AC3E}">
        <p14:creationId xmlns:p14="http://schemas.microsoft.com/office/powerpoint/2010/main" val="1555192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Θέση περιεχομένου 4">
            <a:extLst>
              <a:ext uri="{FF2B5EF4-FFF2-40B4-BE49-F238E27FC236}">
                <a16:creationId xmlns:a16="http://schemas.microsoft.com/office/drawing/2014/main" id="{0B4CA6E9-5DA1-FE43-93A9-8F543E9A9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53046" y="1600200"/>
            <a:ext cx="5637907" cy="4525963"/>
          </a:xfrm>
        </p:spPr>
      </p:pic>
      <p:sp>
        <p:nvSpPr>
          <p:cNvPr id="362497" name="Τίτλος 1">
            <a:extLst>
              <a:ext uri="{FF2B5EF4-FFF2-40B4-BE49-F238E27FC236}">
                <a16:creationId xmlns:a16="http://schemas.microsoft.com/office/drawing/2014/main" id="{8A22AC74-CC8C-1C42-AFC1-C6966BAC7B35}"/>
              </a:ext>
            </a:extLst>
          </p:cNvPr>
          <p:cNvSpPr>
            <a:spLocks noGrp="1"/>
          </p:cNvSpPr>
          <p:nvPr>
            <p:ph type="title"/>
          </p:nvPr>
        </p:nvSpPr>
        <p:spPr>
          <a:xfrm>
            <a:off x="133350" y="149225"/>
            <a:ext cx="6642100" cy="838200"/>
          </a:xfrm>
        </p:spPr>
        <p:txBody>
          <a:bodyPr/>
          <a:lstStyle/>
          <a:p>
            <a:r>
              <a:rPr lang="el-GR" altLang="el-GR" dirty="0"/>
              <a:t>Η ΑΝΑΓΚΑΙΟΤΗΤΑ ΤΗΣ ΔΙΑΧΕΙΡΙΣΗΣ ΤΗΣ ΑΛΛΑΓΗΣ </a:t>
            </a:r>
          </a:p>
        </p:txBody>
      </p:sp>
    </p:spTree>
    <p:extLst>
      <p:ext uri="{BB962C8B-B14F-4D97-AF65-F5344CB8AC3E}">
        <p14:creationId xmlns:p14="http://schemas.microsoft.com/office/powerpoint/2010/main" val="3280623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p:txBody>
          <a:bodyPr/>
          <a:lstStyle/>
          <a:p>
            <a:pPr algn="ctr">
              <a:defRPr/>
            </a:pPr>
            <a:r>
              <a:rPr lang="el-GR" altLang="el-GR" sz="1800" dirty="0">
                <a:effectLst>
                  <a:outerShdw blurRad="38100" dist="38100" dir="2700000" algn="tl">
                    <a:srgbClr val="000000">
                      <a:alpha val="43137"/>
                    </a:srgbClr>
                  </a:outerShdw>
                </a:effectLst>
                <a:ea typeface="+mn-ea"/>
              </a:rPr>
              <a:t>Η ΕΠΙΔΡΑΣΗ ΤΗΣ ΕΚΠΑΙΔΕΥΣΗΣ </a:t>
            </a:r>
          </a:p>
        </p:txBody>
      </p:sp>
      <p:sp>
        <p:nvSpPr>
          <p:cNvPr id="3" name="Θέση περιεχομένου 2">
            <a:extLst>
              <a:ext uri="{FF2B5EF4-FFF2-40B4-BE49-F238E27FC236}">
                <a16:creationId xmlns:a16="http://schemas.microsoft.com/office/drawing/2014/main" id="{734B50AB-D95F-F035-D16A-2EDE386F1992}"/>
              </a:ext>
            </a:extLst>
          </p:cNvPr>
          <p:cNvSpPr>
            <a:spLocks noGrp="1"/>
          </p:cNvSpPr>
          <p:nvPr>
            <p:ph idx="1"/>
          </p:nvPr>
        </p:nvSpPr>
        <p:spPr/>
        <p:txBody>
          <a:bodyPr/>
          <a:lstStyle/>
          <a:p>
            <a:endParaRPr lang="el-GR" dirty="0"/>
          </a:p>
        </p:txBody>
      </p:sp>
      <p:sp>
        <p:nvSpPr>
          <p:cNvPr id="4" name="Στρογγυλεμένο ορθογώνιο 3"/>
          <p:cNvSpPr/>
          <p:nvPr/>
        </p:nvSpPr>
        <p:spPr>
          <a:xfrm>
            <a:off x="5900935" y="2706153"/>
            <a:ext cx="1983433" cy="2556602"/>
          </a:xfrm>
          <a:prstGeom prst="roundRect">
            <a:avLst/>
          </a:prstGeom>
          <a:gradFill flip="none" rotWithShape="1">
            <a:gsLst>
              <a:gs pos="29186">
                <a:srgbClr val="6D8B43"/>
              </a:gs>
              <a:gs pos="60000">
                <a:srgbClr val="BDD29F">
                  <a:lumMod val="54000"/>
                </a:srgbClr>
              </a:gs>
              <a:gs pos="0">
                <a:srgbClr val="DDEBCF"/>
              </a:gs>
              <a:gs pos="80000">
                <a:srgbClr val="9CB86E">
                  <a:lumMod val="77000"/>
                </a:srgbClr>
              </a:gs>
              <a:gs pos="100000">
                <a:srgbClr val="156B13"/>
              </a:gs>
            </a:gsLst>
            <a:lin ang="2700000" scaled="1"/>
            <a:tileRect/>
          </a:gradFill>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white"/>
              </a:solidFill>
              <a:effectLst/>
              <a:uLnTx/>
              <a:uFillTx/>
              <a:latin typeface="Calibri"/>
              <a:ea typeface="+mn-ea"/>
              <a:cs typeface="+mn-cs"/>
            </a:endParaRPr>
          </a:p>
        </p:txBody>
      </p:sp>
      <p:sp>
        <p:nvSpPr>
          <p:cNvPr id="5" name="Στρογγυλεμένο ορθογώνιο 4"/>
          <p:cNvSpPr/>
          <p:nvPr/>
        </p:nvSpPr>
        <p:spPr>
          <a:xfrm>
            <a:off x="3429330" y="3180816"/>
            <a:ext cx="1934758" cy="2081940"/>
          </a:xfrm>
          <a:prstGeom prst="roundRect">
            <a:avLst/>
          </a:prstGeom>
          <a:gradFill flip="none" rotWithShape="1">
            <a:gsLst>
              <a:gs pos="0">
                <a:srgbClr val="FFF200"/>
              </a:gs>
              <a:gs pos="45000">
                <a:srgbClr val="FF7A00"/>
              </a:gs>
              <a:gs pos="70000">
                <a:srgbClr val="FF0300"/>
              </a:gs>
              <a:gs pos="100000">
                <a:srgbClr val="4D0808"/>
              </a:gs>
            </a:gsLst>
            <a:lin ang="2700000" scaled="0"/>
            <a:tileRect/>
          </a:gradFill>
          <a:ln w="25400" cap="flat" cmpd="sng" algn="ctr">
            <a:solidFill>
              <a:srgbClr val="4F81BD">
                <a:shade val="50000"/>
              </a:srgbClr>
            </a:solidFill>
            <a:prstDash val="solid"/>
          </a:ln>
          <a:effectLst>
            <a:innerShdw blurRad="114300">
              <a:prstClr val="black"/>
            </a:innerShdw>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6" name="Στρογγυλεμένο ορθογώνιο 5"/>
          <p:cNvSpPr/>
          <p:nvPr/>
        </p:nvSpPr>
        <p:spPr>
          <a:xfrm>
            <a:off x="971600" y="3655478"/>
            <a:ext cx="1728192" cy="1607277"/>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2700000" scaled="0"/>
            <a:tileRect/>
          </a:gradFill>
          <a:ln w="25400" cap="flat" cmpd="sng" algn="ctr">
            <a:solidFill>
              <a:srgbClr val="4F81BD">
                <a:shade val="50000"/>
              </a:srgbClr>
            </a:solidFill>
            <a:prstDash val="solid"/>
          </a:ln>
          <a:effectLst>
            <a:innerShdw blurRad="114300">
              <a:prstClr val="black"/>
            </a:innerShdw>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 name="Πλαίσιο κειμένου 2"/>
          <p:cNvSpPr txBox="1">
            <a:spLocks noChangeArrowheads="1"/>
          </p:cNvSpPr>
          <p:nvPr/>
        </p:nvSpPr>
        <p:spPr bwMode="auto">
          <a:xfrm>
            <a:off x="1172121" y="3655478"/>
            <a:ext cx="132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48%</a:t>
            </a:r>
            <a:endParaRPr kumimoji="0" lang="en-US" altLang="el-G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 Box 4"/>
          <p:cNvSpPr txBox="1">
            <a:spLocks noChangeArrowheads="1"/>
          </p:cNvSpPr>
          <p:nvPr/>
        </p:nvSpPr>
        <p:spPr bwMode="auto">
          <a:xfrm>
            <a:off x="3733134" y="3275445"/>
            <a:ext cx="132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56%</a:t>
            </a:r>
            <a:endParaRPr kumimoji="0" lang="en-US" altLang="el-G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 Box 3"/>
          <p:cNvSpPr txBox="1">
            <a:spLocks noChangeArrowheads="1"/>
          </p:cNvSpPr>
          <p:nvPr/>
        </p:nvSpPr>
        <p:spPr bwMode="auto">
          <a:xfrm>
            <a:off x="6229076" y="2800782"/>
            <a:ext cx="132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62%</a:t>
            </a:r>
            <a:endParaRPr kumimoji="0" lang="en-US" altLang="el-G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9" name="Ευθεία γραμμή σύνδεσης 8"/>
          <p:cNvCxnSpPr/>
          <p:nvPr/>
        </p:nvCxnSpPr>
        <p:spPr>
          <a:xfrm>
            <a:off x="650444" y="2049780"/>
            <a:ext cx="0" cy="4108452"/>
          </a:xfrm>
          <a:prstGeom prst="line">
            <a:avLst/>
          </a:prstGeom>
          <a:ln w="101600" cmpd="sng">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650444" y="6158232"/>
            <a:ext cx="7665972" cy="4567"/>
          </a:xfrm>
          <a:prstGeom prst="line">
            <a:avLst/>
          </a:prstGeom>
          <a:ln w="101600" cmpd="sng">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5" name="Rectangle 2"/>
          <p:cNvSpPr txBox="1">
            <a:spLocks noChangeArrowheads="1"/>
          </p:cNvSpPr>
          <p:nvPr/>
        </p:nvSpPr>
        <p:spPr bwMode="auto">
          <a:xfrm>
            <a:off x="3397161" y="5373216"/>
            <a:ext cx="1999096" cy="63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rPr>
              <a:t>Επαρκώς  εκπαιδευμένος</a:t>
            </a:r>
            <a:endParaRPr kumimoji="0" lang="el-GR" alt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6" name="Rectangle 2"/>
          <p:cNvSpPr txBox="1">
            <a:spLocks noChangeArrowheads="1"/>
          </p:cNvSpPr>
          <p:nvPr/>
        </p:nvSpPr>
        <p:spPr bwMode="auto">
          <a:xfrm>
            <a:off x="5774213" y="5373216"/>
            <a:ext cx="2236876" cy="63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rPr>
              <a:t>Πολύ Καλά εκπαιδευμένος</a:t>
            </a:r>
            <a:endParaRPr kumimoji="0" lang="el-GR" alt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Ορθογώνιο 11">
            <a:extLst>
              <a:ext uri="{FF2B5EF4-FFF2-40B4-BE49-F238E27FC236}">
                <a16:creationId xmlns:a16="http://schemas.microsoft.com/office/drawing/2014/main" id="{BF6B4BE5-58BB-334B-A5E8-A340F16EA989}"/>
              </a:ext>
            </a:extLst>
          </p:cNvPr>
          <p:cNvSpPr/>
          <p:nvPr/>
        </p:nvSpPr>
        <p:spPr>
          <a:xfrm>
            <a:off x="650444" y="5407522"/>
            <a:ext cx="1930337"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rPr>
              <a:t>Μέτρια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rPr>
              <a:t>Εκπαιδευμένος </a:t>
            </a:r>
            <a:endParaRPr kumimoji="0" lang="el-GR" alt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562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6" descr="halcor"/>
          <p:cNvPicPr>
            <a:picLocks noChangeAspect="1" noChangeArrowheads="1"/>
          </p:cNvPicPr>
          <p:nvPr/>
        </p:nvPicPr>
        <p:blipFill>
          <a:blip r:embed="rId3" cstate="email"/>
          <a:srcRect/>
          <a:stretch>
            <a:fillRect/>
          </a:stretch>
        </p:blipFill>
        <p:spPr bwMode="auto">
          <a:xfrm>
            <a:off x="294724" y="606893"/>
            <a:ext cx="1803286" cy="432304"/>
          </a:xfrm>
          <a:prstGeom prst="rect">
            <a:avLst/>
          </a:prstGeom>
          <a:noFill/>
          <a:ln w="9525">
            <a:noFill/>
            <a:miter lim="800000"/>
            <a:headEnd/>
            <a:tailEnd/>
          </a:ln>
        </p:spPr>
      </p:pic>
      <p:pic>
        <p:nvPicPr>
          <p:cNvPr id="1041" name="Picture 7" descr="HELLENIC SHIPYARDS"/>
          <p:cNvPicPr>
            <a:picLocks noChangeAspect="1" noChangeArrowheads="1"/>
          </p:cNvPicPr>
          <p:nvPr/>
        </p:nvPicPr>
        <p:blipFill rotWithShape="1">
          <a:blip r:embed="rId4" cstate="email"/>
          <a:srcRect t="9141" r="7681" b="11387"/>
          <a:stretch/>
        </p:blipFill>
        <p:spPr bwMode="auto">
          <a:xfrm>
            <a:off x="8111625" y="4909879"/>
            <a:ext cx="859442" cy="776974"/>
          </a:xfrm>
          <a:prstGeom prst="rect">
            <a:avLst/>
          </a:prstGeom>
          <a:noFill/>
          <a:ln w="9525">
            <a:noFill/>
            <a:miter lim="800000"/>
            <a:headEnd/>
            <a:tailEnd/>
          </a:ln>
        </p:spPr>
      </p:pic>
      <p:pic>
        <p:nvPicPr>
          <p:cNvPr id="1043" name="Picture 13" descr="famar"/>
          <p:cNvPicPr>
            <a:picLocks noChangeAspect="1" noChangeArrowheads="1"/>
          </p:cNvPicPr>
          <p:nvPr/>
        </p:nvPicPr>
        <p:blipFill>
          <a:blip r:embed="rId5" cstate="email"/>
          <a:srcRect/>
          <a:stretch>
            <a:fillRect/>
          </a:stretch>
        </p:blipFill>
        <p:spPr bwMode="auto">
          <a:xfrm>
            <a:off x="7475719" y="2469401"/>
            <a:ext cx="1495348" cy="377872"/>
          </a:xfrm>
          <a:prstGeom prst="rect">
            <a:avLst/>
          </a:prstGeom>
          <a:noFill/>
          <a:ln w="9525">
            <a:noFill/>
            <a:miter lim="800000"/>
            <a:headEnd/>
            <a:tailEnd/>
          </a:ln>
        </p:spPr>
      </p:pic>
      <p:graphicFrame>
        <p:nvGraphicFramePr>
          <p:cNvPr id="1029" name="Object 7"/>
          <p:cNvGraphicFramePr>
            <a:graphicFrameLocks noChangeAspect="1"/>
          </p:cNvGraphicFramePr>
          <p:nvPr/>
        </p:nvGraphicFramePr>
        <p:xfrm>
          <a:off x="234156" y="2584894"/>
          <a:ext cx="1582740" cy="447160"/>
        </p:xfrm>
        <a:graphic>
          <a:graphicData uri="http://schemas.openxmlformats.org/presentationml/2006/ole">
            <mc:AlternateContent xmlns:mc="http://schemas.openxmlformats.org/markup-compatibility/2006">
              <mc:Choice xmlns:v="urn:schemas-microsoft-com:vml" Requires="v">
                <p:oleObj name="Φωτογραφία του Photo Editor" r:id="rId6" imgW="3467584" imgH="800212" progId="">
                  <p:embed/>
                </p:oleObj>
              </mc:Choice>
              <mc:Fallback>
                <p:oleObj name="Φωτογραφία του Photo Editor" r:id="rId6" imgW="3467584" imgH="800212" progId="">
                  <p:embed/>
                  <p:pic>
                    <p:nvPicPr>
                      <p:cNvPr id="102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156" y="2584894"/>
                        <a:ext cx="1582740" cy="447160"/>
                      </a:xfrm>
                      <a:prstGeom prst="rect">
                        <a:avLst/>
                      </a:prstGeom>
                      <a:noFill/>
                      <a:ln>
                        <a:noFill/>
                      </a:ln>
                      <a:effectLst/>
                    </p:spPr>
                  </p:pic>
                </p:oleObj>
              </mc:Fallback>
            </mc:AlternateContent>
          </a:graphicData>
        </a:graphic>
      </p:graphicFrame>
      <p:graphicFrame>
        <p:nvGraphicFramePr>
          <p:cNvPr id="1031" name="Object 10"/>
          <p:cNvGraphicFramePr>
            <a:graphicFrameLocks noChangeAspect="1"/>
          </p:cNvGraphicFramePr>
          <p:nvPr/>
        </p:nvGraphicFramePr>
        <p:xfrm>
          <a:off x="5498716" y="5546214"/>
          <a:ext cx="917056" cy="639160"/>
        </p:xfrm>
        <a:graphic>
          <a:graphicData uri="http://schemas.openxmlformats.org/presentationml/2006/ole">
            <mc:AlternateContent xmlns:mc="http://schemas.openxmlformats.org/markup-compatibility/2006">
              <mc:Choice xmlns:v="urn:schemas-microsoft-com:vml" Requires="v">
                <p:oleObj name="Φωτογραφία του Photo Editor" r:id="rId8" imgW="724001" imgH="504762" progId="">
                  <p:embed/>
                </p:oleObj>
              </mc:Choice>
              <mc:Fallback>
                <p:oleObj name="Φωτογραφία του Photo Editor" r:id="rId8" imgW="724001" imgH="504762" progId="">
                  <p:embed/>
                  <p:pic>
                    <p:nvPicPr>
                      <p:cNvPr id="1031"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8716" y="5546214"/>
                        <a:ext cx="917056" cy="639160"/>
                      </a:xfrm>
                      <a:prstGeom prst="rect">
                        <a:avLst/>
                      </a:prstGeom>
                      <a:noFill/>
                      <a:ln>
                        <a:noFill/>
                      </a:ln>
                      <a:effectLst/>
                    </p:spPr>
                  </p:pic>
                </p:oleObj>
              </mc:Fallback>
            </mc:AlternateContent>
          </a:graphicData>
        </a:graphic>
      </p:graphicFrame>
      <p:graphicFrame>
        <p:nvGraphicFramePr>
          <p:cNvPr id="1032" name="Object 12"/>
          <p:cNvGraphicFramePr>
            <a:graphicFrameLocks noChangeAspect="1"/>
          </p:cNvGraphicFramePr>
          <p:nvPr/>
        </p:nvGraphicFramePr>
        <p:xfrm>
          <a:off x="4555373" y="3911312"/>
          <a:ext cx="871665" cy="668165"/>
        </p:xfrm>
        <a:graphic>
          <a:graphicData uri="http://schemas.openxmlformats.org/presentationml/2006/ole">
            <mc:AlternateContent xmlns:mc="http://schemas.openxmlformats.org/markup-compatibility/2006">
              <mc:Choice xmlns:v="urn:schemas-microsoft-com:vml" Requires="v">
                <p:oleObj name="Φωτογραφία του Photo Editor" r:id="rId10" imgW="733333" imgH="561905" progId="">
                  <p:embed/>
                </p:oleObj>
              </mc:Choice>
              <mc:Fallback>
                <p:oleObj name="Φωτογραφία του Photo Editor" r:id="rId10" imgW="733333" imgH="561905" progId="">
                  <p:embed/>
                  <p:pic>
                    <p:nvPicPr>
                      <p:cNvPr id="103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5373" y="3911312"/>
                        <a:ext cx="871665" cy="668165"/>
                      </a:xfrm>
                      <a:prstGeom prst="rect">
                        <a:avLst/>
                      </a:prstGeom>
                      <a:noFill/>
                      <a:ln>
                        <a:noFill/>
                      </a:ln>
                      <a:effectLst/>
                    </p:spPr>
                  </p:pic>
                </p:oleObj>
              </mc:Fallback>
            </mc:AlternateContent>
          </a:graphicData>
        </a:graphic>
      </p:graphicFrame>
      <p:graphicFrame>
        <p:nvGraphicFramePr>
          <p:cNvPr id="1033" name="Object 13"/>
          <p:cNvGraphicFramePr>
            <a:graphicFrameLocks noChangeAspect="1"/>
          </p:cNvGraphicFramePr>
          <p:nvPr/>
        </p:nvGraphicFramePr>
        <p:xfrm>
          <a:off x="6100596" y="6297000"/>
          <a:ext cx="1644636" cy="477476"/>
        </p:xfrm>
        <a:graphic>
          <a:graphicData uri="http://schemas.openxmlformats.org/presentationml/2006/ole">
            <mc:AlternateContent xmlns:mc="http://schemas.openxmlformats.org/markup-compatibility/2006">
              <mc:Choice xmlns:v="urn:schemas-microsoft-com:vml" Requires="v">
                <p:oleObj name="Φωτογραφία του Photo Editor" r:id="rId12" imgW="2066667" imgH="600159" progId="">
                  <p:embed/>
                </p:oleObj>
              </mc:Choice>
              <mc:Fallback>
                <p:oleObj name="Φωτογραφία του Photo Editor" r:id="rId12" imgW="2066667" imgH="600159" progId="">
                  <p:embed/>
                  <p:pic>
                    <p:nvPicPr>
                      <p:cNvPr id="103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0596" y="6297000"/>
                        <a:ext cx="1644636" cy="477476"/>
                      </a:xfrm>
                      <a:prstGeom prst="rect">
                        <a:avLst/>
                      </a:prstGeom>
                      <a:noFill/>
                      <a:ln>
                        <a:noFill/>
                      </a:ln>
                      <a:effectLst/>
                    </p:spPr>
                  </p:pic>
                </p:oleObj>
              </mc:Fallback>
            </mc:AlternateContent>
          </a:graphicData>
        </a:graphic>
      </p:graphicFrame>
      <p:grpSp>
        <p:nvGrpSpPr>
          <p:cNvPr id="2" name="31 - Ομάδα"/>
          <p:cNvGrpSpPr>
            <a:grpSpLocks/>
          </p:cNvGrpSpPr>
          <p:nvPr/>
        </p:nvGrpSpPr>
        <p:grpSpPr bwMode="auto">
          <a:xfrm>
            <a:off x="4904747" y="669267"/>
            <a:ext cx="1048538" cy="929788"/>
            <a:chOff x="4849142" y="188913"/>
            <a:chExt cx="1593532" cy="1486161"/>
          </a:xfrm>
        </p:grpSpPr>
        <p:pic>
          <p:nvPicPr>
            <p:cNvPr id="1078" name="Picture 37"/>
            <p:cNvPicPr>
              <a:picLocks noChangeAspect="1" noChangeArrowheads="1"/>
            </p:cNvPicPr>
            <p:nvPr/>
          </p:nvPicPr>
          <p:blipFill>
            <a:blip r:embed="rId14" cstate="email"/>
            <a:srcRect/>
            <a:stretch>
              <a:fillRect/>
            </a:stretch>
          </p:blipFill>
          <p:spPr bwMode="auto">
            <a:xfrm>
              <a:off x="5169694" y="188913"/>
              <a:ext cx="965200" cy="931862"/>
            </a:xfrm>
            <a:prstGeom prst="rect">
              <a:avLst/>
            </a:prstGeom>
            <a:noFill/>
            <a:ln w="9525">
              <a:noFill/>
              <a:miter lim="800000"/>
              <a:headEnd/>
              <a:tailEnd/>
            </a:ln>
          </p:spPr>
        </p:pic>
        <p:sp>
          <p:nvSpPr>
            <p:cNvPr id="1079" name="Rectangle 38"/>
            <p:cNvSpPr>
              <a:spLocks noChangeArrowheads="1"/>
            </p:cNvSpPr>
            <p:nvPr/>
          </p:nvSpPr>
          <p:spPr bwMode="auto">
            <a:xfrm>
              <a:off x="4849142" y="1010947"/>
              <a:ext cx="1593532" cy="664127"/>
            </a:xfrm>
            <a:prstGeom prst="rect">
              <a:avLst/>
            </a:prstGeom>
            <a:noFill/>
            <a:ln w="9525">
              <a:noFill/>
              <a:miter lim="800000"/>
              <a:headEnd/>
              <a:tailEnd/>
            </a:ln>
          </p:spPr>
          <p:txBody>
            <a:bodyPr wrap="square" anchor="ctr">
              <a:spAutoFit/>
            </a:bodyPr>
            <a:lstStyle/>
            <a:p>
              <a:pPr algn="ctr" eaLnBrk="1" hangingPunct="1">
                <a:tabLst>
                  <a:tab pos="2636838" algn="ctr"/>
                  <a:tab pos="5273675" algn="r"/>
                </a:tabLst>
              </a:pPr>
              <a:r>
                <a:rPr lang="en-US" sz="1050" dirty="0">
                  <a:solidFill>
                    <a:prstClr val="black"/>
                  </a:solidFill>
                </a:rPr>
                <a:t>ThyssenKrupp Marine Systems</a:t>
              </a:r>
            </a:p>
          </p:txBody>
        </p:sp>
      </p:grpSp>
      <p:graphicFrame>
        <p:nvGraphicFramePr>
          <p:cNvPr id="1034" name="Object 1024"/>
          <p:cNvGraphicFramePr>
            <a:graphicFrameLocks noChangeAspect="1"/>
          </p:cNvGraphicFramePr>
          <p:nvPr/>
        </p:nvGraphicFramePr>
        <p:xfrm>
          <a:off x="178310" y="1349460"/>
          <a:ext cx="984648" cy="984648"/>
        </p:xfrm>
        <a:graphic>
          <a:graphicData uri="http://schemas.openxmlformats.org/presentationml/2006/ole">
            <mc:AlternateContent xmlns:mc="http://schemas.openxmlformats.org/markup-compatibility/2006">
              <mc:Choice xmlns:v="urn:schemas-microsoft-com:vml" Requires="v">
                <p:oleObj name="Φωτογραφία του Photo Editor" r:id="rId15" imgW="11260122" imgH="11260122" progId="">
                  <p:embed/>
                </p:oleObj>
              </mc:Choice>
              <mc:Fallback>
                <p:oleObj name="Φωτογραφία του Photo Editor" r:id="rId15" imgW="11260122" imgH="11260122" progId="">
                  <p:embed/>
                  <p:pic>
                    <p:nvPicPr>
                      <p:cNvPr id="1034" name="Object 10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310" y="1349460"/>
                        <a:ext cx="984648" cy="984648"/>
                      </a:xfrm>
                      <a:prstGeom prst="rect">
                        <a:avLst/>
                      </a:prstGeom>
                      <a:noFill/>
                      <a:ln>
                        <a:noFill/>
                      </a:ln>
                      <a:effectLst/>
                    </p:spPr>
                  </p:pic>
                </p:oleObj>
              </mc:Fallback>
            </mc:AlternateContent>
          </a:graphicData>
        </a:graphic>
      </p:graphicFrame>
      <p:graphicFrame>
        <p:nvGraphicFramePr>
          <p:cNvPr id="1035" name="Object 24"/>
          <p:cNvGraphicFramePr>
            <a:graphicFrameLocks noChangeAspect="1"/>
          </p:cNvGraphicFramePr>
          <p:nvPr/>
        </p:nvGraphicFramePr>
        <p:xfrm>
          <a:off x="7474371" y="605815"/>
          <a:ext cx="732632" cy="757896"/>
        </p:xfrm>
        <a:graphic>
          <a:graphicData uri="http://schemas.openxmlformats.org/presentationml/2006/ole">
            <mc:AlternateContent xmlns:mc="http://schemas.openxmlformats.org/markup-compatibility/2006">
              <mc:Choice xmlns:v="urn:schemas-microsoft-com:vml" Requires="v">
                <p:oleObj name="Photo Editor Photo" r:id="rId17" imgW="819048" imgH="847843" progId="">
                  <p:embed/>
                </p:oleObj>
              </mc:Choice>
              <mc:Fallback>
                <p:oleObj name="Photo Editor Photo" r:id="rId17" imgW="819048" imgH="847843" progId="">
                  <p:embed/>
                  <p:pic>
                    <p:nvPicPr>
                      <p:cNvPr id="1035"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74371" y="605815"/>
                        <a:ext cx="732632" cy="757896"/>
                      </a:xfrm>
                      <a:prstGeom prst="rect">
                        <a:avLst/>
                      </a:prstGeom>
                      <a:noFill/>
                      <a:ln>
                        <a:noFill/>
                      </a:ln>
                      <a:effectLst/>
                    </p:spPr>
                  </p:pic>
                </p:oleObj>
              </mc:Fallback>
            </mc:AlternateContent>
          </a:graphicData>
        </a:graphic>
      </p:graphicFrame>
      <p:graphicFrame>
        <p:nvGraphicFramePr>
          <p:cNvPr id="1036" name="Object 23"/>
          <p:cNvGraphicFramePr>
            <a:graphicFrameLocks noChangeAspect="1"/>
          </p:cNvGraphicFramePr>
          <p:nvPr/>
        </p:nvGraphicFramePr>
        <p:xfrm>
          <a:off x="368805" y="5080544"/>
          <a:ext cx="1548634" cy="515368"/>
        </p:xfrm>
        <a:graphic>
          <a:graphicData uri="http://schemas.openxmlformats.org/presentationml/2006/ole">
            <mc:AlternateContent xmlns:mc="http://schemas.openxmlformats.org/markup-compatibility/2006">
              <mc:Choice xmlns:v="urn:schemas-microsoft-com:vml" Requires="v">
                <p:oleObj name="Photo Editor Photo" r:id="rId19" imgW="1428949" imgH="476316" progId="">
                  <p:embed/>
                </p:oleObj>
              </mc:Choice>
              <mc:Fallback>
                <p:oleObj name="Photo Editor Photo" r:id="rId19" imgW="1428949" imgH="476316" progId="">
                  <p:embed/>
                  <p:pic>
                    <p:nvPicPr>
                      <p:cNvPr id="1036"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805" y="5080544"/>
                        <a:ext cx="1548634" cy="515368"/>
                      </a:xfrm>
                      <a:prstGeom prst="rect">
                        <a:avLst/>
                      </a:prstGeom>
                      <a:noFill/>
                      <a:ln>
                        <a:noFill/>
                      </a:ln>
                      <a:effectLst/>
                    </p:spPr>
                  </p:pic>
                </p:oleObj>
              </mc:Fallback>
            </mc:AlternateContent>
          </a:graphicData>
        </a:graphic>
      </p:graphicFrame>
      <p:pic>
        <p:nvPicPr>
          <p:cNvPr id="1046" name="Picture 31"/>
          <p:cNvPicPr>
            <a:picLocks noChangeAspect="1" noChangeArrowheads="1"/>
          </p:cNvPicPr>
          <p:nvPr/>
        </p:nvPicPr>
        <p:blipFill>
          <a:blip r:embed="rId21" cstate="email"/>
          <a:srcRect/>
          <a:stretch>
            <a:fillRect/>
          </a:stretch>
        </p:blipFill>
        <p:spPr bwMode="auto">
          <a:xfrm>
            <a:off x="2730819" y="572272"/>
            <a:ext cx="864002" cy="522950"/>
          </a:xfrm>
          <a:prstGeom prst="rect">
            <a:avLst/>
          </a:prstGeom>
          <a:noFill/>
          <a:ln w="9525">
            <a:noFill/>
            <a:miter lim="800000"/>
            <a:headEnd/>
            <a:tailEnd/>
          </a:ln>
        </p:spPr>
      </p:pic>
      <p:pic>
        <p:nvPicPr>
          <p:cNvPr id="1047" name="Picture 32"/>
          <p:cNvPicPr>
            <a:picLocks noChangeAspect="1" noChangeArrowheads="1"/>
          </p:cNvPicPr>
          <p:nvPr/>
        </p:nvPicPr>
        <p:blipFill>
          <a:blip r:embed="rId22" cstate="email"/>
          <a:srcRect/>
          <a:stretch>
            <a:fillRect/>
          </a:stretch>
        </p:blipFill>
        <p:spPr bwMode="auto">
          <a:xfrm>
            <a:off x="2706699" y="1817560"/>
            <a:ext cx="1751510" cy="424422"/>
          </a:xfrm>
          <a:prstGeom prst="rect">
            <a:avLst/>
          </a:prstGeom>
          <a:noFill/>
          <a:ln w="9525">
            <a:noFill/>
            <a:miter lim="800000"/>
            <a:headEnd/>
            <a:tailEnd/>
          </a:ln>
        </p:spPr>
      </p:pic>
      <p:pic>
        <p:nvPicPr>
          <p:cNvPr id="1048" name="Picture 12"/>
          <p:cNvPicPr>
            <a:picLocks noChangeAspect="1" noChangeArrowheads="1"/>
          </p:cNvPicPr>
          <p:nvPr/>
        </p:nvPicPr>
        <p:blipFill>
          <a:blip r:embed="rId23" cstate="email"/>
          <a:srcRect/>
          <a:stretch>
            <a:fillRect/>
          </a:stretch>
        </p:blipFill>
        <p:spPr bwMode="auto">
          <a:xfrm>
            <a:off x="2468396" y="2489557"/>
            <a:ext cx="833686" cy="439580"/>
          </a:xfrm>
          <a:prstGeom prst="rect">
            <a:avLst/>
          </a:prstGeom>
          <a:noFill/>
          <a:ln w="9525">
            <a:noFill/>
            <a:miter lim="800000"/>
            <a:headEnd/>
            <a:tailEnd/>
          </a:ln>
        </p:spPr>
      </p:pic>
      <p:pic>
        <p:nvPicPr>
          <p:cNvPr id="1049" name="Picture 36" descr="C:\Users\emichalo.AQSLTD\Desktop\Λογότυπα\Janssen-Cilag1.jpg"/>
          <p:cNvPicPr>
            <a:picLocks noChangeAspect="1" noChangeArrowheads="1"/>
          </p:cNvPicPr>
          <p:nvPr/>
        </p:nvPicPr>
        <p:blipFill>
          <a:blip r:embed="rId24" cstate="email"/>
          <a:srcRect/>
          <a:stretch>
            <a:fillRect/>
          </a:stretch>
        </p:blipFill>
        <p:spPr bwMode="auto">
          <a:xfrm>
            <a:off x="7294739" y="4567621"/>
            <a:ext cx="1516464" cy="303294"/>
          </a:xfrm>
          <a:prstGeom prst="rect">
            <a:avLst/>
          </a:prstGeom>
          <a:noFill/>
          <a:ln w="9525">
            <a:noFill/>
            <a:miter lim="800000"/>
            <a:headEnd/>
            <a:tailEnd/>
          </a:ln>
        </p:spPr>
      </p:pic>
      <p:pic>
        <p:nvPicPr>
          <p:cNvPr id="1050" name="Picture 36" descr="C:\Users\emichalo.AQSLTD\Desktop\Λογότυπα\rilken.jpg"/>
          <p:cNvPicPr>
            <a:picLocks noChangeAspect="1" noChangeArrowheads="1"/>
          </p:cNvPicPr>
          <p:nvPr/>
        </p:nvPicPr>
        <p:blipFill>
          <a:blip r:embed="rId25" cstate="email"/>
          <a:srcRect/>
          <a:stretch>
            <a:fillRect/>
          </a:stretch>
        </p:blipFill>
        <p:spPr bwMode="auto">
          <a:xfrm>
            <a:off x="3743507" y="3923391"/>
            <a:ext cx="729937" cy="462502"/>
          </a:xfrm>
          <a:prstGeom prst="rect">
            <a:avLst/>
          </a:prstGeom>
          <a:noFill/>
          <a:ln w="9525">
            <a:solidFill>
              <a:schemeClr val="bg1"/>
            </a:solidFill>
            <a:miter lim="800000"/>
            <a:headEnd/>
            <a:tailEnd/>
          </a:ln>
        </p:spPr>
      </p:pic>
      <p:pic>
        <p:nvPicPr>
          <p:cNvPr id="1051" name="Picture 38" descr="C:\Users\emichalo.AQSLTD\Desktop\Λογότυπα\imagesCARE2H8L.jpg"/>
          <p:cNvPicPr>
            <a:picLocks noChangeAspect="1" noChangeArrowheads="1"/>
          </p:cNvPicPr>
          <p:nvPr/>
        </p:nvPicPr>
        <p:blipFill>
          <a:blip r:embed="rId26" cstate="email"/>
          <a:srcRect/>
          <a:stretch>
            <a:fillRect/>
          </a:stretch>
        </p:blipFill>
        <p:spPr bwMode="auto">
          <a:xfrm>
            <a:off x="6318531" y="3155676"/>
            <a:ext cx="569684" cy="618948"/>
          </a:xfrm>
          <a:prstGeom prst="rect">
            <a:avLst/>
          </a:prstGeom>
          <a:noFill/>
          <a:ln w="9525">
            <a:noFill/>
            <a:miter lim="800000"/>
            <a:headEnd/>
            <a:tailEnd/>
          </a:ln>
        </p:spPr>
      </p:pic>
      <p:pic>
        <p:nvPicPr>
          <p:cNvPr id="1052" name="Picture 34"/>
          <p:cNvPicPr>
            <a:picLocks noChangeAspect="1" noChangeArrowheads="1"/>
          </p:cNvPicPr>
          <p:nvPr/>
        </p:nvPicPr>
        <p:blipFill>
          <a:blip r:embed="rId27" cstate="email"/>
          <a:srcRect/>
          <a:stretch>
            <a:fillRect/>
          </a:stretch>
        </p:blipFill>
        <p:spPr bwMode="auto">
          <a:xfrm>
            <a:off x="5563561" y="3928288"/>
            <a:ext cx="1908634" cy="478738"/>
          </a:xfrm>
          <a:prstGeom prst="rect">
            <a:avLst/>
          </a:prstGeom>
          <a:noFill/>
          <a:ln w="9525">
            <a:noFill/>
            <a:miter lim="800000"/>
            <a:headEnd/>
            <a:tailEnd/>
          </a:ln>
        </p:spPr>
      </p:pic>
      <p:pic>
        <p:nvPicPr>
          <p:cNvPr id="1053" name="Picture 36" descr="http://www.alumil.com/Templates/2/IMG3.gif"/>
          <p:cNvPicPr>
            <a:picLocks noChangeAspect="1" noChangeArrowheads="1"/>
          </p:cNvPicPr>
          <p:nvPr/>
        </p:nvPicPr>
        <p:blipFill rotWithShape="1">
          <a:blip r:embed="rId28" cstate="email"/>
          <a:srcRect l="22769" t="21416" r="5534" b="19907"/>
          <a:stretch/>
        </p:blipFill>
        <p:spPr bwMode="auto">
          <a:xfrm>
            <a:off x="2558262" y="1257919"/>
            <a:ext cx="1141120" cy="378008"/>
          </a:xfrm>
          <a:prstGeom prst="rect">
            <a:avLst/>
          </a:prstGeom>
          <a:noFill/>
          <a:ln w="9525">
            <a:noFill/>
            <a:miter lim="800000"/>
            <a:headEnd/>
            <a:tailEnd/>
          </a:ln>
        </p:spPr>
      </p:pic>
      <p:pic>
        <p:nvPicPr>
          <p:cNvPr id="1057" name="Picture 15"/>
          <p:cNvPicPr>
            <a:picLocks noChangeAspect="1" noChangeArrowheads="1"/>
          </p:cNvPicPr>
          <p:nvPr/>
        </p:nvPicPr>
        <p:blipFill>
          <a:blip r:embed="rId29" cstate="email"/>
          <a:srcRect r="27995"/>
          <a:stretch>
            <a:fillRect/>
          </a:stretch>
        </p:blipFill>
        <p:spPr bwMode="auto">
          <a:xfrm>
            <a:off x="7661829" y="1559634"/>
            <a:ext cx="1244214" cy="378948"/>
          </a:xfrm>
          <a:prstGeom prst="rect">
            <a:avLst/>
          </a:prstGeom>
          <a:noFill/>
          <a:ln w="9525">
            <a:noFill/>
            <a:miter lim="800000"/>
            <a:headEnd/>
            <a:tailEnd/>
          </a:ln>
        </p:spPr>
      </p:pic>
      <p:pic>
        <p:nvPicPr>
          <p:cNvPr id="1058" name="Picture 38" descr="Aldemar Knossos Royal Village, 5star family Hotel in Crete"/>
          <p:cNvPicPr>
            <a:picLocks noChangeAspect="1" noChangeArrowheads="1"/>
          </p:cNvPicPr>
          <p:nvPr/>
        </p:nvPicPr>
        <p:blipFill>
          <a:blip r:embed="rId30" cstate="email"/>
          <a:srcRect/>
          <a:stretch>
            <a:fillRect/>
          </a:stretch>
        </p:blipFill>
        <p:spPr bwMode="auto">
          <a:xfrm>
            <a:off x="2285238" y="3239326"/>
            <a:ext cx="1016844" cy="399158"/>
          </a:xfrm>
          <a:prstGeom prst="rect">
            <a:avLst/>
          </a:prstGeom>
          <a:noFill/>
          <a:ln w="9525">
            <a:noFill/>
            <a:miter lim="800000"/>
            <a:headEnd/>
            <a:tailEnd/>
          </a:ln>
        </p:spPr>
      </p:pic>
      <p:pic>
        <p:nvPicPr>
          <p:cNvPr id="1059" name="Picture 29"/>
          <p:cNvPicPr>
            <a:picLocks noChangeAspect="1" noChangeArrowheads="1"/>
          </p:cNvPicPr>
          <p:nvPr/>
        </p:nvPicPr>
        <p:blipFill>
          <a:blip r:embed="rId31" cstate="email"/>
          <a:srcRect/>
          <a:stretch>
            <a:fillRect/>
          </a:stretch>
        </p:blipFill>
        <p:spPr bwMode="auto">
          <a:xfrm>
            <a:off x="2009233" y="5839889"/>
            <a:ext cx="738950" cy="855160"/>
          </a:xfrm>
          <a:prstGeom prst="rect">
            <a:avLst/>
          </a:prstGeom>
          <a:noFill/>
          <a:ln w="9525">
            <a:noFill/>
            <a:miter lim="800000"/>
            <a:headEnd/>
            <a:tailEnd/>
          </a:ln>
        </p:spPr>
      </p:pic>
      <p:pic>
        <p:nvPicPr>
          <p:cNvPr id="1060" name="44 - Εικόνα" descr="EGP LOGO.png"/>
          <p:cNvPicPr>
            <a:picLocks noChangeAspect="1"/>
          </p:cNvPicPr>
          <p:nvPr/>
        </p:nvPicPr>
        <p:blipFill>
          <a:blip r:embed="rId32" cstate="email"/>
          <a:srcRect/>
          <a:stretch>
            <a:fillRect/>
          </a:stretch>
        </p:blipFill>
        <p:spPr bwMode="auto">
          <a:xfrm>
            <a:off x="2369967" y="4742703"/>
            <a:ext cx="796262" cy="795098"/>
          </a:xfrm>
          <a:prstGeom prst="rect">
            <a:avLst/>
          </a:prstGeom>
          <a:noFill/>
          <a:ln w="9525">
            <a:noFill/>
            <a:miter lim="800000"/>
            <a:headEnd/>
            <a:tailEnd/>
          </a:ln>
        </p:spPr>
      </p:pic>
      <p:pic>
        <p:nvPicPr>
          <p:cNvPr id="1061" name="Picture 38"/>
          <p:cNvPicPr>
            <a:picLocks noChangeAspect="1" noChangeArrowheads="1"/>
          </p:cNvPicPr>
          <p:nvPr/>
        </p:nvPicPr>
        <p:blipFill>
          <a:blip r:embed="rId33" cstate="email">
            <a:clrChange>
              <a:clrFrom>
                <a:srgbClr val="FFFFFF"/>
              </a:clrFrom>
              <a:clrTo>
                <a:srgbClr val="FFFFFF">
                  <a:alpha val="0"/>
                </a:srgbClr>
              </a:clrTo>
            </a:clrChange>
          </a:blip>
          <a:srcRect/>
          <a:stretch>
            <a:fillRect/>
          </a:stretch>
        </p:blipFill>
        <p:spPr bwMode="auto">
          <a:xfrm>
            <a:off x="5974959" y="1942724"/>
            <a:ext cx="1211884" cy="499410"/>
          </a:xfrm>
          <a:prstGeom prst="rect">
            <a:avLst/>
          </a:prstGeom>
          <a:noFill/>
          <a:ln w="9525">
            <a:noFill/>
            <a:miter lim="800000"/>
            <a:headEnd/>
            <a:tailEnd/>
          </a:ln>
        </p:spPr>
      </p:pic>
      <p:pic>
        <p:nvPicPr>
          <p:cNvPr id="1062" name="Picture 48" descr="http://www.genesispharma.com/images/logo2009.png"/>
          <p:cNvPicPr>
            <a:picLocks noChangeAspect="1" noChangeArrowheads="1"/>
          </p:cNvPicPr>
          <p:nvPr/>
        </p:nvPicPr>
        <p:blipFill rotWithShape="1">
          <a:blip r:embed="rId34" cstate="email"/>
          <a:srcRect t="14101"/>
          <a:stretch/>
        </p:blipFill>
        <p:spPr bwMode="auto">
          <a:xfrm>
            <a:off x="2285238" y="3950938"/>
            <a:ext cx="1227046" cy="565062"/>
          </a:xfrm>
          <a:prstGeom prst="rect">
            <a:avLst/>
          </a:prstGeom>
          <a:noFill/>
          <a:ln w="9525">
            <a:noFill/>
            <a:miter lim="800000"/>
            <a:headEnd/>
            <a:tailEnd/>
          </a:ln>
        </p:spPr>
      </p:pic>
      <p:pic>
        <p:nvPicPr>
          <p:cNvPr id="1063" name="Picture 12" descr="Neoplan - Vip Class"/>
          <p:cNvPicPr>
            <a:picLocks noChangeAspect="1" noChangeArrowheads="1"/>
          </p:cNvPicPr>
          <p:nvPr/>
        </p:nvPicPr>
        <p:blipFill>
          <a:blip r:embed="rId35" cstate="email"/>
          <a:srcRect/>
          <a:stretch>
            <a:fillRect/>
          </a:stretch>
        </p:blipFill>
        <p:spPr bwMode="auto">
          <a:xfrm>
            <a:off x="196531" y="6447808"/>
            <a:ext cx="1254318" cy="387790"/>
          </a:xfrm>
          <a:prstGeom prst="rect">
            <a:avLst/>
          </a:prstGeom>
          <a:noFill/>
          <a:ln w="9525">
            <a:noFill/>
            <a:miter lim="800000"/>
            <a:headEnd/>
            <a:tailEnd/>
          </a:ln>
        </p:spPr>
      </p:pic>
      <p:pic>
        <p:nvPicPr>
          <p:cNvPr id="1064" name="Picture 47"/>
          <p:cNvPicPr>
            <a:picLocks noChangeAspect="1" noChangeArrowheads="1"/>
          </p:cNvPicPr>
          <p:nvPr/>
        </p:nvPicPr>
        <p:blipFill>
          <a:blip r:embed="rId36" cstate="email"/>
          <a:srcRect/>
          <a:stretch>
            <a:fillRect/>
          </a:stretch>
        </p:blipFill>
        <p:spPr bwMode="auto">
          <a:xfrm>
            <a:off x="249426" y="3203527"/>
            <a:ext cx="1769688" cy="382934"/>
          </a:xfrm>
          <a:prstGeom prst="rect">
            <a:avLst/>
          </a:prstGeom>
          <a:noFill/>
          <a:ln w="9525">
            <a:noFill/>
            <a:miter lim="800000"/>
            <a:headEnd/>
            <a:tailEnd/>
          </a:ln>
        </p:spPr>
      </p:pic>
      <p:pic>
        <p:nvPicPr>
          <p:cNvPr id="1065" name="Picture 54" descr="http://www.ktimatologio.gr/ktima/elements/logotop.jpg"/>
          <p:cNvPicPr>
            <a:picLocks noChangeAspect="1" noChangeArrowheads="1"/>
          </p:cNvPicPr>
          <p:nvPr/>
        </p:nvPicPr>
        <p:blipFill>
          <a:blip r:embed="rId37" cstate="email">
            <a:clrChange>
              <a:clrFrom>
                <a:srgbClr val="FFFFFF"/>
              </a:clrFrom>
              <a:clrTo>
                <a:srgbClr val="FFFFFF">
                  <a:alpha val="0"/>
                </a:srgbClr>
              </a:clrTo>
            </a:clrChange>
          </a:blip>
          <a:srcRect/>
          <a:stretch>
            <a:fillRect/>
          </a:stretch>
        </p:blipFill>
        <p:spPr bwMode="auto">
          <a:xfrm>
            <a:off x="359124" y="5742817"/>
            <a:ext cx="1309898" cy="596212"/>
          </a:xfrm>
          <a:prstGeom prst="rect">
            <a:avLst/>
          </a:prstGeom>
          <a:noFill/>
          <a:ln w="9525">
            <a:noFill/>
            <a:miter lim="800000"/>
            <a:headEnd/>
            <a:tailEnd/>
          </a:ln>
        </p:spPr>
      </p:pic>
      <p:pic>
        <p:nvPicPr>
          <p:cNvPr id="1066" name="Picture 49" descr="P:\MARKETING-ΠΩΛΗΣΕΙΣ\SITE AQS\BANNERS\client flash\Image 31 at frame 0.jpg"/>
          <p:cNvPicPr>
            <a:picLocks noChangeAspect="1" noChangeArrowheads="1"/>
          </p:cNvPicPr>
          <p:nvPr/>
        </p:nvPicPr>
        <p:blipFill>
          <a:blip r:embed="rId38" cstate="email"/>
          <a:srcRect/>
          <a:stretch>
            <a:fillRect/>
          </a:stretch>
        </p:blipFill>
        <p:spPr bwMode="auto">
          <a:xfrm>
            <a:off x="6872440" y="3788319"/>
            <a:ext cx="1314664" cy="342065"/>
          </a:xfrm>
          <a:prstGeom prst="rect">
            <a:avLst/>
          </a:prstGeom>
          <a:noFill/>
          <a:ln w="9525">
            <a:noFill/>
            <a:miter lim="800000"/>
            <a:headEnd/>
            <a:tailEnd/>
          </a:ln>
        </p:spPr>
      </p:pic>
      <p:pic>
        <p:nvPicPr>
          <p:cNvPr id="1067" name="Picture 50" descr="P:\MARKETING-ΠΩΛΗΣΕΙΣ\SITE AQS\BANNERS\client flash\Image 32 at frame 0.jpg"/>
          <p:cNvPicPr>
            <a:picLocks noChangeAspect="1" noChangeArrowheads="1"/>
          </p:cNvPicPr>
          <p:nvPr/>
        </p:nvPicPr>
        <p:blipFill>
          <a:blip r:embed="rId39" cstate="email"/>
          <a:srcRect/>
          <a:stretch>
            <a:fillRect/>
          </a:stretch>
        </p:blipFill>
        <p:spPr bwMode="auto">
          <a:xfrm>
            <a:off x="6083072" y="1509029"/>
            <a:ext cx="1211884" cy="381320"/>
          </a:xfrm>
          <a:prstGeom prst="rect">
            <a:avLst/>
          </a:prstGeom>
          <a:noFill/>
          <a:ln w="9525">
            <a:noFill/>
            <a:miter lim="800000"/>
            <a:headEnd/>
            <a:tailEnd/>
          </a:ln>
        </p:spPr>
      </p:pic>
      <p:pic>
        <p:nvPicPr>
          <p:cNvPr id="1069" name="Picture 52" descr="P:\MARKETING-ΠΩΛΗΣΕΙΣ\SITE AQS\BANNERS\client flash\Image 35 at frame 0.jpg"/>
          <p:cNvPicPr>
            <a:picLocks noChangeAspect="1" noChangeArrowheads="1"/>
          </p:cNvPicPr>
          <p:nvPr/>
        </p:nvPicPr>
        <p:blipFill>
          <a:blip r:embed="rId40" cstate="email"/>
          <a:srcRect/>
          <a:stretch>
            <a:fillRect/>
          </a:stretch>
        </p:blipFill>
        <p:spPr bwMode="auto">
          <a:xfrm>
            <a:off x="4086809" y="849756"/>
            <a:ext cx="706398" cy="736672"/>
          </a:xfrm>
          <a:prstGeom prst="rect">
            <a:avLst/>
          </a:prstGeom>
          <a:noFill/>
          <a:ln w="9525">
            <a:noFill/>
            <a:miter lim="800000"/>
            <a:headEnd/>
            <a:tailEnd/>
          </a:ln>
        </p:spPr>
      </p:pic>
      <p:pic>
        <p:nvPicPr>
          <p:cNvPr id="1071" name="Picture 54" descr="P:\MARKETING-ΠΩΛΗΣΕΙΣ\SITE AQS\BANNERS\client flash\Image 44 at frame 0.jpg"/>
          <p:cNvPicPr>
            <a:picLocks noChangeAspect="1" noChangeArrowheads="1"/>
          </p:cNvPicPr>
          <p:nvPr/>
        </p:nvPicPr>
        <p:blipFill>
          <a:blip r:embed="rId41" cstate="email">
            <a:clrChange>
              <a:clrFrom>
                <a:srgbClr val="FFFFFF"/>
              </a:clrFrom>
              <a:clrTo>
                <a:srgbClr val="FFFFFF">
                  <a:alpha val="0"/>
                </a:srgbClr>
              </a:clrTo>
            </a:clrChange>
          </a:blip>
          <a:srcRect/>
          <a:stretch>
            <a:fillRect/>
          </a:stretch>
        </p:blipFill>
        <p:spPr bwMode="auto">
          <a:xfrm>
            <a:off x="4699132" y="1680402"/>
            <a:ext cx="779168" cy="988352"/>
          </a:xfrm>
          <a:prstGeom prst="rect">
            <a:avLst/>
          </a:prstGeom>
          <a:noFill/>
          <a:ln w="9525">
            <a:noFill/>
            <a:miter lim="800000"/>
            <a:headEnd/>
            <a:tailEnd/>
          </a:ln>
        </p:spPr>
      </p:pic>
      <p:pic>
        <p:nvPicPr>
          <p:cNvPr id="1073" name="Picture 56" descr="P:\MARKETING-ΠΩΛΗΣΕΙΣ\SITE AQS\BANNERS\client flash\Image 37 at frame 0.jpg"/>
          <p:cNvPicPr>
            <a:picLocks noChangeAspect="1" noChangeArrowheads="1"/>
          </p:cNvPicPr>
          <p:nvPr/>
        </p:nvPicPr>
        <p:blipFill>
          <a:blip r:embed="rId42" cstate="email"/>
          <a:srcRect/>
          <a:stretch>
            <a:fillRect/>
          </a:stretch>
        </p:blipFill>
        <p:spPr bwMode="auto">
          <a:xfrm>
            <a:off x="251393" y="4531411"/>
            <a:ext cx="634108" cy="406738"/>
          </a:xfrm>
          <a:prstGeom prst="rect">
            <a:avLst/>
          </a:prstGeom>
          <a:noFill/>
          <a:ln w="9525">
            <a:noFill/>
            <a:miter lim="800000"/>
            <a:headEnd/>
            <a:tailEnd/>
          </a:ln>
        </p:spPr>
      </p:pic>
      <p:pic>
        <p:nvPicPr>
          <p:cNvPr id="1074" name="Picture 59" descr="http://www.calda.gr/image/data/logo.jpg"/>
          <p:cNvPicPr>
            <a:picLocks noChangeAspect="1" noChangeArrowheads="1"/>
          </p:cNvPicPr>
          <p:nvPr/>
        </p:nvPicPr>
        <p:blipFill>
          <a:blip r:embed="rId43" cstate="email">
            <a:clrChange>
              <a:clrFrom>
                <a:srgbClr val="FFFFFF"/>
              </a:clrFrom>
              <a:clrTo>
                <a:srgbClr val="FFFFFF">
                  <a:alpha val="0"/>
                </a:srgbClr>
              </a:clrTo>
            </a:clrChange>
          </a:blip>
          <a:srcRect/>
          <a:stretch>
            <a:fillRect/>
          </a:stretch>
        </p:blipFill>
        <p:spPr bwMode="auto">
          <a:xfrm>
            <a:off x="1349757" y="1923441"/>
            <a:ext cx="1042108" cy="530528"/>
          </a:xfrm>
          <a:prstGeom prst="rect">
            <a:avLst/>
          </a:prstGeom>
          <a:noFill/>
          <a:ln w="9525">
            <a:noFill/>
            <a:miter lim="800000"/>
            <a:headEnd/>
            <a:tailEnd/>
          </a:ln>
        </p:spPr>
      </p:pic>
      <p:pic>
        <p:nvPicPr>
          <p:cNvPr id="1075" name="Picture 58"/>
          <p:cNvPicPr>
            <a:picLocks noChangeAspect="1"/>
          </p:cNvPicPr>
          <p:nvPr/>
        </p:nvPicPr>
        <p:blipFill rotWithShape="1">
          <a:blip r:embed="rId44" cstate="email"/>
          <a:srcRect t="17277" b="17945"/>
          <a:stretch/>
        </p:blipFill>
        <p:spPr bwMode="auto">
          <a:xfrm>
            <a:off x="3402891" y="6474921"/>
            <a:ext cx="1865688" cy="312572"/>
          </a:xfrm>
          <a:prstGeom prst="rect">
            <a:avLst/>
          </a:prstGeom>
          <a:noFill/>
          <a:ln w="9525">
            <a:noFill/>
            <a:miter lim="800000"/>
            <a:headEnd/>
            <a:tailEnd/>
          </a:ln>
        </p:spPr>
      </p:pic>
      <p:pic>
        <p:nvPicPr>
          <p:cNvPr id="5" name="Picture 4">
            <a:extLst>
              <a:ext uri="{FF2B5EF4-FFF2-40B4-BE49-F238E27FC236}">
                <a16:creationId xmlns:a16="http://schemas.microsoft.com/office/drawing/2014/main" id="{7E7E95B6-C80E-49C3-A81B-8A446836B7F1}"/>
              </a:ext>
            </a:extLst>
          </p:cNvPr>
          <p:cNvPicPr>
            <a:picLocks noChangeAspect="1"/>
          </p:cNvPicPr>
          <p:nvPr/>
        </p:nvPicPr>
        <p:blipFill>
          <a:blip r:embed="rId45" cstate="print"/>
          <a:stretch>
            <a:fillRect/>
          </a:stretch>
        </p:blipFill>
        <p:spPr>
          <a:xfrm>
            <a:off x="1291305" y="3850184"/>
            <a:ext cx="877732" cy="982078"/>
          </a:xfrm>
          <a:prstGeom prst="rect">
            <a:avLst/>
          </a:prstGeom>
        </p:spPr>
      </p:pic>
      <p:pic>
        <p:nvPicPr>
          <p:cNvPr id="1042" name="Picture 8" descr="logo_CYBARCO"/>
          <p:cNvPicPr>
            <a:picLocks noChangeAspect="1" noChangeArrowheads="1"/>
          </p:cNvPicPr>
          <p:nvPr/>
        </p:nvPicPr>
        <p:blipFill>
          <a:blip r:embed="rId46" cstate="email"/>
          <a:srcRect/>
          <a:stretch>
            <a:fillRect/>
          </a:stretch>
        </p:blipFill>
        <p:spPr bwMode="auto">
          <a:xfrm>
            <a:off x="8388729" y="3818228"/>
            <a:ext cx="623682" cy="559241"/>
          </a:xfrm>
          <a:prstGeom prst="rect">
            <a:avLst/>
          </a:prstGeom>
          <a:noFill/>
          <a:ln w="9525">
            <a:noFill/>
            <a:miter lim="800000"/>
            <a:headEnd/>
            <a:tailEnd/>
          </a:ln>
        </p:spPr>
      </p:pic>
      <p:pic>
        <p:nvPicPr>
          <p:cNvPr id="7" name="Picture 6">
            <a:extLst>
              <a:ext uri="{FF2B5EF4-FFF2-40B4-BE49-F238E27FC236}">
                <a16:creationId xmlns:a16="http://schemas.microsoft.com/office/drawing/2014/main" id="{F5A64ADF-CE98-45B2-AD98-4C04F5474178}"/>
              </a:ext>
            </a:extLst>
          </p:cNvPr>
          <p:cNvPicPr>
            <a:picLocks noChangeAspect="1"/>
          </p:cNvPicPr>
          <p:nvPr/>
        </p:nvPicPr>
        <p:blipFill>
          <a:blip r:embed="rId47" cstate="print"/>
          <a:stretch>
            <a:fillRect/>
          </a:stretch>
        </p:blipFill>
        <p:spPr>
          <a:xfrm>
            <a:off x="175118" y="3790560"/>
            <a:ext cx="871666" cy="572720"/>
          </a:xfrm>
          <a:prstGeom prst="rect">
            <a:avLst/>
          </a:prstGeom>
        </p:spPr>
      </p:pic>
      <p:pic>
        <p:nvPicPr>
          <p:cNvPr id="59" name="26 - Εικόνα" descr="delatolas.jpg"/>
          <p:cNvPicPr/>
          <p:nvPr/>
        </p:nvPicPr>
        <p:blipFill>
          <a:blip r:embed="rId48" cstate="print"/>
          <a:stretch>
            <a:fillRect/>
          </a:stretch>
        </p:blipFill>
        <p:spPr>
          <a:xfrm>
            <a:off x="8138723" y="5865794"/>
            <a:ext cx="859442" cy="823726"/>
          </a:xfrm>
          <a:prstGeom prst="rect">
            <a:avLst/>
          </a:prstGeom>
        </p:spPr>
      </p:pic>
      <p:pic>
        <p:nvPicPr>
          <p:cNvPr id="4" name="Εικόνα 3" descr="Εικόνα που περιέχει σχεδίαση&#10;&#10;Περιγραφή που δημιουργήθηκε αυτόματα">
            <a:extLst>
              <a:ext uri="{FF2B5EF4-FFF2-40B4-BE49-F238E27FC236}">
                <a16:creationId xmlns:a16="http://schemas.microsoft.com/office/drawing/2014/main" id="{2EECF77F-3BEF-4F24-92A7-2D0BA0620BBE}"/>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699382" y="2391954"/>
            <a:ext cx="729938" cy="765964"/>
          </a:xfrm>
          <a:prstGeom prst="rect">
            <a:avLst/>
          </a:prstGeom>
        </p:spPr>
      </p:pic>
      <p:pic>
        <p:nvPicPr>
          <p:cNvPr id="60" name="Εικόνα 59">
            <a:extLst>
              <a:ext uri="{FF2B5EF4-FFF2-40B4-BE49-F238E27FC236}">
                <a16:creationId xmlns:a16="http://schemas.microsoft.com/office/drawing/2014/main" id="{41E2F292-4739-4EF7-BD92-ECE12C3F2392}"/>
              </a:ext>
            </a:extLst>
          </p:cNvPr>
          <p:cNvPicPr>
            <a:picLocks noChangeAspect="1"/>
          </p:cNvPicPr>
          <p:nvPr/>
        </p:nvPicPr>
        <p:blipFill rotWithShape="1">
          <a:blip r:embed="rId50"/>
          <a:srcRect t="20035"/>
          <a:stretch/>
        </p:blipFill>
        <p:spPr>
          <a:xfrm>
            <a:off x="7706134" y="2071145"/>
            <a:ext cx="1145028" cy="279774"/>
          </a:xfrm>
          <a:prstGeom prst="rect">
            <a:avLst/>
          </a:prstGeom>
        </p:spPr>
      </p:pic>
      <p:pic>
        <p:nvPicPr>
          <p:cNvPr id="62" name="Picture 4" descr="http://mefal.com.cy/wp-content/themes/wp-theme/images/headerBg.png">
            <a:extLst>
              <a:ext uri="{FF2B5EF4-FFF2-40B4-BE49-F238E27FC236}">
                <a16:creationId xmlns:a16="http://schemas.microsoft.com/office/drawing/2014/main" id="{C3222302-4C52-3065-98E8-8FB43661126B}"/>
              </a:ext>
            </a:extLst>
          </p:cNvPr>
          <p:cNvPicPr>
            <a:picLocks noChangeAspect="1" noChangeArrowheads="1"/>
          </p:cNvPicPr>
          <p:nvPr/>
        </p:nvPicPr>
        <p:blipFill>
          <a:blip r:embed="rId51" cstate="print"/>
          <a:srcRect/>
          <a:stretch>
            <a:fillRect/>
          </a:stretch>
        </p:blipFill>
        <p:spPr bwMode="auto">
          <a:xfrm>
            <a:off x="1404163" y="1240084"/>
            <a:ext cx="937121" cy="487092"/>
          </a:xfrm>
          <a:prstGeom prst="rect">
            <a:avLst/>
          </a:prstGeom>
          <a:noFill/>
        </p:spPr>
      </p:pic>
      <p:pic>
        <p:nvPicPr>
          <p:cNvPr id="6" name="Εικόνα 5">
            <a:extLst>
              <a:ext uri="{FF2B5EF4-FFF2-40B4-BE49-F238E27FC236}">
                <a16:creationId xmlns:a16="http://schemas.microsoft.com/office/drawing/2014/main" id="{0F66E968-3555-91D8-F53B-9DA8DB798F72}"/>
              </a:ext>
            </a:extLst>
          </p:cNvPr>
          <p:cNvPicPr>
            <a:picLocks noChangeAspect="1"/>
          </p:cNvPicPr>
          <p:nvPr/>
        </p:nvPicPr>
        <p:blipFill>
          <a:blip r:embed="rId52"/>
          <a:stretch>
            <a:fillRect/>
          </a:stretch>
        </p:blipFill>
        <p:spPr>
          <a:xfrm>
            <a:off x="7012917" y="5205277"/>
            <a:ext cx="827770" cy="949305"/>
          </a:xfrm>
          <a:prstGeom prst="rect">
            <a:avLst/>
          </a:prstGeom>
        </p:spPr>
      </p:pic>
      <p:pic>
        <p:nvPicPr>
          <p:cNvPr id="9" name="Εικόνα 8">
            <a:extLst>
              <a:ext uri="{FF2B5EF4-FFF2-40B4-BE49-F238E27FC236}">
                <a16:creationId xmlns:a16="http://schemas.microsoft.com/office/drawing/2014/main" id="{C1090ABC-7A1F-82AF-D9F3-2455CD1B6D91}"/>
              </a:ext>
            </a:extLst>
          </p:cNvPr>
          <p:cNvPicPr>
            <a:picLocks noChangeAspect="1"/>
          </p:cNvPicPr>
          <p:nvPr/>
        </p:nvPicPr>
        <p:blipFill rotWithShape="1">
          <a:blip r:embed="rId53"/>
          <a:srcRect l="12897" r="8668"/>
          <a:stretch/>
        </p:blipFill>
        <p:spPr>
          <a:xfrm>
            <a:off x="4211017" y="5574508"/>
            <a:ext cx="1019636" cy="885076"/>
          </a:xfrm>
          <a:prstGeom prst="rect">
            <a:avLst/>
          </a:prstGeom>
        </p:spPr>
      </p:pic>
      <p:pic>
        <p:nvPicPr>
          <p:cNvPr id="13" name="Εικόνα 12">
            <a:extLst>
              <a:ext uri="{FF2B5EF4-FFF2-40B4-BE49-F238E27FC236}">
                <a16:creationId xmlns:a16="http://schemas.microsoft.com/office/drawing/2014/main" id="{E7ADF5DB-81C3-97F5-67B2-FE60E9E8A8CE}"/>
              </a:ext>
            </a:extLst>
          </p:cNvPr>
          <p:cNvPicPr>
            <a:picLocks noChangeAspect="1"/>
          </p:cNvPicPr>
          <p:nvPr/>
        </p:nvPicPr>
        <p:blipFill rotWithShape="1">
          <a:blip r:embed="rId54"/>
          <a:srcRect t="16399"/>
          <a:stretch/>
        </p:blipFill>
        <p:spPr>
          <a:xfrm>
            <a:off x="4670795" y="4735609"/>
            <a:ext cx="1354533" cy="601076"/>
          </a:xfrm>
          <a:prstGeom prst="rect">
            <a:avLst/>
          </a:prstGeom>
        </p:spPr>
      </p:pic>
      <p:pic>
        <p:nvPicPr>
          <p:cNvPr id="15" name="Εικόνα 14">
            <a:extLst>
              <a:ext uri="{FF2B5EF4-FFF2-40B4-BE49-F238E27FC236}">
                <a16:creationId xmlns:a16="http://schemas.microsoft.com/office/drawing/2014/main" id="{5571DFF4-CBFD-1F28-80FC-3F815F3DD743}"/>
              </a:ext>
            </a:extLst>
          </p:cNvPr>
          <p:cNvPicPr>
            <a:picLocks noChangeAspect="1"/>
          </p:cNvPicPr>
          <p:nvPr/>
        </p:nvPicPr>
        <p:blipFill>
          <a:blip r:embed="rId55"/>
          <a:stretch>
            <a:fillRect/>
          </a:stretch>
        </p:blipFill>
        <p:spPr>
          <a:xfrm>
            <a:off x="3481467" y="4734780"/>
            <a:ext cx="854268" cy="795098"/>
          </a:xfrm>
          <a:prstGeom prst="rect">
            <a:avLst/>
          </a:prstGeom>
        </p:spPr>
      </p:pic>
      <p:pic>
        <p:nvPicPr>
          <p:cNvPr id="17" name="Εικόνα 16">
            <a:extLst>
              <a:ext uri="{FF2B5EF4-FFF2-40B4-BE49-F238E27FC236}">
                <a16:creationId xmlns:a16="http://schemas.microsoft.com/office/drawing/2014/main" id="{8DE87ED8-D0B8-63CC-4DCC-2D50EB72B46F}"/>
              </a:ext>
            </a:extLst>
          </p:cNvPr>
          <p:cNvPicPr>
            <a:picLocks noChangeAspect="1"/>
          </p:cNvPicPr>
          <p:nvPr/>
        </p:nvPicPr>
        <p:blipFill>
          <a:blip r:embed="rId56"/>
          <a:stretch>
            <a:fillRect/>
          </a:stretch>
        </p:blipFill>
        <p:spPr>
          <a:xfrm>
            <a:off x="2952909" y="5793935"/>
            <a:ext cx="806356" cy="554370"/>
          </a:xfrm>
          <a:prstGeom prst="rect">
            <a:avLst/>
          </a:prstGeom>
        </p:spPr>
      </p:pic>
      <p:pic>
        <p:nvPicPr>
          <p:cNvPr id="19" name="Εικόνα 18">
            <a:extLst>
              <a:ext uri="{FF2B5EF4-FFF2-40B4-BE49-F238E27FC236}">
                <a16:creationId xmlns:a16="http://schemas.microsoft.com/office/drawing/2014/main" id="{627A323F-4323-EA87-875D-0F15F5A7F69C}"/>
              </a:ext>
            </a:extLst>
          </p:cNvPr>
          <p:cNvPicPr>
            <a:picLocks noChangeAspect="1"/>
          </p:cNvPicPr>
          <p:nvPr/>
        </p:nvPicPr>
        <p:blipFill>
          <a:blip r:embed="rId57"/>
          <a:stretch>
            <a:fillRect/>
          </a:stretch>
        </p:blipFill>
        <p:spPr>
          <a:xfrm>
            <a:off x="6201506" y="4682427"/>
            <a:ext cx="917056" cy="511328"/>
          </a:xfrm>
          <a:prstGeom prst="rect">
            <a:avLst/>
          </a:prstGeom>
        </p:spPr>
      </p:pic>
      <p:pic>
        <p:nvPicPr>
          <p:cNvPr id="21" name="Εικόνα 20">
            <a:extLst>
              <a:ext uri="{FF2B5EF4-FFF2-40B4-BE49-F238E27FC236}">
                <a16:creationId xmlns:a16="http://schemas.microsoft.com/office/drawing/2014/main" id="{4D6C595E-77D0-020E-F795-10F9C11DD87B}"/>
              </a:ext>
            </a:extLst>
          </p:cNvPr>
          <p:cNvPicPr>
            <a:picLocks noChangeAspect="1"/>
          </p:cNvPicPr>
          <p:nvPr/>
        </p:nvPicPr>
        <p:blipFill>
          <a:blip r:embed="rId58"/>
          <a:stretch>
            <a:fillRect/>
          </a:stretch>
        </p:blipFill>
        <p:spPr>
          <a:xfrm>
            <a:off x="7136902" y="3056250"/>
            <a:ext cx="1735824" cy="530602"/>
          </a:xfrm>
          <a:prstGeom prst="rect">
            <a:avLst/>
          </a:prstGeom>
        </p:spPr>
      </p:pic>
      <p:pic>
        <p:nvPicPr>
          <p:cNvPr id="23" name="Εικόνα 22">
            <a:extLst>
              <a:ext uri="{FF2B5EF4-FFF2-40B4-BE49-F238E27FC236}">
                <a16:creationId xmlns:a16="http://schemas.microsoft.com/office/drawing/2014/main" id="{4CDC0E3A-9C67-C683-92E9-610CA8DEAE7E}"/>
              </a:ext>
            </a:extLst>
          </p:cNvPr>
          <p:cNvPicPr>
            <a:picLocks noChangeAspect="1"/>
          </p:cNvPicPr>
          <p:nvPr/>
        </p:nvPicPr>
        <p:blipFill>
          <a:blip r:embed="rId59"/>
          <a:stretch>
            <a:fillRect/>
          </a:stretch>
        </p:blipFill>
        <p:spPr>
          <a:xfrm>
            <a:off x="8423980" y="596165"/>
            <a:ext cx="635376" cy="666120"/>
          </a:xfrm>
          <a:prstGeom prst="rect">
            <a:avLst/>
          </a:prstGeom>
        </p:spPr>
      </p:pic>
      <p:graphicFrame>
        <p:nvGraphicFramePr>
          <p:cNvPr id="1030" name="Object 9"/>
          <p:cNvGraphicFramePr>
            <a:graphicFrameLocks noChangeAspect="1"/>
          </p:cNvGraphicFramePr>
          <p:nvPr/>
        </p:nvGraphicFramePr>
        <p:xfrm>
          <a:off x="6077652" y="621304"/>
          <a:ext cx="1071002" cy="726920"/>
        </p:xfrm>
        <a:graphic>
          <a:graphicData uri="http://schemas.openxmlformats.org/presentationml/2006/ole">
            <mc:AlternateContent xmlns:mc="http://schemas.openxmlformats.org/markup-compatibility/2006">
              <mc:Choice xmlns:v="urn:schemas-microsoft-com:vml" Requires="v">
                <p:oleObj name="Φωτογραφία του Photo Editor" r:id="rId60" imgW="1305107" imgH="885949" progId="">
                  <p:embed/>
                </p:oleObj>
              </mc:Choice>
              <mc:Fallback>
                <p:oleObj name="Φωτογραφία του Photo Editor" r:id="rId60" imgW="1305107" imgH="885949" progId="">
                  <p:embed/>
                  <p:pic>
                    <p:nvPicPr>
                      <p:cNvPr id="1030" name="Object 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077652" y="621304"/>
                        <a:ext cx="1071002" cy="726920"/>
                      </a:xfrm>
                      <a:prstGeom prst="rect">
                        <a:avLst/>
                      </a:prstGeom>
                      <a:noFill/>
                      <a:ln>
                        <a:noFill/>
                      </a:ln>
                      <a:effectLst/>
                    </p:spPr>
                  </p:pic>
                </p:oleObj>
              </mc:Fallback>
            </mc:AlternateContent>
          </a:graphicData>
        </a:graphic>
      </p:graphicFrame>
      <p:sp>
        <p:nvSpPr>
          <p:cNvPr id="24" name="32 - Τίτλος">
            <a:extLst>
              <a:ext uri="{FF2B5EF4-FFF2-40B4-BE49-F238E27FC236}">
                <a16:creationId xmlns:a16="http://schemas.microsoft.com/office/drawing/2014/main" id="{2778EC5C-BC40-C0C4-3DC3-23F652E5472B}"/>
              </a:ext>
            </a:extLst>
          </p:cNvPr>
          <p:cNvSpPr txBox="1">
            <a:spLocks/>
          </p:cNvSpPr>
          <p:nvPr/>
        </p:nvSpPr>
        <p:spPr>
          <a:xfrm>
            <a:off x="-36512" y="44624"/>
            <a:ext cx="913209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2800" b="1">
                <a:latin typeface="Arial" pitchFamily="34" charset="0"/>
                <a:ea typeface="ＭＳ Ｐゴシック" charset="0"/>
                <a:cs typeface="Arial" pitchFamily="34" charset="0"/>
              </a:defRPr>
            </a:lvl1pPr>
            <a:lvl2pPr eaLnBrk="0" fontAlgn="base" hangingPunct="0">
              <a:spcBef>
                <a:spcPct val="0"/>
              </a:spcBef>
              <a:spcAft>
                <a:spcPct val="0"/>
              </a:spcAft>
              <a:defRPr sz="3200" b="1">
                <a:latin typeface="Arial" charset="0"/>
                <a:ea typeface="ＭＳ Ｐゴシック" charset="0"/>
                <a:cs typeface="Arial" charset="0"/>
              </a:defRPr>
            </a:lvl2pPr>
            <a:lvl3pPr eaLnBrk="0" fontAlgn="base" hangingPunct="0">
              <a:spcBef>
                <a:spcPct val="0"/>
              </a:spcBef>
              <a:spcAft>
                <a:spcPct val="0"/>
              </a:spcAft>
              <a:defRPr sz="3200" b="1">
                <a:latin typeface="Arial" charset="0"/>
                <a:ea typeface="ＭＳ Ｐゴシック" charset="0"/>
                <a:cs typeface="Arial" charset="0"/>
              </a:defRPr>
            </a:lvl3pPr>
            <a:lvl4pPr eaLnBrk="0" fontAlgn="base" hangingPunct="0">
              <a:spcBef>
                <a:spcPct val="0"/>
              </a:spcBef>
              <a:spcAft>
                <a:spcPct val="0"/>
              </a:spcAft>
              <a:defRPr sz="3200" b="1">
                <a:latin typeface="Arial" charset="0"/>
                <a:ea typeface="ＭＳ Ｐゴシック" charset="0"/>
                <a:cs typeface="Arial" charset="0"/>
              </a:defRPr>
            </a:lvl4pPr>
            <a:lvl5pPr eaLnBrk="0" fontAlgn="base" hangingPunct="0">
              <a:spcBef>
                <a:spcPct val="0"/>
              </a:spcBef>
              <a:spcAft>
                <a:spcPct val="0"/>
              </a:spcAft>
              <a:defRPr sz="3200" b="1">
                <a:latin typeface="Arial" charset="0"/>
                <a:ea typeface="ＭＳ Ｐゴシック" charset="0"/>
                <a:cs typeface="Arial" charset="0"/>
              </a:defRPr>
            </a:lvl5pPr>
            <a:lvl6pPr marL="457200" fontAlgn="base">
              <a:spcBef>
                <a:spcPct val="0"/>
              </a:spcBef>
              <a:spcAft>
                <a:spcPct val="0"/>
              </a:spcAft>
              <a:defRPr sz="4400">
                <a:latin typeface="Calibri" pitchFamily="34" charset="0"/>
              </a:defRPr>
            </a:lvl6pPr>
            <a:lvl7pPr marL="914400" fontAlgn="base">
              <a:spcBef>
                <a:spcPct val="0"/>
              </a:spcBef>
              <a:spcAft>
                <a:spcPct val="0"/>
              </a:spcAft>
              <a:defRPr sz="4400">
                <a:latin typeface="Calibri" pitchFamily="34" charset="0"/>
              </a:defRPr>
            </a:lvl7pPr>
            <a:lvl8pPr marL="1371600" fontAlgn="base">
              <a:spcBef>
                <a:spcPct val="0"/>
              </a:spcBef>
              <a:spcAft>
                <a:spcPct val="0"/>
              </a:spcAft>
              <a:defRPr sz="4400">
                <a:latin typeface="Calibri" pitchFamily="34" charset="0"/>
              </a:defRPr>
            </a:lvl8pPr>
            <a:lvl9pPr marL="1828800" fontAlgn="base">
              <a:spcBef>
                <a:spcPct val="0"/>
              </a:spcBef>
              <a:spcAft>
                <a:spcPct val="0"/>
              </a:spcAft>
              <a:defRPr sz="4400">
                <a:latin typeface="Calibri" pitchFamily="34" charset="0"/>
              </a:defRPr>
            </a:lvl9pPr>
          </a:lstStyle>
          <a:p>
            <a:r>
              <a:rPr lang="el-GR" sz="2400" dirty="0"/>
              <a:t>ΕΝΔΕΙΚΤΙΚΟ ΠΕΛΑΤΟΛΟΓΙΟ ΣΥΜΒΟΥΛΕΥΤΙΚΩΝ ΥΠΗΡΕΣΙΩΝ</a:t>
            </a:r>
          </a:p>
        </p:txBody>
      </p:sp>
      <p:pic>
        <p:nvPicPr>
          <p:cNvPr id="3" name="Picture 2" descr="Jumbo Logo Vector">
            <a:extLst>
              <a:ext uri="{FF2B5EF4-FFF2-40B4-BE49-F238E27FC236}">
                <a16:creationId xmlns:a16="http://schemas.microsoft.com/office/drawing/2014/main" id="{4415FF20-4D99-79D9-6545-38F686013E24}"/>
              </a:ext>
            </a:extLst>
          </p:cNvPr>
          <p:cNvPicPr>
            <a:picLocks noChangeAspect="1" noChangeArrowheads="1"/>
          </p:cNvPicPr>
          <p:nvPr/>
        </p:nvPicPr>
        <p:blipFill>
          <a:blip r:embed="rId62" cstate="print"/>
          <a:srcRect t="33417" b="31691"/>
          <a:stretch>
            <a:fillRect/>
          </a:stretch>
        </p:blipFill>
        <p:spPr bwMode="auto">
          <a:xfrm>
            <a:off x="3769027" y="3267437"/>
            <a:ext cx="1484262" cy="517888"/>
          </a:xfrm>
          <a:prstGeom prst="rect">
            <a:avLst/>
          </a:prstGeom>
          <a:noFill/>
        </p:spPr>
      </p:pic>
      <p:pic>
        <p:nvPicPr>
          <p:cNvPr id="8" name="Picture 4" descr="Aon Corporation logo.svg">
            <a:extLst>
              <a:ext uri="{FF2B5EF4-FFF2-40B4-BE49-F238E27FC236}">
                <a16:creationId xmlns:a16="http://schemas.microsoft.com/office/drawing/2014/main" id="{724C003C-38B2-77A3-3B21-6FF83637CBE3}"/>
              </a:ext>
            </a:extLst>
          </p:cNvPr>
          <p:cNvPicPr>
            <a:picLocks noChangeAspect="1" noChangeArrowheads="1"/>
          </p:cNvPicPr>
          <p:nvPr/>
        </p:nvPicPr>
        <p:blipFill>
          <a:blip r:embed="rId63" cstate="print"/>
          <a:srcRect/>
          <a:stretch>
            <a:fillRect/>
          </a:stretch>
        </p:blipFill>
        <p:spPr bwMode="auto">
          <a:xfrm>
            <a:off x="6208933" y="2600423"/>
            <a:ext cx="788880" cy="340652"/>
          </a:xfrm>
          <a:prstGeom prst="rect">
            <a:avLst/>
          </a:prstGeom>
          <a:noFill/>
        </p:spPr>
      </p:pic>
      <p:pic>
        <p:nvPicPr>
          <p:cNvPr id="11" name="Εικόνα 10">
            <a:extLst>
              <a:ext uri="{FF2B5EF4-FFF2-40B4-BE49-F238E27FC236}">
                <a16:creationId xmlns:a16="http://schemas.microsoft.com/office/drawing/2014/main" id="{1ECE63A8-1569-F046-D36B-D425161AF45C}"/>
              </a:ext>
            </a:extLst>
          </p:cNvPr>
          <p:cNvPicPr>
            <a:picLocks noChangeAspect="1"/>
          </p:cNvPicPr>
          <p:nvPr/>
        </p:nvPicPr>
        <p:blipFill>
          <a:blip r:embed="rId64"/>
          <a:stretch>
            <a:fillRect/>
          </a:stretch>
        </p:blipFill>
        <p:spPr>
          <a:xfrm>
            <a:off x="5405489" y="2641481"/>
            <a:ext cx="685246" cy="867046"/>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p:txBody>
          <a:bodyPr/>
          <a:lstStyle/>
          <a:p>
            <a:pPr algn="ctr">
              <a:defRPr/>
            </a:pPr>
            <a:r>
              <a:rPr lang="el-GR" altLang="el-GR" sz="1800" dirty="0">
                <a:effectLst>
                  <a:outerShdw dist="38100" sx="1000" sy="1000" algn="tl">
                    <a:srgbClr val="000000"/>
                  </a:outerShdw>
                </a:effectLst>
                <a:ea typeface="+mn-ea"/>
              </a:rPr>
              <a:t>Η ΕΠΙΔΡΑΣΗ ΤΟΥ ΕΡΓΑΣΙΑΚΟΥ ΚΛΙΜΑΤΟΣ </a:t>
            </a:r>
          </a:p>
        </p:txBody>
      </p:sp>
      <p:sp>
        <p:nvSpPr>
          <p:cNvPr id="3" name="Θέση περιεχομένου 2">
            <a:extLst>
              <a:ext uri="{FF2B5EF4-FFF2-40B4-BE49-F238E27FC236}">
                <a16:creationId xmlns:a16="http://schemas.microsoft.com/office/drawing/2014/main" id="{734B50AB-D95F-F035-D16A-2EDE386F1992}"/>
              </a:ext>
            </a:extLst>
          </p:cNvPr>
          <p:cNvSpPr>
            <a:spLocks noGrp="1"/>
          </p:cNvSpPr>
          <p:nvPr>
            <p:ph idx="1"/>
          </p:nvPr>
        </p:nvSpPr>
        <p:spPr/>
        <p:txBody>
          <a:bodyPr/>
          <a:lstStyle/>
          <a:p>
            <a:endParaRPr lang="el-GR" dirty="0"/>
          </a:p>
        </p:txBody>
      </p:sp>
      <p:sp>
        <p:nvSpPr>
          <p:cNvPr id="4" name="Στρογγυλεμένο ορθογώνιο 3"/>
          <p:cNvSpPr/>
          <p:nvPr/>
        </p:nvSpPr>
        <p:spPr>
          <a:xfrm>
            <a:off x="5900935" y="2706153"/>
            <a:ext cx="1983433" cy="2556602"/>
          </a:xfrm>
          <a:prstGeom prst="roundRect">
            <a:avLst/>
          </a:prstGeom>
          <a:gradFill flip="none" rotWithShape="1">
            <a:gsLst>
              <a:gs pos="29186">
                <a:srgbClr val="6D8B43"/>
              </a:gs>
              <a:gs pos="60000">
                <a:srgbClr val="BDD29F">
                  <a:lumMod val="54000"/>
                </a:srgbClr>
              </a:gs>
              <a:gs pos="0">
                <a:srgbClr val="DDEBCF"/>
              </a:gs>
              <a:gs pos="80000">
                <a:srgbClr val="9CB86E">
                  <a:lumMod val="77000"/>
                </a:srgbClr>
              </a:gs>
              <a:gs pos="100000">
                <a:srgbClr val="156B13"/>
              </a:gs>
            </a:gsLst>
            <a:lin ang="2700000" scaled="1"/>
            <a:tileRect/>
          </a:gradFill>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white"/>
              </a:solidFill>
              <a:effectLst/>
              <a:uLnTx/>
              <a:uFillTx/>
              <a:latin typeface="Calibri"/>
              <a:ea typeface="+mn-ea"/>
              <a:cs typeface="+mn-cs"/>
            </a:endParaRPr>
          </a:p>
        </p:txBody>
      </p:sp>
      <p:sp>
        <p:nvSpPr>
          <p:cNvPr id="5" name="Στρογγυλεμένο ορθογώνιο 4"/>
          <p:cNvSpPr/>
          <p:nvPr/>
        </p:nvSpPr>
        <p:spPr>
          <a:xfrm>
            <a:off x="3429330" y="3180816"/>
            <a:ext cx="1934758" cy="2081940"/>
          </a:xfrm>
          <a:prstGeom prst="roundRect">
            <a:avLst/>
          </a:prstGeom>
          <a:gradFill flip="none" rotWithShape="1">
            <a:gsLst>
              <a:gs pos="0">
                <a:srgbClr val="FFF200"/>
              </a:gs>
              <a:gs pos="45000">
                <a:srgbClr val="FF7A00"/>
              </a:gs>
              <a:gs pos="70000">
                <a:srgbClr val="FF0300"/>
              </a:gs>
              <a:gs pos="100000">
                <a:srgbClr val="4D0808"/>
              </a:gs>
            </a:gsLst>
            <a:lin ang="2700000" scaled="0"/>
            <a:tileRect/>
          </a:gradFill>
          <a:ln w="25400" cap="flat" cmpd="sng" algn="ctr">
            <a:solidFill>
              <a:srgbClr val="4F81BD">
                <a:shade val="50000"/>
              </a:srgbClr>
            </a:solidFill>
            <a:prstDash val="solid"/>
          </a:ln>
          <a:effectLst>
            <a:innerShdw blurRad="114300">
              <a:prstClr val="black"/>
            </a:innerShdw>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6" name="Στρογγυλεμένο ορθογώνιο 5"/>
          <p:cNvSpPr/>
          <p:nvPr/>
        </p:nvSpPr>
        <p:spPr>
          <a:xfrm>
            <a:off x="971600" y="3655478"/>
            <a:ext cx="1728192" cy="1607277"/>
          </a:xfrm>
          <a:prstGeom prst="roundRect">
            <a:avLst/>
          </a:prstGeom>
          <a:gradFill flip="none" rotWithShape="1">
            <a:gsLst>
              <a:gs pos="0">
                <a:srgbClr val="000000"/>
              </a:gs>
              <a:gs pos="39999">
                <a:srgbClr val="0A128C"/>
              </a:gs>
              <a:gs pos="70000">
                <a:srgbClr val="181CC7"/>
              </a:gs>
              <a:gs pos="88000">
                <a:srgbClr val="7005D4"/>
              </a:gs>
              <a:gs pos="100000">
                <a:srgbClr val="8C3D91"/>
              </a:gs>
            </a:gsLst>
            <a:lin ang="2700000" scaled="0"/>
            <a:tileRect/>
          </a:gradFill>
          <a:ln w="25400" cap="flat" cmpd="sng" algn="ctr">
            <a:solidFill>
              <a:srgbClr val="4F81BD">
                <a:shade val="50000"/>
              </a:srgbClr>
            </a:solidFill>
            <a:prstDash val="solid"/>
          </a:ln>
          <a:effectLst>
            <a:innerShdw blurRad="114300">
              <a:prstClr val="black"/>
            </a:innerShdw>
          </a:effectLst>
          <a:scene3d>
            <a:camera prst="orthographicFront"/>
            <a:lightRig rig="threePt" dir="t"/>
          </a:scene3d>
          <a:sp3d>
            <a:bevelT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 name="Πλαίσιο κειμένου 2"/>
          <p:cNvSpPr txBox="1">
            <a:spLocks noChangeArrowheads="1"/>
          </p:cNvSpPr>
          <p:nvPr/>
        </p:nvSpPr>
        <p:spPr bwMode="auto">
          <a:xfrm>
            <a:off x="1172121" y="3655478"/>
            <a:ext cx="132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10</a:t>
            </a:r>
            <a:r>
              <a:rPr kumimoji="0" lang="en-US"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a:t>
            </a:r>
            <a:endParaRPr kumimoji="0" lang="en-US" altLang="el-G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 Box 4"/>
          <p:cNvSpPr txBox="1">
            <a:spLocks noChangeArrowheads="1"/>
          </p:cNvSpPr>
          <p:nvPr/>
        </p:nvSpPr>
        <p:spPr bwMode="auto">
          <a:xfrm>
            <a:off x="3733134" y="3275445"/>
            <a:ext cx="132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20</a:t>
            </a:r>
            <a:r>
              <a:rPr kumimoji="0" lang="en-US"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a:t>
            </a:r>
            <a:endParaRPr kumimoji="0" lang="en-US" altLang="el-G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Text Box 3"/>
          <p:cNvSpPr txBox="1">
            <a:spLocks noChangeArrowheads="1"/>
          </p:cNvSpPr>
          <p:nvPr/>
        </p:nvSpPr>
        <p:spPr bwMode="auto">
          <a:xfrm>
            <a:off x="6229076" y="2800782"/>
            <a:ext cx="132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33</a:t>
            </a:r>
            <a:r>
              <a:rPr kumimoji="0" lang="en-US" altLang="el-GR" sz="4400" b="1" i="0" u="none" strike="noStrike" kern="1200" cap="none" spc="0" normalizeH="0" baseline="0" noProof="0" dirty="0">
                <a:ln>
                  <a:noFill/>
                </a:ln>
                <a:solidFill>
                  <a:srgbClr val="FFFFFF"/>
                </a:solidFill>
                <a:effectLst/>
                <a:uLnTx/>
                <a:uFillTx/>
                <a:latin typeface="Calibri" pitchFamily="34" charset="0"/>
                <a:ea typeface="Calibri" pitchFamily="34" charset="0"/>
                <a:cs typeface="Times New Roman" pitchFamily="18" charset="0"/>
              </a:rPr>
              <a:t>%</a:t>
            </a:r>
            <a:endParaRPr kumimoji="0" lang="en-US" altLang="el-GR"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9" name="Ευθεία γραμμή σύνδεσης 8"/>
          <p:cNvCxnSpPr/>
          <p:nvPr/>
        </p:nvCxnSpPr>
        <p:spPr>
          <a:xfrm>
            <a:off x="650444" y="2049780"/>
            <a:ext cx="0" cy="4108452"/>
          </a:xfrm>
          <a:prstGeom prst="line">
            <a:avLst/>
          </a:prstGeom>
          <a:ln w="101600" cmpd="sng">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650444" y="6158232"/>
            <a:ext cx="7665972" cy="4567"/>
          </a:xfrm>
          <a:prstGeom prst="line">
            <a:avLst/>
          </a:prstGeom>
          <a:ln w="101600" cmpd="sng">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2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5" name="Rectangle 2"/>
          <p:cNvSpPr txBox="1">
            <a:spLocks noChangeArrowheads="1"/>
          </p:cNvSpPr>
          <p:nvPr/>
        </p:nvSpPr>
        <p:spPr bwMode="auto">
          <a:xfrm>
            <a:off x="3397160" y="5373216"/>
            <a:ext cx="2236873" cy="63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l-GR" altLang="el-GR" sz="1800" dirty="0">
                <a:solidFill>
                  <a:prstClr val="black"/>
                </a:solidFill>
                <a:effectLst>
                  <a:outerShdw blurRad="38100" dist="38100" dir="2700000" algn="tl">
                    <a:srgbClr val="000000">
                      <a:alpha val="43137"/>
                    </a:srgbClr>
                  </a:outerShdw>
                </a:effectLst>
              </a:rPr>
              <a:t>Πολύ καλό Εργασιακό Κλίμα </a:t>
            </a:r>
            <a:endParaRPr kumimoji="0" lang="el-GR" alt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6" name="Rectangle 2"/>
          <p:cNvSpPr txBox="1">
            <a:spLocks noChangeArrowheads="1"/>
          </p:cNvSpPr>
          <p:nvPr/>
        </p:nvSpPr>
        <p:spPr bwMode="auto">
          <a:xfrm>
            <a:off x="5774213" y="5373216"/>
            <a:ext cx="2236876" cy="636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rPr>
              <a:t>Εξαιρετικό Εργασιακό κλίμα </a:t>
            </a:r>
            <a:endParaRPr kumimoji="0" lang="el-GR" alt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2" name="Ορθογώνιο 11">
            <a:extLst>
              <a:ext uri="{FF2B5EF4-FFF2-40B4-BE49-F238E27FC236}">
                <a16:creationId xmlns:a16="http://schemas.microsoft.com/office/drawing/2014/main" id="{BF6B4BE5-58BB-334B-A5E8-A340F16EA989}"/>
              </a:ext>
            </a:extLst>
          </p:cNvPr>
          <p:cNvSpPr/>
          <p:nvPr/>
        </p:nvSpPr>
        <p:spPr>
          <a:xfrm>
            <a:off x="576613" y="5407522"/>
            <a:ext cx="2078005"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rPr>
              <a:t>Καλό Εργασιακό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rPr>
              <a:t>Κλίμα  </a:t>
            </a:r>
            <a:endParaRPr kumimoji="0" lang="el-GR" altLang="el-GR"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46274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98388-EBEC-962D-FC6D-DF1222735AD8}"/>
              </a:ext>
            </a:extLst>
          </p:cNvPr>
          <p:cNvSpPr>
            <a:spLocks noGrp="1"/>
          </p:cNvSpPr>
          <p:nvPr>
            <p:ph type="title"/>
          </p:nvPr>
        </p:nvSpPr>
        <p:spPr/>
        <p:txBody>
          <a:bodyPr/>
          <a:lstStyle/>
          <a:p>
            <a:r>
              <a:rPr lang="el-GR" dirty="0"/>
              <a:t>ΕΙΣΗΓΗΤΕΣ (1/3)</a:t>
            </a:r>
          </a:p>
        </p:txBody>
      </p:sp>
      <p:sp>
        <p:nvSpPr>
          <p:cNvPr id="3" name="Θέση περιεχομένου 2">
            <a:extLst>
              <a:ext uri="{FF2B5EF4-FFF2-40B4-BE49-F238E27FC236}">
                <a16:creationId xmlns:a16="http://schemas.microsoft.com/office/drawing/2014/main" id="{AF77EF1D-D6F8-A4A7-9D54-CFA40F932E1F}"/>
              </a:ext>
            </a:extLst>
          </p:cNvPr>
          <p:cNvSpPr>
            <a:spLocks noGrp="1"/>
          </p:cNvSpPr>
          <p:nvPr>
            <p:ph idx="1"/>
          </p:nvPr>
        </p:nvSpPr>
        <p:spPr>
          <a:xfrm>
            <a:off x="430024" y="980728"/>
            <a:ext cx="8534463" cy="5877272"/>
          </a:xfrm>
        </p:spPr>
        <p:txBody>
          <a:bodyPr/>
          <a:lstStyle/>
          <a:p>
            <a:pPr algn="just"/>
            <a:r>
              <a:rPr lang="el-GR" dirty="0"/>
              <a:t>Νικόλαος Ι. Μιχαλολιάκος</a:t>
            </a:r>
          </a:p>
          <a:p>
            <a:pPr marL="0" indent="0" algn="just">
              <a:buNone/>
            </a:pPr>
            <a:endParaRPr lang="en-US" sz="2000" dirty="0"/>
          </a:p>
          <a:p>
            <a:pPr marL="0" indent="0" algn="just">
              <a:buNone/>
            </a:pPr>
            <a:r>
              <a:rPr lang="el-GR" dirty="0"/>
              <a:t>Ιδρυτής (το 1993) και Διευθύνων Σύμβουλος της AQS, Χημικός Μηχανικός</a:t>
            </a:r>
            <a:r>
              <a:rPr lang="en-US" dirty="0"/>
              <a:t>.</a:t>
            </a:r>
            <a:r>
              <a:rPr lang="el-GR" dirty="0"/>
              <a:t> </a:t>
            </a:r>
            <a:r>
              <a:rPr lang="en-US" dirty="0"/>
              <a:t>E</a:t>
            </a:r>
            <a:r>
              <a:rPr lang="el-GR" dirty="0" err="1"/>
              <a:t>πί</a:t>
            </a:r>
            <a:r>
              <a:rPr lang="el-GR" dirty="0"/>
              <a:t> 20 χρόνια Ανώτερο και Ανώτατο Στέλεχος μεγάλων Διεθνών Επιχειρήσεων. Από την Ίδρυση της </a:t>
            </a:r>
            <a:r>
              <a:rPr lang="en-US" dirty="0"/>
              <a:t>AQS </a:t>
            </a:r>
            <a:r>
              <a:rPr lang="el-GR" dirty="0"/>
              <a:t>έχει υλοποιήσει περισσότερα από 300 Έργα Αναδιοργάνωσης, ενώ έχει εκπαιδεύσει περισσότερα από 2.000 στελέχη. </a:t>
            </a:r>
          </a:p>
          <a:p>
            <a:pPr marL="0" indent="0" algn="just">
              <a:buNone/>
            </a:pPr>
            <a:endParaRPr lang="el-GR" dirty="0"/>
          </a:p>
          <a:p>
            <a:pPr marL="0" indent="0" algn="just">
              <a:buNone/>
            </a:pPr>
            <a:r>
              <a:rPr lang="el-GR" dirty="0"/>
              <a:t>Έχει διδάξει Στρατηγική Διοίκηση και Διοίκηση Ποιότητας στα Πανεπιστήμια: Πατρών, Μεσογειακό, Αιγαίου, Δυτικής Αττικής, Διεθνές, Δημοκρίτειο Θράκης, Εθνικό Μετσόβιο Πολυτεχνείο (ΕΜΠ), Πολυτεχνείο Κρήτης και στην Ανώτατη Σχολή Καλών Τεχνών (ΑΣΚΤ) και σε μεγάλους Διεθνείς Οργανισμούς .</a:t>
            </a:r>
          </a:p>
          <a:p>
            <a:pPr algn="just"/>
            <a:endParaRPr lang="el-GR" sz="1900" dirty="0"/>
          </a:p>
        </p:txBody>
      </p:sp>
    </p:spTree>
    <p:extLst>
      <p:ext uri="{BB962C8B-B14F-4D97-AF65-F5344CB8AC3E}">
        <p14:creationId xmlns:p14="http://schemas.microsoft.com/office/powerpoint/2010/main" val="3286244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98388-EBEC-962D-FC6D-DF1222735AD8}"/>
              </a:ext>
            </a:extLst>
          </p:cNvPr>
          <p:cNvSpPr>
            <a:spLocks noGrp="1"/>
          </p:cNvSpPr>
          <p:nvPr>
            <p:ph type="title"/>
          </p:nvPr>
        </p:nvSpPr>
        <p:spPr>
          <a:xfrm>
            <a:off x="527031" y="260648"/>
            <a:ext cx="6642100" cy="838200"/>
          </a:xfrm>
        </p:spPr>
        <p:txBody>
          <a:bodyPr/>
          <a:lstStyle/>
          <a:p>
            <a:r>
              <a:rPr lang="el-GR" dirty="0"/>
              <a:t>ΕΙΣΗΓΗΤΕΣ (2/3)</a:t>
            </a:r>
          </a:p>
        </p:txBody>
      </p:sp>
      <p:sp>
        <p:nvSpPr>
          <p:cNvPr id="3" name="Θέση περιεχομένου 2">
            <a:extLst>
              <a:ext uri="{FF2B5EF4-FFF2-40B4-BE49-F238E27FC236}">
                <a16:creationId xmlns:a16="http://schemas.microsoft.com/office/drawing/2014/main" id="{AF77EF1D-D6F8-A4A7-9D54-CFA40F932E1F}"/>
              </a:ext>
            </a:extLst>
          </p:cNvPr>
          <p:cNvSpPr>
            <a:spLocks noGrp="1"/>
          </p:cNvSpPr>
          <p:nvPr>
            <p:ph idx="1"/>
          </p:nvPr>
        </p:nvSpPr>
        <p:spPr>
          <a:xfrm>
            <a:off x="518864" y="908720"/>
            <a:ext cx="8229600" cy="5976664"/>
          </a:xfrm>
        </p:spPr>
        <p:txBody>
          <a:bodyPr/>
          <a:lstStyle/>
          <a:p>
            <a:pPr algn="just"/>
            <a:r>
              <a:rPr lang="el-GR" dirty="0"/>
              <a:t>Μιχαήλ Θεοφίλου</a:t>
            </a:r>
          </a:p>
          <a:p>
            <a:pPr marL="0" indent="0" algn="just">
              <a:buNone/>
            </a:pPr>
            <a:endParaRPr lang="el-GR" dirty="0"/>
          </a:p>
          <a:p>
            <a:pPr marL="0" indent="0" algn="just">
              <a:buNone/>
            </a:pPr>
            <a:r>
              <a:rPr lang="el-GR" dirty="0"/>
              <a:t>Αεροναυπηγός Μηχανικός, απόφοιτος του Τμήματος Μηχανικών της Σχολής Ικάρων και κάτοχος μεταπτυχιακού τίτλου </a:t>
            </a:r>
            <a:r>
              <a:rPr lang="el-GR" dirty="0" err="1"/>
              <a:t>MSc</a:t>
            </a:r>
            <a:r>
              <a:rPr lang="el-GR" dirty="0"/>
              <a:t> από το </a:t>
            </a:r>
            <a:r>
              <a:rPr lang="el-GR" dirty="0" err="1"/>
              <a:t>Cranfield</a:t>
            </a:r>
            <a:r>
              <a:rPr lang="el-GR" dirty="0"/>
              <a:t> </a:t>
            </a:r>
            <a:r>
              <a:rPr lang="el-GR" dirty="0" err="1"/>
              <a:t>Institute</a:t>
            </a:r>
            <a:r>
              <a:rPr lang="el-GR" dirty="0"/>
              <a:t> of </a:t>
            </a:r>
            <a:r>
              <a:rPr lang="el-GR" dirty="0" err="1"/>
              <a:t>Technology</a:t>
            </a:r>
            <a:r>
              <a:rPr lang="el-GR" dirty="0"/>
              <a:t> της Μ. Βρετανίας καθώς και Διπλωματούχος Μηχανολόγος Μηχανικός από το Πανεπιστήμιο Πατρών.</a:t>
            </a:r>
          </a:p>
          <a:p>
            <a:pPr marL="0" indent="0" algn="just">
              <a:buNone/>
            </a:pPr>
            <a:endParaRPr lang="el-GR" dirty="0"/>
          </a:p>
          <a:p>
            <a:pPr marL="0" indent="0" algn="just">
              <a:buNone/>
            </a:pPr>
            <a:r>
              <a:rPr lang="el-GR" dirty="0"/>
              <a:t>Έχει διδάξει μεταξύ άλλων Διαχείριση Ακαδημαϊκών Επιδόσεων, Αξιοποίηση Ευκαιριών Χρηματοδότησης, Παραγωγή και Αξιοποίηση Καινοτομίας στα Πανεπιστήμια: Δημοκρίτειο Θράκης, Πατρών, Μεσογειακό, Αιγαίου, Δυτικής Αττικής, Διεθνές, αλλά και στο Εθνικό Μετσόβιο Πολυτεχνείο (ΕΜΠ), στο Πολυτεχνείο Κρήτης και στην Ανώτατη Σχολή Καλών Τεχνών (ΑΣΚΤ).</a:t>
            </a:r>
          </a:p>
          <a:p>
            <a:pPr marL="0" indent="0" algn="just">
              <a:buNone/>
            </a:pPr>
            <a:endParaRPr lang="el-GR" sz="2000" dirty="0"/>
          </a:p>
          <a:p>
            <a:pPr marL="0" indent="0" algn="just">
              <a:buNone/>
            </a:pPr>
            <a:endParaRPr lang="el-GR" sz="2000" dirty="0"/>
          </a:p>
        </p:txBody>
      </p:sp>
    </p:spTree>
    <p:extLst>
      <p:ext uri="{BB962C8B-B14F-4D97-AF65-F5344CB8AC3E}">
        <p14:creationId xmlns:p14="http://schemas.microsoft.com/office/powerpoint/2010/main" val="3630559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98388-EBEC-962D-FC6D-DF1222735AD8}"/>
              </a:ext>
            </a:extLst>
          </p:cNvPr>
          <p:cNvSpPr>
            <a:spLocks noGrp="1"/>
          </p:cNvSpPr>
          <p:nvPr>
            <p:ph type="title"/>
          </p:nvPr>
        </p:nvSpPr>
        <p:spPr/>
        <p:txBody>
          <a:bodyPr/>
          <a:lstStyle/>
          <a:p>
            <a:r>
              <a:rPr lang="el-GR" dirty="0"/>
              <a:t>ΕΙΣΗΓΗΤΕΣ (3/3)</a:t>
            </a:r>
          </a:p>
        </p:txBody>
      </p:sp>
      <p:sp>
        <p:nvSpPr>
          <p:cNvPr id="3" name="Θέση περιεχομένου 2">
            <a:extLst>
              <a:ext uri="{FF2B5EF4-FFF2-40B4-BE49-F238E27FC236}">
                <a16:creationId xmlns:a16="http://schemas.microsoft.com/office/drawing/2014/main" id="{AF77EF1D-D6F8-A4A7-9D54-CFA40F932E1F}"/>
              </a:ext>
            </a:extLst>
          </p:cNvPr>
          <p:cNvSpPr>
            <a:spLocks noGrp="1"/>
          </p:cNvSpPr>
          <p:nvPr>
            <p:ph idx="1"/>
          </p:nvPr>
        </p:nvSpPr>
        <p:spPr>
          <a:xfrm>
            <a:off x="457200" y="1340768"/>
            <a:ext cx="8229600" cy="4525963"/>
          </a:xfrm>
        </p:spPr>
        <p:txBody>
          <a:bodyPr/>
          <a:lstStyle/>
          <a:p>
            <a:r>
              <a:rPr lang="el-GR" dirty="0"/>
              <a:t>Γεώργιος </a:t>
            </a:r>
            <a:r>
              <a:rPr lang="el-GR" dirty="0" err="1"/>
              <a:t>Σταμέλος</a:t>
            </a:r>
            <a:endParaRPr lang="el-GR" dirty="0"/>
          </a:p>
          <a:p>
            <a:pPr marL="0" indent="0">
              <a:buNone/>
            </a:pPr>
            <a:endParaRPr lang="el-GR" dirty="0"/>
          </a:p>
          <a:p>
            <a:pPr marL="0" indent="0" algn="just">
              <a:buNone/>
            </a:pPr>
            <a:r>
              <a:rPr lang="el-GR" dirty="0"/>
              <a:t>Μαθηματικός, Καθηγητής του Πανεπιστημίου Πατρών με ειδικότητα στην Εκπαιδευτική Πολιτικής, ειδικός σε θέματα της Ανώτατης Εκπαίδευσης και Ευρωπαϊκής Εκπαιδευτικής Πολιτικής.</a:t>
            </a:r>
          </a:p>
          <a:p>
            <a:pPr marL="0" indent="0" algn="just">
              <a:buNone/>
            </a:pPr>
            <a:endParaRPr lang="el-GR" dirty="0"/>
          </a:p>
          <a:p>
            <a:pPr marL="0" indent="0" algn="just">
              <a:buNone/>
            </a:pPr>
            <a:r>
              <a:rPr lang="el-GR" dirty="0"/>
              <a:t>Από το 2012 έως το 2020 διετέλεσε μέλος του Διοικητικού Συμβουλίου της ΑΔΙΠ, έχει γράψει βιβλία και επιστημονικά άρθρα και έχει αναπτύξει ευρύ ερευνητικό έργο.</a:t>
            </a:r>
          </a:p>
          <a:p>
            <a:pPr marL="0" indent="0">
              <a:buNone/>
            </a:pPr>
            <a:endParaRPr lang="el-GR" dirty="0"/>
          </a:p>
        </p:txBody>
      </p:sp>
    </p:spTree>
    <p:extLst>
      <p:ext uri="{BB962C8B-B14F-4D97-AF65-F5344CB8AC3E}">
        <p14:creationId xmlns:p14="http://schemas.microsoft.com/office/powerpoint/2010/main" val="386107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59"/>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61510" y="4341414"/>
            <a:ext cx="1191456" cy="500812"/>
          </a:xfrm>
          <a:prstGeom prst="rect">
            <a:avLst/>
          </a:prstGeom>
          <a:noFill/>
          <a:ln w="9525">
            <a:noFill/>
            <a:miter lim="800000"/>
            <a:headEnd/>
            <a:tailEnd/>
          </a:ln>
        </p:spPr>
      </p:pic>
      <p:pic>
        <p:nvPicPr>
          <p:cNvPr id="2056" name="Picture 19"/>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010724" y="4777260"/>
            <a:ext cx="1634816" cy="378420"/>
          </a:xfrm>
          <a:prstGeom prst="rect">
            <a:avLst/>
          </a:prstGeom>
          <a:noFill/>
          <a:ln w="9525">
            <a:noFill/>
            <a:miter lim="800000"/>
            <a:headEnd/>
            <a:tailEnd/>
          </a:ln>
        </p:spPr>
      </p:pic>
      <p:pic>
        <p:nvPicPr>
          <p:cNvPr id="2057" name="Picture 6" descr="halcor"/>
          <p:cNvPicPr>
            <a:picLocks noChangeAspect="1" noChangeArrowheads="1"/>
          </p:cNvPicPr>
          <p:nvPr/>
        </p:nvPicPr>
        <p:blipFill>
          <a:blip r:embed="rId5" cstate="email"/>
          <a:srcRect/>
          <a:stretch>
            <a:fillRect/>
          </a:stretch>
        </p:blipFill>
        <p:spPr bwMode="auto">
          <a:xfrm>
            <a:off x="2505332" y="2126052"/>
            <a:ext cx="1383786" cy="330960"/>
          </a:xfrm>
          <a:prstGeom prst="rect">
            <a:avLst/>
          </a:prstGeom>
          <a:noFill/>
          <a:ln w="9525">
            <a:noFill/>
            <a:miter lim="800000"/>
            <a:headEnd/>
            <a:tailEnd/>
          </a:ln>
        </p:spPr>
      </p:pic>
      <p:pic>
        <p:nvPicPr>
          <p:cNvPr id="2058" name="Picture 7" descr="HELLENIC SHIPYARDS"/>
          <p:cNvPicPr>
            <a:picLocks noChangeAspect="1" noChangeArrowheads="1"/>
          </p:cNvPicPr>
          <p:nvPr/>
        </p:nvPicPr>
        <p:blipFill>
          <a:blip r:embed="rId6" cstate="email"/>
          <a:srcRect/>
          <a:stretch>
            <a:fillRect/>
          </a:stretch>
        </p:blipFill>
        <p:spPr bwMode="auto">
          <a:xfrm>
            <a:off x="6026318" y="1950418"/>
            <a:ext cx="809290" cy="850504"/>
          </a:xfrm>
          <a:prstGeom prst="rect">
            <a:avLst/>
          </a:prstGeom>
          <a:noFill/>
          <a:ln w="9525">
            <a:noFill/>
            <a:miter lim="800000"/>
            <a:headEnd/>
            <a:tailEnd/>
          </a:ln>
        </p:spPr>
      </p:pic>
      <p:sp>
        <p:nvSpPr>
          <p:cNvPr id="2059" name="32 - Τίτλος"/>
          <p:cNvSpPr>
            <a:spLocks noGrp="1"/>
          </p:cNvSpPr>
          <p:nvPr>
            <p:ph type="title"/>
          </p:nvPr>
        </p:nvSpPr>
        <p:spPr>
          <a:xfrm>
            <a:off x="147966" y="80412"/>
            <a:ext cx="6774274" cy="3810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400" dirty="0"/>
              <a:t>ΕΝΔΕΙΚΤΙΚΟ ΠΕΛΑΤΟΛΟΓΙΟ ΕΚΠΑΙΔΕΥΣΗΣ</a:t>
            </a:r>
          </a:p>
        </p:txBody>
      </p:sp>
      <p:graphicFrame>
        <p:nvGraphicFramePr>
          <p:cNvPr id="2050" name="Object 6"/>
          <p:cNvGraphicFramePr>
            <a:graphicFrameLocks noGrp="1" noChangeAspect="1"/>
          </p:cNvGraphicFramePr>
          <p:nvPr>
            <p:ph sz="quarter" idx="4294967295"/>
          </p:nvPr>
        </p:nvGraphicFramePr>
        <p:xfrm>
          <a:off x="3410012" y="2692769"/>
          <a:ext cx="796802" cy="1080302"/>
        </p:xfrm>
        <a:graphic>
          <a:graphicData uri="http://schemas.openxmlformats.org/presentationml/2006/ole">
            <mc:AlternateContent xmlns:mc="http://schemas.openxmlformats.org/markup-compatibility/2006">
              <mc:Choice xmlns:v="urn:schemas-microsoft-com:vml" Requires="v">
                <p:oleObj name="Φωτογραφία του Photo Editor" r:id="rId7" imgW="961905" imgH="1305107" progId="">
                  <p:embed/>
                </p:oleObj>
              </mc:Choice>
              <mc:Fallback>
                <p:oleObj name="Φωτογραφία του Photo Editor" r:id="rId7" imgW="961905" imgH="1305107" progId="">
                  <p:embed/>
                  <p:pic>
                    <p:nvPicPr>
                      <p:cNvPr id="2050" name="Object 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0012" y="2692769"/>
                        <a:ext cx="796802" cy="1080302"/>
                      </a:xfrm>
                      <a:prstGeom prst="rect">
                        <a:avLst/>
                      </a:prstGeom>
                      <a:noFill/>
                      <a:ln>
                        <a:noFill/>
                      </a:ln>
                      <a:effectLst/>
                    </p:spPr>
                  </p:pic>
                </p:oleObj>
              </mc:Fallback>
            </mc:AlternateContent>
          </a:graphicData>
        </a:graphic>
      </p:graphicFrame>
      <p:graphicFrame>
        <p:nvGraphicFramePr>
          <p:cNvPr id="2051" name="Object 9"/>
          <p:cNvGraphicFramePr>
            <a:graphicFrameLocks noChangeAspect="1"/>
          </p:cNvGraphicFramePr>
          <p:nvPr/>
        </p:nvGraphicFramePr>
        <p:xfrm>
          <a:off x="2147669" y="709908"/>
          <a:ext cx="970400" cy="658174"/>
        </p:xfrm>
        <a:graphic>
          <a:graphicData uri="http://schemas.openxmlformats.org/presentationml/2006/ole">
            <mc:AlternateContent xmlns:mc="http://schemas.openxmlformats.org/markup-compatibility/2006">
              <mc:Choice xmlns:v="urn:schemas-microsoft-com:vml" Requires="v">
                <p:oleObj name="Φωτογραφία του Photo Editor" r:id="rId9" imgW="1305107" imgH="885949" progId="">
                  <p:embed/>
                </p:oleObj>
              </mc:Choice>
              <mc:Fallback>
                <p:oleObj name="Φωτογραφία του Photo Editor" r:id="rId9" imgW="1305107" imgH="885949" progId="">
                  <p:embed/>
                  <p:pic>
                    <p:nvPicPr>
                      <p:cNvPr id="205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669" y="709908"/>
                        <a:ext cx="970400" cy="658174"/>
                      </a:xfrm>
                      <a:prstGeom prst="rect">
                        <a:avLst/>
                      </a:prstGeom>
                      <a:noFill/>
                      <a:ln>
                        <a:noFill/>
                      </a:ln>
                      <a:effectLst/>
                    </p:spPr>
                  </p:pic>
                </p:oleObj>
              </mc:Fallback>
            </mc:AlternateContent>
          </a:graphicData>
        </a:graphic>
      </p:graphicFrame>
      <p:graphicFrame>
        <p:nvGraphicFramePr>
          <p:cNvPr id="2052" name="Object 12"/>
          <p:cNvGraphicFramePr>
            <a:graphicFrameLocks noChangeAspect="1"/>
          </p:cNvGraphicFramePr>
          <p:nvPr/>
        </p:nvGraphicFramePr>
        <p:xfrm>
          <a:off x="8012275" y="3230792"/>
          <a:ext cx="996626" cy="763080"/>
        </p:xfrm>
        <a:graphic>
          <a:graphicData uri="http://schemas.openxmlformats.org/presentationml/2006/ole">
            <mc:AlternateContent xmlns:mc="http://schemas.openxmlformats.org/markup-compatibility/2006">
              <mc:Choice xmlns:v="urn:schemas-microsoft-com:vml" Requires="v">
                <p:oleObj name="Φωτογραφία του Photo Editor" r:id="rId11" imgW="733333" imgH="561905" progId="">
                  <p:embed/>
                </p:oleObj>
              </mc:Choice>
              <mc:Fallback>
                <p:oleObj name="Φωτογραφία του Photo Editor" r:id="rId11" imgW="733333" imgH="561905" progId="">
                  <p:embed/>
                  <p:pic>
                    <p:nvPicPr>
                      <p:cNvPr id="2052"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2275" y="3230792"/>
                        <a:ext cx="996626" cy="763080"/>
                      </a:xfrm>
                      <a:prstGeom prst="rect">
                        <a:avLst/>
                      </a:prstGeom>
                      <a:noFill/>
                      <a:ln>
                        <a:noFill/>
                      </a:ln>
                      <a:effectLst/>
                    </p:spPr>
                  </p:pic>
                </p:oleObj>
              </mc:Fallback>
            </mc:AlternateContent>
          </a:graphicData>
        </a:graphic>
      </p:graphicFrame>
      <p:grpSp>
        <p:nvGrpSpPr>
          <p:cNvPr id="2" name="65 - Ομάδα"/>
          <p:cNvGrpSpPr>
            <a:grpSpLocks/>
          </p:cNvGrpSpPr>
          <p:nvPr/>
        </p:nvGrpSpPr>
        <p:grpSpPr bwMode="auto">
          <a:xfrm>
            <a:off x="5255811" y="2116229"/>
            <a:ext cx="723116" cy="834018"/>
            <a:chOff x="5121171" y="2263514"/>
            <a:chExt cx="919865" cy="1096637"/>
          </a:xfrm>
        </p:grpSpPr>
        <p:pic>
          <p:nvPicPr>
            <p:cNvPr id="2115" name="Picture 37"/>
            <p:cNvPicPr>
              <a:picLocks noChangeArrowheads="1"/>
            </p:cNvPicPr>
            <p:nvPr/>
          </p:nvPicPr>
          <p:blipFill>
            <a:blip r:embed="rId13" cstate="email"/>
            <a:srcRect/>
            <a:stretch>
              <a:fillRect/>
            </a:stretch>
          </p:blipFill>
          <p:spPr bwMode="auto">
            <a:xfrm>
              <a:off x="5191425" y="2263514"/>
              <a:ext cx="720000" cy="720000"/>
            </a:xfrm>
            <a:prstGeom prst="rect">
              <a:avLst/>
            </a:prstGeom>
            <a:noFill/>
            <a:ln w="9525">
              <a:noFill/>
              <a:miter lim="800000"/>
              <a:headEnd/>
              <a:tailEnd/>
            </a:ln>
          </p:spPr>
        </p:pic>
        <p:sp>
          <p:nvSpPr>
            <p:cNvPr id="2116" name="Rectangle 38"/>
            <p:cNvSpPr>
              <a:spLocks noChangeArrowheads="1"/>
            </p:cNvSpPr>
            <p:nvPr/>
          </p:nvSpPr>
          <p:spPr bwMode="auto">
            <a:xfrm>
              <a:off x="5121171" y="3021597"/>
              <a:ext cx="919865" cy="338554"/>
            </a:xfrm>
            <a:prstGeom prst="rect">
              <a:avLst/>
            </a:prstGeom>
            <a:noFill/>
            <a:ln w="9525">
              <a:noFill/>
              <a:miter lim="800000"/>
              <a:headEnd/>
              <a:tailEnd/>
            </a:ln>
          </p:spPr>
          <p:txBody>
            <a:bodyPr anchor="ctr">
              <a:spAutoFit/>
            </a:bodyPr>
            <a:lstStyle/>
            <a:p>
              <a:pPr algn="ctr" eaLnBrk="1" hangingPunct="1">
                <a:tabLst>
                  <a:tab pos="2636838" algn="ctr"/>
                  <a:tab pos="5273675" algn="r"/>
                </a:tabLst>
              </a:pPr>
              <a:r>
                <a:rPr lang="en-US" sz="800" dirty="0">
                  <a:solidFill>
                    <a:prstClr val="black"/>
                  </a:solidFill>
                </a:rPr>
                <a:t>ThyssenKrupp Marine Systems</a:t>
              </a:r>
            </a:p>
          </p:txBody>
        </p:sp>
      </p:grpSp>
      <p:graphicFrame>
        <p:nvGraphicFramePr>
          <p:cNvPr id="2053" name="Object 1024"/>
          <p:cNvGraphicFramePr>
            <a:graphicFrameLocks noChangeAspect="1"/>
          </p:cNvGraphicFramePr>
          <p:nvPr/>
        </p:nvGraphicFramePr>
        <p:xfrm>
          <a:off x="6215530" y="2994299"/>
          <a:ext cx="694390" cy="693142"/>
        </p:xfrm>
        <a:graphic>
          <a:graphicData uri="http://schemas.openxmlformats.org/presentationml/2006/ole">
            <mc:AlternateContent xmlns:mc="http://schemas.openxmlformats.org/markup-compatibility/2006">
              <mc:Choice xmlns:v="urn:schemas-microsoft-com:vml" Requires="v">
                <p:oleObj name="Φωτογραφία του Photo Editor" r:id="rId14" imgW="11260122" imgH="11260122" progId="">
                  <p:embed/>
                </p:oleObj>
              </mc:Choice>
              <mc:Fallback>
                <p:oleObj name="Φωτογραφία του Photo Editor" r:id="rId14" imgW="11260122" imgH="11260122" progId="">
                  <p:embed/>
                  <p:pic>
                    <p:nvPicPr>
                      <p:cNvPr id="2053" name="Object 10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5530" y="2994299"/>
                        <a:ext cx="694390" cy="693142"/>
                      </a:xfrm>
                      <a:prstGeom prst="rect">
                        <a:avLst/>
                      </a:prstGeom>
                      <a:noFill/>
                      <a:ln>
                        <a:noFill/>
                      </a:ln>
                      <a:effectLst/>
                    </p:spPr>
                  </p:pic>
                </p:oleObj>
              </mc:Fallback>
            </mc:AlternateContent>
          </a:graphicData>
        </a:graphic>
      </p:graphicFrame>
      <p:pic>
        <p:nvPicPr>
          <p:cNvPr id="2061" name="Picture 26"/>
          <p:cNvPicPr>
            <a:picLocks noChangeAspect="1" noChangeArrowheads="1"/>
          </p:cNvPicPr>
          <p:nvPr/>
        </p:nvPicPr>
        <p:blipFill>
          <a:blip r:embed="rId16" cstate="email"/>
          <a:srcRect/>
          <a:stretch>
            <a:fillRect/>
          </a:stretch>
        </p:blipFill>
        <p:spPr bwMode="auto">
          <a:xfrm>
            <a:off x="5590749" y="5964575"/>
            <a:ext cx="851754" cy="681902"/>
          </a:xfrm>
          <a:prstGeom prst="rect">
            <a:avLst/>
          </a:prstGeom>
          <a:noFill/>
          <a:ln w="9525">
            <a:noFill/>
            <a:miter lim="800000"/>
            <a:headEnd/>
            <a:tailEnd/>
          </a:ln>
        </p:spPr>
      </p:pic>
      <p:pic>
        <p:nvPicPr>
          <p:cNvPr id="2062" name="Picture 7" descr="topleftcorner"/>
          <p:cNvPicPr>
            <a:picLocks noChangeAspect="1" noChangeArrowheads="1"/>
          </p:cNvPicPr>
          <p:nvPr/>
        </p:nvPicPr>
        <p:blipFill>
          <a:blip r:embed="rId17" cstate="email"/>
          <a:srcRect l="9763" r="17026" b="14827"/>
          <a:stretch>
            <a:fillRect/>
          </a:stretch>
        </p:blipFill>
        <p:spPr bwMode="auto">
          <a:xfrm>
            <a:off x="4515698" y="5974503"/>
            <a:ext cx="720618" cy="673158"/>
          </a:xfrm>
          <a:prstGeom prst="rect">
            <a:avLst/>
          </a:prstGeom>
          <a:noFill/>
          <a:ln w="9525">
            <a:noFill/>
            <a:miter lim="800000"/>
            <a:headEnd/>
            <a:tailEnd/>
          </a:ln>
        </p:spPr>
      </p:pic>
      <p:graphicFrame>
        <p:nvGraphicFramePr>
          <p:cNvPr id="2054" name="Object 24"/>
          <p:cNvGraphicFramePr>
            <a:graphicFrameLocks noChangeAspect="1"/>
          </p:cNvGraphicFramePr>
          <p:nvPr/>
        </p:nvGraphicFramePr>
        <p:xfrm>
          <a:off x="3480073" y="5774535"/>
          <a:ext cx="821780" cy="849256"/>
        </p:xfrm>
        <a:graphic>
          <a:graphicData uri="http://schemas.openxmlformats.org/presentationml/2006/ole">
            <mc:AlternateContent xmlns:mc="http://schemas.openxmlformats.org/markup-compatibility/2006">
              <mc:Choice xmlns:v="urn:schemas-microsoft-com:vml" Requires="v">
                <p:oleObj name="Photo Editor Photo" r:id="rId18" imgW="819048" imgH="847843" progId="">
                  <p:embed/>
                </p:oleObj>
              </mc:Choice>
              <mc:Fallback>
                <p:oleObj name="Photo Editor Photo" r:id="rId18" imgW="819048" imgH="847843" progId="">
                  <p:embed/>
                  <p:pic>
                    <p:nvPicPr>
                      <p:cNvPr id="2054"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80073" y="5774535"/>
                        <a:ext cx="821780" cy="849256"/>
                      </a:xfrm>
                      <a:prstGeom prst="rect">
                        <a:avLst/>
                      </a:prstGeom>
                      <a:noFill/>
                      <a:ln>
                        <a:noFill/>
                      </a:ln>
                      <a:effectLst/>
                    </p:spPr>
                  </p:pic>
                </p:oleObj>
              </mc:Fallback>
            </mc:AlternateContent>
          </a:graphicData>
        </a:graphic>
      </p:graphicFrame>
      <p:pic>
        <p:nvPicPr>
          <p:cNvPr id="2063" name="Picture 31"/>
          <p:cNvPicPr>
            <a:picLocks noChangeAspect="1" noChangeArrowheads="1"/>
          </p:cNvPicPr>
          <p:nvPr/>
        </p:nvPicPr>
        <p:blipFill>
          <a:blip r:embed="rId20" cstate="email"/>
          <a:srcRect/>
          <a:stretch>
            <a:fillRect/>
          </a:stretch>
        </p:blipFill>
        <p:spPr bwMode="auto">
          <a:xfrm>
            <a:off x="1155673" y="1954849"/>
            <a:ext cx="936680" cy="567004"/>
          </a:xfrm>
          <a:prstGeom prst="rect">
            <a:avLst/>
          </a:prstGeom>
          <a:noFill/>
          <a:ln w="9525">
            <a:noFill/>
            <a:miter lim="800000"/>
            <a:headEnd/>
            <a:tailEnd/>
          </a:ln>
        </p:spPr>
      </p:pic>
      <p:pic>
        <p:nvPicPr>
          <p:cNvPr id="2064" name="Picture 34"/>
          <p:cNvPicPr>
            <a:picLocks noChangeAspect="1" noChangeArrowheads="1"/>
          </p:cNvPicPr>
          <p:nvPr/>
        </p:nvPicPr>
        <p:blipFill>
          <a:blip r:embed="rId21" cstate="email"/>
          <a:srcRect/>
          <a:stretch>
            <a:fillRect/>
          </a:stretch>
        </p:blipFill>
        <p:spPr bwMode="auto">
          <a:xfrm>
            <a:off x="4679450" y="5293808"/>
            <a:ext cx="1952038" cy="488324"/>
          </a:xfrm>
          <a:prstGeom prst="rect">
            <a:avLst/>
          </a:prstGeom>
          <a:noFill/>
          <a:ln w="9525">
            <a:noFill/>
            <a:miter lim="800000"/>
            <a:headEnd/>
            <a:tailEnd/>
          </a:ln>
        </p:spPr>
      </p:pic>
      <p:pic>
        <p:nvPicPr>
          <p:cNvPr id="2065" name="Picture 36" descr="http://www.alumil.com/Templates/2/IMG3.gif"/>
          <p:cNvPicPr>
            <a:picLocks noChangeAspect="1" noChangeArrowheads="1"/>
          </p:cNvPicPr>
          <p:nvPr/>
        </p:nvPicPr>
        <p:blipFill>
          <a:blip r:embed="rId22" cstate="email"/>
          <a:srcRect/>
          <a:stretch>
            <a:fillRect/>
          </a:stretch>
        </p:blipFill>
        <p:spPr bwMode="auto">
          <a:xfrm>
            <a:off x="370023" y="787405"/>
            <a:ext cx="1218930" cy="492068"/>
          </a:xfrm>
          <a:prstGeom prst="rect">
            <a:avLst/>
          </a:prstGeom>
          <a:noFill/>
          <a:ln w="9525">
            <a:noFill/>
            <a:miter lim="800000"/>
            <a:headEnd/>
            <a:tailEnd/>
          </a:ln>
        </p:spPr>
      </p:pic>
      <p:pic>
        <p:nvPicPr>
          <p:cNvPr id="2066" name="Picture 29"/>
          <p:cNvPicPr>
            <a:picLocks noChangeAspect="1" noChangeArrowheads="1"/>
          </p:cNvPicPr>
          <p:nvPr/>
        </p:nvPicPr>
        <p:blipFill>
          <a:blip r:embed="rId23" cstate="email"/>
          <a:srcRect/>
          <a:stretch>
            <a:fillRect/>
          </a:stretch>
        </p:blipFill>
        <p:spPr bwMode="auto">
          <a:xfrm>
            <a:off x="203254" y="2000318"/>
            <a:ext cx="613214" cy="709378"/>
          </a:xfrm>
          <a:prstGeom prst="rect">
            <a:avLst/>
          </a:prstGeom>
          <a:noFill/>
          <a:ln w="9525">
            <a:noFill/>
            <a:miter lim="800000"/>
            <a:headEnd/>
            <a:tailEnd/>
          </a:ln>
        </p:spPr>
      </p:pic>
      <p:pic>
        <p:nvPicPr>
          <p:cNvPr id="2067" name="44 - Εικόνα" descr="EGP LOGO.png"/>
          <p:cNvPicPr>
            <a:picLocks noChangeAspect="1"/>
          </p:cNvPicPr>
          <p:nvPr/>
        </p:nvPicPr>
        <p:blipFill>
          <a:blip r:embed="rId24" cstate="email"/>
          <a:srcRect/>
          <a:stretch>
            <a:fillRect/>
          </a:stretch>
        </p:blipFill>
        <p:spPr bwMode="auto">
          <a:xfrm>
            <a:off x="1801056" y="6093632"/>
            <a:ext cx="568252" cy="568250"/>
          </a:xfrm>
          <a:prstGeom prst="rect">
            <a:avLst/>
          </a:prstGeom>
          <a:noFill/>
          <a:ln w="9525">
            <a:noFill/>
            <a:miter lim="800000"/>
            <a:headEnd/>
            <a:tailEnd/>
          </a:ln>
        </p:spPr>
      </p:pic>
      <p:pic>
        <p:nvPicPr>
          <p:cNvPr id="2068" name="Picture 8" descr="http://t0.gstatic.com/images?q=tbn:ANd9GcR4-2_9Bb87hKURkpLT28uxPp3PkLJzgj9bJazkK9g2WeUJrQ_4"/>
          <p:cNvPicPr>
            <a:picLocks noChangeAspect="1" noChangeArrowheads="1"/>
          </p:cNvPicPr>
          <p:nvPr/>
        </p:nvPicPr>
        <p:blipFill>
          <a:blip r:embed="rId25" cstate="email"/>
          <a:srcRect/>
          <a:stretch>
            <a:fillRect/>
          </a:stretch>
        </p:blipFill>
        <p:spPr bwMode="auto">
          <a:xfrm>
            <a:off x="2177380" y="3810068"/>
            <a:ext cx="1236416" cy="480828"/>
          </a:xfrm>
          <a:prstGeom prst="rect">
            <a:avLst/>
          </a:prstGeom>
          <a:noFill/>
          <a:ln w="9525">
            <a:noFill/>
            <a:miter lim="800000"/>
            <a:headEnd/>
            <a:tailEnd/>
          </a:ln>
        </p:spPr>
      </p:pic>
      <p:sp>
        <p:nvSpPr>
          <p:cNvPr id="2069" name="AutoShape 10" descr="data:image/jpeg;base64,/9j/4AAQSkZJRgABAQAAAQABAAD/2wCEAAkGBhEOEBEQEhAVFBAUFhUWEBIQGBUQFxgVFBAVGBcSFRYYHSseFxokGhISHy8gIycqLCwsFR8xNTAqNSYrLCkBCQoKDgwOGQ8PGjYlHCQzLS8rMC4zLTQ0KTI0Mi4sLzQxKSowLSosLC8wLy8vNS8sLS00LCwsLy0sLCkpLyw0LP/AABEIAMIBAwMBIgACEQEDEQH/xAAcAAEAAgMBAQEAAAAAAAAAAAAABgcBBAUDAgj/xABFEAACAgECAwQHBQUECAcAAAABAgADEQQSBSExBhNBURQiMmFxgZFSU5Kh0SNCYnKxBxWCwRYXJENFVLLCM3STorPS8P/EABsBAQADAQEBAQAAAAAAAAAAAAADBAUCAQYH/8QANxEAAgECAwQIBAYCAwEAAAAAAAECAxEEITEFEkGhUWFxkbHR4fATgcHxFBUWIlLSMlMjkqIG/9oADAMBAAIRAxEAPwC8YiIAiIgCIiAIiIAiIgCIiAIiIAiIgCIiAIiIAiIgCIiAIiIAiIgCIiAIiIAiIgCIiAIiIAiIgCIiAIiIAiIgCIiAIiIAiIgCIiAIiIAiIgCIiAIiIAiIgCIiAIiIAiIgCIiAIiIAiIgCIiAIiIAiIgCIiAIiIAiIgCIiAIiIAiIgCIiAIiIAiIgCIiAIiIAiIgCIiAIiIAiIgCIiAIiIAiIgCIiAIiIAiIgCIiAIiIAiIgCIiAIiIAiIgCIiAIla9quNWPqrAljBE9QBWKj1faPI/aLTkf3ld99Z+Nv1mrDZkpRUt61z52tt+nTqSgoXs7XuXDEp7+8rvvrPxt+s7vZPWuLLbrLHZKamYhmYgk8gME/zRU2a4Rct49obdhVqKG5a/XoWJEqDU8WusYu1r5J54YgfAAHkJ5nWW9e8f8TfrO1sqXGXIhf/ANFC+VN9/oXHEpr0uz7xvxH9ZI9Rxy3+7UVnbe9hVWydxrTBJz19ohZxU2bKNrSvd2JqO3YVFJuFrK+pYUSnfT7fvX/E36x6fb96/wCJv1nf5U/5ciD9RQ/1vv8AQuKJzezlpfSUEnJ2DJPPpy/ykJ7Y8Rf0uxVdgFCrhWIHsgnp72MpUcK6tR076XNbFbQjh6EazV72y7VcsiJUvDdRbbdUnev6zqp9ZuhYA+Mk3bnjxBGnrYgjDWlSQf4UyPqflJ57Pkqkaad78ipT2zCVGdZxslZa6tk0iU8utuJAFlhJ5ABmPPy6yTa3VWcN0617ydVcNzsxLbFHRVzyzzPP4+6e1NnOLUVK7ZzR23GopTcLRjq79y7WTuJTzcRuJybbCfMu36zHp9v3r/ib9ZL+VS/lyK36ih/rff6FxRKv4L2ou07rl2evPro5LcvErnoZPe0XE/RtNZYD62NqfzNyB+XM/KU62DnSnGGt9DUwu06WIpSqabuqOnEpp9XYxJLsSepLEmYNr+LNz6ZJ5/8A7Bl38qf8+XqZX6iXCnz9C5olMrew5hjn4mS/i/aO+rS6TDlbnXc7ciSoGFJyPHOflIqmzpRcVGV7lmhtynUjOUoNbqv03zt1E3nF472pr0bKjKzMw3YXAwM4Gc+eD9JBv9LdZ9+30T/6zn6zW2XuXsYs5xknHgOXSTUdmNSvUd11FXE7fi6dqCal1282TX/WLV9y/wBVj/WLV9y/1WQOJc/L6HRzZmfneM/ku5Fk8J7YLqrRUlLgnJJJXAA8T+Q+ckMjXYfg/c096w9e3BHuT90fPr8x5SSzCxKpxqONPRH1+AlWnQU67/c8+xcBERKxeEwwODjkfAnnzmYgEG1XYHYr2NquQDMx7vyBJPtyHS1O1FVr6Z66l3M+FPMLhc5YkkgYwMfOV63A2Xk92nQ+T31D/OfQ4LEuUG6suzQ+K2ps9QqKOGpu1s3m+b95nrwPs3ZrQ5RlUJgEvnmTnpge7850uJ8Jfh+jsRmVnvsQErnGxAWxzHnJN2R4eNPpR66NvJcvWwdSDyBDDkRhRN7X6OrV1tU2GU/ZIJU+DDyMq1Mc/jWf+Cfh6mhQ2PFYa6yqtPXr9MiopI9Xont0ekSitnHrvaUUt65YDBx4jB+WJy+M8Gs0lhR+Y6o46MPMe/zHhNns72hfRv4tUx/aJ/3L5N/X+mpUvOKnTztmus+doKNKpKjXyTyb4rNP6dxrjgGq/wCXt/A36TZ7TYrevTjpRWqnHQu3rOfqR9JZNeurarvlYGvaW3DyAyf6H6So9XqTbY9h6uxY/M5xK+FrzxE25K274l7aGEpYKko05Xc/BZ83buPGJvcO0PeLe+OVdef8TMFUfmx+U+9P2e1NnNaHx5sNg+rYl51Iq93axkRw9SSTjFu/R3FgdkGzoqfgw+ljCV1xi/vNRc/nY+PhuOPyxLC7O1tp9Fh9qsneE5ZSo9Zm5sDgdZAhwVj0u07H3X1H/umVhJQjWqSb45d7Po9pUq1TDUIRi20s8tMkvM+ODataLltYZ2BmUebbCFH4iJq33NYzOxyzElj5knnN9+zWqAz3JYedZW3/AKCZngfCxbqq6bcoCTuBBUnAJ2+7OMTR36edRO+XDqML4Nf9tGUWrvK+WbsiQdh+z2caqwcv9yD/APJ/kPr5Tidrdb32rsOfVT1F/wAHI/8Au3SxtfqV09DuAAK0JUDkOQ9VR88CVCzEkk9T1PvlHBSlXqyrS7Ea+1acMJh6eGhxzfX7+htcJ0PpF9VXgzAHH2erH6Az37RCsaq1alCorbQB0yqgH8wZ0uxqCs6jVMOVNZ25+0wP+Skf4pHXYkkk5JOSfeesuxblWfQlb5vPyMqcVDCxyzk2/kslzv3HtoNN3ttdf22VfqwBku/tE1RApqHT1nPywB/VpzuxvDiLxfYpSpASHcbVLH1QATyPtE/KTDivDqdfUU3KSOaOhDFW+Xh5iUMTiIxxEG9F9TYwGCqVMDUUcpS060vPMqqSfj3DLbzT3FTPSlKKjKMg8iSfjzGfeDODxHh1mnsNdi4YfQjzU+InY7LdpzpW7uwk0MefiUJ/eHu8x8/jerbzSqU87czJwu4pSoV7xTtd9FunqNXS9l9S7orUuqlgGYjkATzPyE++12pD6plX2KgtajyCjmPqW+ksm7VqtTW5BQKXyOYIC5yD8JT9tpdmY8yxJJ95OT/WVsJWliJucla2Xf8AYv7SwtPBUlSpu+87vsWnifERE0jAE6nZvhPpWoVCPUHrWfyjw+fIfOcuWZ2O4N6NQGYYsswzeYH7q/Q5+JMqYyv8Gm2tXoaey8H+JrpP/FZvy+Z3QMcpmInyx+hiIiAIiDAIR2+oS6ytbdNVZWikq+q1fodYZzzBRfWcgKvM8ufLxkTqo0oYIq8EDMQFXOo1RJJwBkYyckSG9pbrdZrNRqO6ciyxiuUb2AcIOn2Qs6X9nPBHu4lpt1bBK2NrFlIH7Mbl6/x7Jtxo/DpXctF74mW6u/UskW92tevTaAVf7KiHZUqavdXQQBnZhOY5IcD3SvquF0OfU0WhtfwPDteaHHwVz+UlX9r/AAS/VaSs0oX7qzfYiDc20oV3ADmcZ6Dz90pM6C3xqf8AA36SPCU1Knfez99DR3iKjjO1si6+N8a9G0ekpNx0thXJGvqbWAhcr3V1i8gcnO7xx75x69VZZzGn4XqffpNUdOfwseUgHC+M8Q0gxTZei/Ywzp862BX8pIeAajWcQtWo8N0luT691+l7sKPFmdNv06mSfBdJNp8/t4kUpQrO0o37Vfz8Cxqmur4dheH+vYzBtMupQjYScv355YIHQfa+MjdotTrw3SU/xarXBh8wpnP7ecYrpvTRV8Nqup0yBU3LdtVnAZwgRgMex5nIPORte0DL/wCHwfSKfAnT2WnP+NiPynNKE7by456v+wqwotpOKyyWS8vAlv8ApDYM1Lr9NWW/3PBtO+rtb3d43IHmec19Xw8N612jvsB6WcZ166b590pyB7pYes0Jp4bcihVtGmcMaFFX7TuDkqE6et0xPzq2jtJya7CT1JVifriMPardrL31W53O6v8AxJK3vmXVw2+qrhGoAHD0TeUKrZZfpvX7vK2sPWLEN0HmsiRGmb93gR9wOoq/Mzj0PYvBbqdj5bW1nG1s7fRyc9Oma1kZ9Bt+6f8AC36SSnQzlnxOJ1nllwLk4dwStuGWmvTLu75XVeFaksWKhV3pax5MAz+p7vMzlV8etodU9OKupymn4/SUYfxLqV/rO32X4MX7Omkqd9lOoOCMHcz2FOXySVdoeP8AEdOvdg2tX4031m9PhssUhfliQ0ob7mr6P3rf3xJaklFRutV76C7e0uta3S191pjqltwWWi6tPVA3blY8nG4KOUhx02OvB9fn+F6mH1nO0mps4lo8twum63SMQKUW3S/sbRndUEYetvRsgDxGPfxW4pQhKtwW1SOq+k6xcfIjIntGE6acY+//AEvAir06NZqdSKfb9ix9j1cPAr4dYTbYTZRffXQVVTyd7OmDsT1R5yM3cXerkb+HaLnyFG7iWpHuAG4Z+kjFvGauW3gycunfvq9QBzz0LATpdn7OJ660VaWlNHUSBbbpqF04RfE94RvJx0AbJ/Od7kopuTy1d/u1yPFGldKMc1krL0T5kg1rrVpajbelj6h2crx9bDlasqDVVXnuRlyefPDfTl1cMpsOU0WhtfwPDNc2nsH8qOevunQ/tc7LahxpbaUe2qms1OButcYIIdv3myBzbzHPrKyPB9R/y9v/AKb/AKRQipw3lL38rHdWbhLd3ffMuftj2h7uyuoapdNtQEprdM11NhYAgG4DkVxg48zOKmsss5inhOo/8tqTQfwseUhHDOJ8U0o21HUqn3ZR7E/A6lfyks7H6TWcRuA1HD9L3AObrr9ItbEeKoRt3MfhgdT5Hz4fwY5PJdflbxZ49yvL90b9qv438CecS1D0cOr2rdS5FYJ0a+mmnluJwfbQbdpPP2vnIavGTYSPSuFag+PpSPw+4/Echmev9qPp7anTpo6tSEprJD6ZbQNztjbuQY5LWvL+KR5eKccIC26OzUKPDVaPvfz2An6yKjTe7vXV3nr7fM7quLe445Lqy8uRIV7w/wDDNK/vq14A/Mw5sX/hukr992vDD8jI8bdYfa7O6cnzGiuT+hmVt1o9js7p1PmdFa//AFHEn/f083/Yr/AofwX/AFXkTTssLb7xh+GiuvDWrogdTZg52qbG5Lkj44BxJ9OP2U0VlWlr75K0uYbrFpRaVUtzCbV+yCBnzBnYmTWnvSNSjTUI2SsIiJCTCIiAIJiIBrVcSpchVurZj0CupJ+ABn3RrK7CQlisR7QVgxHxAPKcbTaWsajW5UKAtfNVGVBpbJXAyD8Jo8O4nXp8hTTcldLEW1L3bqExhLPexx5HI6S38BO+7fhzVzN/GSjb4lkrtdztpqSn0hMMdy4XIc5GFI6gnwxHfLkLuGSMqMjJA8QPEc5DqA9FWprsR0N2nssJsKndaqt3hXBPUOp549me9KWKmoSwZ1FunLUMmeaCvHcp5FSQeXXdmdPCpcfX7fQ4jj27XjZ8erXLteVu3vlNOqrsyEdWI9rawbHxx0mKNZXYSEsViPaCsGx8cHlIzW2nserucBF09o1BpGCqlEADYGd2Q2B1zNjs/qFFoqQ02qKuV1KbGUAgBLPDn16+B5TmWHSi3md08Y5SUXazdrp66aceNvlwO9ZrK1YI1ihz7KswBPwBOTMnUIAx3rhThjkYBHUE+HUSNcWvrputdWqsdmr36e1CXJAUDum8fA9CM5nhrVt7jiBVkFXe2blKkseSZw27A8PCdRwyaTvrb6eZzPHOLkrXtfTqv5dq6CV2aytMlrFABAbcwGCRkA5PI45z5PEKgoc2psJwG3LgnyBziRniSk2WgBSTq9PgPzXPcL7Q8p6avhVlbVcqi9uo3bApFQxpnX2epzjJPniFh4WV37tcPGVLvdjksubXtElXUodpDqQ2dmCDuwOe3z6HpA1KEBt67WICnIwSTgAHx5zgV8ONF2lDFdz3XORWNqLu05G1R5ern4kzlaFHqp0a82pttodT12WC0bl/lYcx7wYWGjLSXvPyEsdODtKPT8so/wBvkTP0uvf3e9d/2Nw3fTrPu21UBZmCqOpY4HXzMiuj1a1uiBKzedTYLQ6k2gNadti+4IevTGJvdps3GrTBGcNue1ayoOxBge0QPbZfH92cPD2mo8CRYy9OU0s1bLrei8zuGxQQpI3HOATzOOuB49RPOzXVKCWsQAHaSWA9YD2eZ6+6RY95qTpMNt1Fdd4yfC2pq1Ib3Hnn3NPPTapGKWWgIp1lxdbcYU+jYw2eXWSLC5Zvp+vjYie0HeyWTtZvrS8LkxW1Su4MCuM7gQRjzz0ngnFKG6XVnkTydTyAyT16YE0OziqVvKD9i1zmrlhSuxASo+zuDe7rNG7TIE4mQigqGC4AGAdIuQPLqfrIlRjvOL4W+nmTSxM9yM0lnfkm8u2xIaNXXZnY6tjrsYNj44n16QmGbeu1chjkYBHUE+GJFtPcdNY1ti1qyabNYpUqLAzD2ierBggx/HNelXop1VNiOhs07WDvCp3WqmLSNpPXKn5ST8Kno+j17iH8e0lePTfq6Oy7yJfVra3BZbFZV9oqwIHxIPKfaXqxwGBOAcAg8j0PwMitz0uztRtIGkuFzVgbckLtDEcieTe+fNNbi0XV5L1afTEoP36yH3p8fVBHvWPwyte9u09WOldK1+zvy96kofW1Koc2IEPRiygH4HODPUOMbsjGM58MeeZCuH2Ii6Z7NgX0ewVNeM19532SD5HbO7vW7h+bB3SNX63dqcIDyGF646cvKc1MPuNdtjqjjXUTdle17fJPN8NfqdTT6uu0Eo6uB1KEN/SfZsXcFyNxGQuRnA6nHlznC4LxFA9gJpZAtf8AtFC92pLMVWt/Ddk9AfGaGs1TektqwjGuqxa+8G3aKl3LbkZyfXcnOP3IWHvJr31I9eNSpxlq287cFnd8dLdnWS+J51Xq+drA7SVbHPDDqD7+YnpKmhoJp6CIiD0REQBERAGJjbMxAMETOIiAYAgCZiAYxGJmIBjEzEQBMYmYgGMTOIiAYxGJmIAmMTMQDGIImYgGMTOIiAY2zMRAMARiZiAIiIAiIgCIiAIiIAiIgCIiAIiIAiIgCIiAIiIAiIgCIiAIiIAiIgCIiAIiIAiIgCIiAIiIAiIgCIiAIiIAiIgCIiAIiIAiIgCIiAIiIAiIgCIiAIiIAiIgCIiAIiIAiIgCIiAIiIAiIgCIiAIiIAiIgCIiAIiIAiIgCIiAIiIAiIgCIiAIiIAiIgCIiAIiIAiIgCIiAIiIAiIgCIiAIiIAiIgCIiAIiIAiIgCIiAIiIAiIgCIiAIiIAiIgCIiAIiIAiIgH/9k="/>
          <p:cNvSpPr>
            <a:spLocks noChangeAspect="1" noChangeArrowheads="1"/>
          </p:cNvSpPr>
          <p:nvPr/>
        </p:nvSpPr>
        <p:spPr bwMode="auto">
          <a:xfrm>
            <a:off x="192843" y="-119895"/>
            <a:ext cx="239790" cy="239790"/>
          </a:xfrm>
          <a:prstGeom prst="rect">
            <a:avLst/>
          </a:prstGeom>
          <a:noFill/>
          <a:ln w="9525">
            <a:noFill/>
            <a:miter lim="800000"/>
            <a:headEnd/>
            <a:tailEnd/>
          </a:ln>
        </p:spPr>
        <p:txBody>
          <a:bodyPr/>
          <a:lstStyle/>
          <a:p>
            <a:pPr eaLnBrk="1" hangingPunct="1"/>
            <a:endParaRPr lang="el-GR" sz="2000">
              <a:solidFill>
                <a:prstClr val="black"/>
              </a:solidFill>
            </a:endParaRPr>
          </a:p>
        </p:txBody>
      </p:sp>
      <p:pic>
        <p:nvPicPr>
          <p:cNvPr id="2070" name="Picture 12" descr="Neoplan - Vip Class"/>
          <p:cNvPicPr>
            <a:picLocks noChangeAspect="1" noChangeArrowheads="1"/>
          </p:cNvPicPr>
          <p:nvPr/>
        </p:nvPicPr>
        <p:blipFill>
          <a:blip r:embed="rId26" cstate="email"/>
          <a:srcRect/>
          <a:stretch>
            <a:fillRect/>
          </a:stretch>
        </p:blipFill>
        <p:spPr bwMode="auto">
          <a:xfrm>
            <a:off x="1764036" y="4402316"/>
            <a:ext cx="1278878" cy="305982"/>
          </a:xfrm>
          <a:prstGeom prst="rect">
            <a:avLst/>
          </a:prstGeom>
          <a:noFill/>
          <a:ln w="9525">
            <a:noFill/>
            <a:miter lim="800000"/>
            <a:headEnd/>
            <a:tailEnd/>
          </a:ln>
        </p:spPr>
      </p:pic>
      <p:sp>
        <p:nvSpPr>
          <p:cNvPr id="2071" name="AutoShape 14" descr="data:image/jpeg;base64,/9j/4AAQSkZJRgABAQAAAQABAAD/2wCEAAkGBhISERQUExQWFRUVFxcVGBcYGBwXGRgeGBgZFxQXGBoYHCYeGRsjGhcXHy8gJCcpLCwsHCAxNTA2NSYrLCkBCQoKDgwOGg8PGiolHyItKSwsLCwtLC4qLSwsKS4sLCwpLSktKSwuLi81LCwsLCwtMSwsLykqLCwsNCwsLCwsNf/AABEIAHABwwMBIgACEQEDEQH/xAAcAAEAAgMBAQEAAAAAAAAAAAAABgcEBQgDAQL/xABMEAACAQIDBAcDBQwIBQUAAAABAgMAEQQSIQUGMUEHEyJRYXGBMkKRNXKhsrMIFCMzUmJzdIKisdIWU1SSk6PB8Bc0Q8LTJGPR4vH/xAAaAQACAwEBAAAAAAAAAAAAAAAABAIDBQYB/8QANBEAAQMCBAMGBAcBAQEAAAAAAQACEQMhBBIxQVFhcQUTIjKBkRQzofAjQrHB0eHxUsJy/9oADAMBAAIRAxEAPwC8aUpQhKUpQhKUpQhKUpQhKUpQhKUpQhKUpQhKUpQhKUpQhKUpQhKUpQhKUpQhKUpQhKUpQhKUpQhKUpQhKUpQhKUpQhKUpQhYu0tpRwRmSQ2UfEnkAOZqGvvtNKJFELZfyoiQ6A8CTlIv6CsneuRcRi4cMSy2IzNfTtC+g/KtoCeZ4Vg7W3nkw87R4cJHFEcuXKLMfeLc+N+BFYmLxTsx8WVoMWEkmL68F0OCwbcjZZme4ZrmABNtJuVqhvBIYDGzMWDh0fMcy8Q4zXvrf+PpmYDfCcfjJCwRGyiw7THsrmNrkC5b0rZ4/YL42NMQkfVSsT1isSAwAsGFx4Du4+FaVNz8WXy9Va3vEjL8b6+Q1rNc3F03AskjYibjUT/f6LUa/B1WkPyg3kGLHQx/XXVeOzd45oM5U5mYAZnuxW175bm1zccb8Kkez9/1VFEod2v2mCqoA8gxvbyF688Fu6+EhkneNZZVt1ai7BRpdyLa2vf9niL1j7K2mMaWgxCoXcMY5QoDKQLgacrfwsb3q6ia9DKwvhx0BFtdzxPqqK4w+IzPDJaNXA3025DqPVT2CdXUMpurAEEcweFfuopuDiX6uSJgbRucp4j89QfAm/jmqV10GHq99TD41XM4mj3FV1OZj9EpSlXpdKUpQhKVg4vbeHiNnlRT3XufgNa/WB2xDMCY3DBbX4i1+F7jwqHeMnLInhKt7mplzZTHGLLMpSlTVSUpShCUpShCUqppt396lBIx0DHuUpc/3sOB9NQXanSFt3DStDPiJI5F4q0cN9eBBCWIPIgkGmW4cu0cFAvjVdJ0rmL/AIr7X/tj/wCHF/46+HpY2t/bG/w4v/HU/hH8Qo96F09Sqa2PgN6sRGJPvkQhgCBMIlYggEEqkLFePBrHwqytz8JjY8MFx0qzT5mJdOFieyNEXgPCl308u4PRWAyt3SlVxvfsneE4iaTBYmMQaGOK6B9EGYfhIrXLBuL86i1uYxMIKselc2bU6Qdu4aUxT4iWKReKtHDex4EER2IPeCRWL/xX2v8A2x/8OL/x0z8I87hQ7wLp2lcyw9Lm11ZW++i9iDlaOPK1jqrZUBseGhB8avncrfWDaWH62LsutlliPtRta9vFTyYaHzBArqUHUxJUmvDtFIaUpVCklKV8bhQhfaVT20Nk71xJmGKSa3FYuqzegkhW/le9QR+lPbCkhsW4IJBBiiBBBsQQY7gg6WpluHLtCFAvA1XTlK5t2V0gbdxMoigxEksjcFWOHgOJJKAKB3kgVZm6ex94VxMT4zFRNACesiuhcgqco7EIGjFTo3KvH0CzUhAdOisalKUuppSlareHejC4GPrMTKsYOgHFmPcqi7MfIac69AJsELa0qkN4en6ZiVwUCxrykm7TnxCKQq+pbyqA7R362jiGHWYyck6BUcxg35ZIsoJ9KabhHnWyrNQLqwmvtcowbj7RnJYYPEuTqWdGF/2pbZvSvU7l7Uw3bXC4qP8AOiVr+piJIHnUvhm/9j79UZzwXVNK5f2Z0lbUwjZRiZDlOsc46z0PWdsehFT/AHf+6BU2XG4cr/7kPaHrGxuo8maoOwr26XXoqAq4C1fa556SukSDGY3ByQZjDhGWTMylSzGRGeykXsFjXXmSfXoaqn0iwAndegylKUqpSSlKUISvPEzhEZ24KpY+QFzXpWn3umy4OY94C/3mCn+NV1X5GOfwBKtos7yo1nEge5UAx+PMpbEM4EpkUKg91VW+b0OUD1qYbFx0GJQ4iaKNHiIDSEAAmw7V/Ijjw0tULxWzwmHhkPtTFyO4KhC8O8k3vf0qX9HqfgJb2KmTz90AgjytXN4BzziMjtxJ3vEg/XZdT2i1gw2dv5TAi1pggcrbrY43aYmKph8VEjE62yu58EBNr2vyNbfqOxlu3C179rzv31Fsbu1BFiMN1YIZ581r3AVFLkAd1wvxqTY1bxuO9WH0Gt2iXkuNQCRwJjTnosDENpgMFImDe4E6xtqsHZW0AFySYiKR10JBCk2/KF+NaHb0EGCmGIQMZXzGNBbqwbWdjpf3r2B4n4e+7G7OGZIpwS7ZFJW4ZFYoMwta9wSdCdPhWL0jRn8C1xYZwBz1sWPkLL8aRruf8KajgJEFt59b7p/Dtp/Gd01xgyHWjjaBt+yjOyttS4d8yMeN2U+y3mP9eNWZsTbKYmLOuhBsynip7vEdxqrcbgWiyZvfRZB5MNL+PGt5uHtApiOr92UEeqgsp+GYeorN7OxVSjWFF+h+hWn2nhKdeiazPMLzxG6salKV1a45KwNs7L++IimZkPIqxGv5wB7Q8DWfSouaHAtOhU2Pcxwc3UKqtmxlJHjOGWWRc2ZWzEgDRrKDYnmDYnuphmlSUx3OGWXslZAxWzaahgbjlc/HnVi7Yw0zJ+BZQ9iLMNDcW0YWZG8f/wBqusTsbGM1njmYjmczj0bUfTXMYrDOw2UNk9BHpIuutwuLbipLso5Ez6wbfRSzdraTxSNhJ2uyn8Gx94cgCeOmo9RyqU1VM27+LVQzRSWUCxGpUA3FgDcWOvhUo3b32VwI8QQrcBJwVvnfknx4Gn8Hjcv4VYFv/M8OCzsfgM/41Eh3/UceIjjuFLqUpW0sBKUpQhKpT7obAgSYOYLqyyxM3flKNGD5ZpPiauuqi+6H/E4P9LJ9QVfhz+IFB/lKpOpD0eYBZtqYONhdTKGI7+rVpAD4XQVHqlfRT8sYP58n2MlalSzD0KXbqF09SlKxE2lKUoQqy6ediLJgUxFhngkUZralJDkZb92YofTxqg66R6afkfEfOg+2jqgd393Zsa8kcADSJE0wXm+RlBVfzrNcX42tzrTwrvw78UvUEmy1lbTdveOfA4hZ4Gsw0ZT7Mi80ccwfoOo1rWMpBIIIINiDoQRoQQeBr5TRAIgqrRdWbn73wbRw4miNiNJIye1G3NT3juPMfCt7XJu629E+AxCzwHXg6H2ZF5q3+h4g610zunvXBtDDrNCfB0PtRtzVh/A8CNayq9E0zI0TTH5luaUpS6mlc5dNuzli2qxUW66KOZvnEvGT69WPW9dG1z/0+/KcX6pH9tPTWFP4irqeVSv7n7ZKrhZ8Rbtyy9WD+ZGosPDts/np3VatV/0GrbZKeMsx/et/pVgVXXM1CpN0SlKi/SHvouzcIZNDM90hQ8C9r5mH5KjU+g4kVU1pcYClotb0kdJsezl6qK0mKYXVD7MYPB5LfQvE+A1rnram1ZsTKZp5Glkbizd3IADRV8AAK88XjHlkaSRi8jkszHixPEn/AHpWRsPY8mLxMWHj9uVwoP5I4u57wqhm9K1qVJtIfulXOLjC3e4W4E+05SF/BwIfwkxFwDxyIPee2vcBqeIB6C3Z3IweAUDDxKGtYyN2pG83OvoLDwrP2FsSLCYeOCFcqRiw7yeLM3exNyT3ms+kK1c1DyV7WBqUpSl1Nazbm7OFxiZMTCko5EjtL4qw7SnxBFUd0h9EUmBVsRhi0uGGrKReSEd5I9tB+VYEDjwLV0JXwi/GrqdZ1M2UXNDlxrL7J8jXYmAmzxRt+Uit8QDXOvS3uOMBig0S2w+IuyADSNh+Mj8BrmUdxI92r13FxBfZuCY6k4aG57yI1BPxFMYlwexrgoUxBIW8pSlIq1KUpQhKju/c6jCMpIBZlyjmbMCbeQFSKo7vrh4jDnlJGUOIwPedl7F7d1r0rjJ7h8cN05gY+IZPHb6KvZMSzKickzBR845j9NSTdGPFwyD8C/VOQrgjLbWwcX7r+o9K0uyMbMhKQD8JJYAhQXFr3Ck+yDzPh4VnmUYeRXmlaaZDmEauSqkcnka/qFB865fCkNcKpJtvYAct5tsAuvxQLmuogC+1yTzi0X3J1UqTd+SMyypIJcQxOQyXKxgsbheJHZJHoNLXrQYfb20GnMAYM4LAgoAvZ4k9m4Xx8R31vsFtlGBbCYYuznM5ssahjqwZz7Ta8r15rLjkmeU4dXDqqlUkFxkLEEE8faOnlW3Ua12U03OAm+WSCOu591hU3ObnFZrSYtmygg8I2Ht9V7RbGeCTrkk6tGs00KrmUnLZurAF9SO6/wDCoXvPtR55yWDKo0RWBBA77HmTr9HKpTtPb+GEbEiWKWTsMqjJKvPNYkD9oce/u0j43ErGXWQYqAe1nXPbwkVu2vne3jSuNLHN7thtqYv9JBjcwLFN4EVGu72oL6CbexggnYSZIWkx+0HmbM9rhQosLAAcAPjWTsDGxRShpVYgEFWU6qQe69iDwIr9YfacKziTqbRkZXjvmBuLNlv6EDwrAxIXO2Qkpc5b6G19L+Nqxi4sd3ocCZ+zf7C2coe3ui0gR9i3+FXBhsSsiK6m6sAwPgdRXrWp3XmjbDJ1RYqLjte0Nb5TyNr2vW2rtqbs7A7iFwVZmSo5vAnXVKUrTY3e/CxOUZyWXQ5VJAPdcaXoqVWUxLyB1RTpPqmGNJ6Lc0rD2dteGcXicNbiOBHmDqKzKk1wcJaZCg5jmHK4QUqObx7oJOC8YCS8e5X+d3Hx+NSOlQq0WVm5XiQrKFd9B+emYKgO7O8r4d/vfEXCg5QW4xnuP5n8PLhPqi++274ljMyD8Ig7VveUcfUcfK47q/O423esTqXN3jF1PenD93QeRFZ+GqPw9X4aoZH5Ty4ff8LUxdNmJpfFUhB/MOfH7/lSqlKVqrFSqi+6H/E4P9LJ9QVbtVF90P8AicH+lk+oKvw/zAov8pVJ1K+in5Ywfz5PsZKilSvop+WMH8+T7GStSr5D0KWZ5gunqUpWIm0pSlCFB+mn5HxHzoPto6rHoJ+VT+ry/Wjqzumn5HxHzoPto6rHoJ+VT+ry/Wjp6l8hyqd5wpn0sdFv3wGxmEX8OATLGo/HAe8oH/UH73nxomuyaqLpa6KzJnxuCS8ntTQr/wBTvkjH9Z3qPa4jte0YevHgd6IeybhUnW53U3rn2fiBNCfB0PsyL+S3+h4g+oOlBvX2nyARBS4MLrLdbemDH4dZ4GuDoyn2o25o45EfAixGhrb1yjujvdPs7ECaE3BsJIybLKv5J7iNbNxB8CQemN2N54Mfh1nga6nRlPtIw9pHHJhf1FiLgg1lVqBpmRommPzLbVz/ANPvynF+qR/bT10BXP8A0+/KcX6pH9tPXuF+YvKnlVg9B3ySn6Wb65qf1AOg75JT9LN9c1P6rrfMd1Km3RK5n6V95zjNoyWN4sOTBGOXZP4VvMuDr3KtdCb0bUOGwWJnHGKGRx4lVJUfG1clC/PU8z3nmaZwjLlyqqm0JVs/c/bFzT4nFMPxarCh8X7UlvEKqf3qqauhegnBBNl5+cs0rn9kiIfRHTGJdFM81CmLqxKUpWSmUpSlCEpSlCFFukjdFto4JoUyCVXSSNnJCgg2a5AJ1QuOHOs3cnY8uEwGHw8xUyRJkJQllNmOWxYA+zblW8pUs5y5dl5F5SlKVFepSlKEJWk3uwkbwXlYqkbBzbidCoVb8CSwFbutdvFg+twsqWucpIHivaX6QKpxDc1JwibFMYZ2Ws0zFxdVVFiGQ3UlTYi4OtjoRfy0r94jASRuEZSGNrDje/s2txv4V6xYJDA0rSBTmyqlrsxsCTx7I1GtZU22+shRXB66Er1cg5gH2W8tCD4ed+KawZfGY3H79DwXeOec3gE7H9uo4/0Vn7pbx9QRE+VY2cszG/Z7NreHaC6+fpIZt8o+qndWTMjlY1J1ewWzWvcrcnUchUOyHFyTyFgj5WlCWvmyjVQe+wHnWFHgHMTy27CEAk8ySAFHedb+VP08bXosyMuLweQ/SNVnVcDh61TO+zvDI5n9Z0ssnb+1vvmdpLWGiqDxAHC/je59a/GBmmw5SZAQrXANrq9j2kbv4HTjzHfWTDsrqpsKZSCkuR/AAt7J79Mt/Ov3tKR4FkwsiHJnLxngRxCsDqGUjl4nW9LZHy6tUJB/fUTyKaDmZW0aYBEfTQx03WBHhWULK8TNEWI4lQ1uIDDh5+B7jXnjHjZrxqUU+6Tmt5NxI86/K4lyuTO2W/s5jl48xe3HWtnJsZ8PlleNZ4iAbo5Ka97LqNfQ1S1pe3wi1pMaH0EwrnPDHeM3MwJ19CYlZu6+9gwy9XIt0JLZl9oE2vcHiP8AetTCDejCMLiZB845T8Gsaq2d1LEquUHgt81vC51NemDwhlbIpGYjsgm2Y/kg8Lnle16dw3aVakBTEOGgSGK7LoViaplp1P8AeqsDau+uHRGEb53IIGUaAngSx0+F6iezpsJ1ORopZZXuWZOKWOmS/O1iTbnWmdCpIIII0IIsR5g8Kk27X3wIWMRigQMc872JPCyi40AHf31NuKqYqt4wLA2ieuv6leHCUsJR8BNyLkx00ExyAWkkxCwzZ8M7gCxUsLMO9W5HX0NWNu3t9cVHfQSLo6/wYeB/+RUSxmwjiJcyYnDyOwu1iEJI0FlF7379K1extothcQGNxlJSRfC9nHmLX8xXtCtUwdbxeRx9OupUcTQp42jDfO0evQyBr05q2KV8VgQCNQdRX2uqXHJVZ45TgcfmUdlWDgDmje0o8u0B5CrMqFdI2F/EyfOQ/WX+DVl9psJo943VpBC1+yKkVjSdo8EH7+nqporAgEag6ilaTdjainCQ5jqFy/3SVH0CvlP06rXsDuIlZ9Wg5jyyNCR7Le1UX3Q/4nB/pZPqCrdqovuh/wATg/0sn1BTmH+YEs/ylUnUr6KfljB/Pk+xkqKVK+in5Ywfz5PsZK1KvkPQpZnmC6epSlYibSlKUIUH6afkfEfOg+2jqsegn5VP6vL9aOrO6afkfEfOg+2jqsegn5VP6vL9aOnqXyHKp3nC6GpSlIq1U90sdFWbPjcEna1aeFR7XNpYwPe5svvcRrfNS4Ndk1TXSz0V+3jcGne00Kj1aWMDnzZR5jW938PiPyuVL2bhU3W93N3wn2biBNFqrWWWImyyKOXgw1yty8iQdEDSniARBVAMLrfd3eGDG4dJ4GzI3L3lI9pHHJh3f6VSPT78pxfqkf209RjcjfebZs/WR9qNrCWImwcDmO5xyPodK3HTBtuHGYzD4iBs0b4SOx4EESzZkYcmFxceNJ06Jp1eSvc7M1Wh0HfJKfpZvrmp/UA6DvklP0s31zU/pOt8x3Uq1uihvTBMV2NiyOYiX0eaNW+gmuaK6h6T8F1uycavdEZP8IiUfSlcvU9hPIeqoq6pXSXQx8jYf50/28lc210F0D4/Psxo+cM8i+jZZAf3yPSvcWPB6opaqx6UpWWmErW7xpiThZRhGC4gr+DLWsDcccwI4X5VsqV6DCFS+1sZvXh1LsRIii5aJIJLd/Zyhz6KaiI6ZNr/ANpX/Bi/krpauWOkXALDtTGIgsvW5gO7rFWQ28LuafoObUJBaPZUvBAkFbL/AIx7X/tK/wCDF/JWw2J0h7wYyTq8NJ1rgXIEMIAHezMoVR5mq7q8/ue8MowmKksMzThCeZCRoVHkC7fE1dVDGNzBo9lBhLjEqTbhwbYVpTtOSNlKp1YTJobnPfIo5ZeZ4VMKUrLc7MZTISlKVFCUpShCqXbWzhDiXjPZXNobcFbUEd9gforIxsQxDTTRqI4YlAGlhyCLp7zE38P45G2utxuKkMKFxH2Baw0BIuSTrc5iPDyrX4vFYiNfveS6Ktj1ZVQONwTYdrXmb1xlQNY59jkJMGNSJgTwXeUy57WXGcASJ0Bibceui/GF2ZKYmnXspH7xOW54WXvPL1rH++W6vq7nJmz5eWa2W/nbSsttpvMUSaQiJeSqAAByVVAF7aC/Cv3tzbAnZQi5IoxlRO7vJtzNv961Q4UwyWOI25k722HvKuaameHtHHkBtrqfaP1+Y7Yk8cSuwzRcVZWzIM3O3EX01sOVZOA3ebExF0mV3VfxWufTgt2It4Hh414YPb08MTRC2R76Oua1+OW+lj6j4mtWKkX0WkGCQRcExB5H+QohtdwIJAINiBMjmD9YK3e0dqh4xFPDkli0V1AX0ZOFj4eY8dJavpH06+fjXyqKtV1Qy7+/VX0qTaYhv9enDothgJA0ZgyAvJJHkf8AJN8pv4EH/elbHZ+yBN1mHOVMRCSVYC2cKSGU8Nb2Ia17etYGzNml45pg+UwBWHeTe48uHHvtWakswZNoORrKq2HEgKVfTl2Vt43+L1AWaXiR/wCZMnqDokqxu4U3Qf8A3AgdCNVrNp7RkmZTIO2i5CbWJsT7X52tvSszYOy45w4ln6pEIaxI1vcMRc2BAUC9jyr9bVWKM4mI9tw6vHIdXN7ZwzDiLG/mL1hbGe0yfglmvoI24Enhx0FuNzVUZcQO88U669Lx781ZOage78O404A2m3K+i2ODwmz5ZQmedFIPacoBfl7vPjrWt2vgzFM6Fs9jo/HMCAQeJ7632PxKWkixWHTDNa8TpHzGoGZb3B0Bt41FRXuKytaGwJnUWPQg/QrzC5nEuJMRoYI6hw9irM3Kx/WYVQeMZMZ9NV/dIrfVCOjnEdqZPBWH0g/6VN66jAVO8w7HHhHtZcj2jSFLEvaOM+90qK9In/Lx/pR9R6lVQ/pGnGSFOZZm/ui3/dXnaBjDPngvezATimRx/ZRHD7UdFCg6C/0m9fa2Gy93DLErjnfl3MR/pSudp0MWWgtNosuqfXwocQ6J3Vm1UX3Q/wCJwf6WT6gq3aqL7of8Tg/0sn1BXb4f5gXBv8pVJ1K+in5Ywfz5PsZKilSvop+WMH8+T7GStSr5D0KWZ5gunqUpWIm0pSlCFB+mn5HxHzoPto6rHoJ+VT+ry/Wjqzumn5HxHzoPto6rDoK+VT+ry/Wjp6l8hyqd5wuh6UpSKtSlKUIVJ9LPRZ1efG4NOxq08Kj2eZljA93my8uI52qIGuyaonpZ6LThy+Nwi3gN2miUfijzkQD/AKfMj3ePs3y6GHrz4HeipezcKrKWpSnlQuiug75JT9LN9c1P6gHQd8kp+lm+uan9Y1b5jupTjdF+JoQ6srC6sCpHeCLEfCuSNvbGbCYmbDPe8LlNea8Y2/aQq3rXXVVT03bimZBjoFvJEuWZRxaMXIcDmUub96n80VbhamV0HdQqNkKjKs3oG3gEWMkwzGy4lAV19+K5sB3lGb+4KrIGvbB4t4pEljbK8bK6N3FTcGtGozO0tVDTBldh0rQbkb3x7RwqzJZX9mWO9zG44jyPEHmCPGt/WKQQYKbSlKV4hK5j6WPljGfOi+wirpyuY+lj5YxnzovsIqbwnnPRV1fKolV8fc+/8hiP1pvsoqoer4+59/5DEfrTfZRU1ivlqql5laNKUrKTKUpWm29vPFhbKQXc65RyHeSeAqupUbTbmeYCspUn1XZGCStzWs3kx/U4aRxo1sq+bdkH0vf0qNbR3wxLx9ZBH1cQsrO1mObuF9Lajka1k+38TilRWj60RuJDlQ9oD3XC3FjrWbX7RpwWMmSLGLdQtfD9lVczXviAbib9Dt9V7bL2ZG8axw4xkmIz5AWVL2HZBFrsBYXBPA6V9OLJH3pjgwbMMkx1ZLnvb2kJ0vfh5aeE+Lw2IXSLqMQLZclhG55D80nlw1trXx8WXhmjxbN1kQUw59HBPEd7AgLxvprWWHtA8Mac8pEaOB0NlsZHEy+deWYGYlpGovedvZaORbEjuJFZ20doxyIgWBImX2mU+1pr2baa68TWvrbYLdXFSqGWOykXBYhb91r66+VZlIVHy2mJnlP+LRqmmyH1DEc4/wBWJiNpvJGkb2Ij9g27QFrZbjiNBx1041sdg7FmcGRYFkBBCl2AQG9iSvF+BFuFe2M3bw8bdU2LCy2FwYzl1FwC3AeprEw0MWcrisQyiKyoI7ve3NCAVA4eJvTbaT2VAa19vM3UcSZiEqarH0yKNt/K64O4AiZO4txUkZ8aVCz4SOWMCzZcua3LKA2hHgPhUNGCLvIIw3YzNlbR8oNjcD3gDqPA1J5tiYVIkxMc8y3ItL2Wyn88ABuOhtWKY5YdpRNM6lmKnONFZWHV37gbDWmsTSL8uedReQbHeQB+kc0rhqoYHZI0NoLbjUQSR1gg8lqNibSEEucqGUo6spFwQRoPiBWXgMUjYKaAnKVPX5iLg2yIEGtwSbfTWolSzEdxI+Br8XrMZXdT8J0uPfX9FqPoNec29j7afqv3NMzsWY3J4n6OVbDd/CO83YkWIqrNnbkPZNvHtceVY2A2XLPfqkL5bXtbS/DifA1scNBCgaDEp1LkZllcMSGvYWVfdtm52uNfCVCm4vFR2nEyAT1/dQr1GhpY3XgIJA/+f2WTtNJ4MO8cj9dFNl6uQNnAZWDHjqLgH4edR7qWy5rHLfLfle17edhWdi8Qyr97dYjRLIHDrqO0ONxy7RJFuN6y9sg4dGwmjLnWZXGhIK2sR8Nf9i2sBUJdcBojjBuY6a3VVEmnDbEuM2tIsJ6xEhZfR6f/AFTfoW+vHVh1AejqG80rfkoF/vNf/sqfV0HZIjDDqVzXbJBxR6BKrLfTaXW4lgDdYxkHmNXPx09Klm9e8ow6FEN5mGlvcB94+PcKie6GyDPiAxHYjIdj3n3V9Tr5A0t2lV75zcLT1Jv9/VNdl0e4Y7F1dALff0Cn2w8D1OHijI1VRfzOrfSTX2s6lbbWhrQ0bLBe8vcXHU3SqP8Aug9qo0+FgVrtEkkjju6woI7+NkfTuI762WMxW9rrYQxR+KGDN5duRgPhUKxPRTtuR2eTDl3Y3ZmniZmPeSZNa0KFMMdmc4e6Xe6RABUJrebjbVXDbRwkzmyJKAxOgVXBjZjfkA1z4Ctr/wAH9r/2X/Oh/noeh7a/9l/zof56cL2ERmHuFSAQZhdMXpVJbCwG9WERY40DxqMqpK8EgUcrNnD6cAM1gOXCrS3PmxrYYHHoseIzNdUtbLfsHssw1HjWU+nkvIPQpkOlbulKr/fbE7fGIZdnxRmDItpD1WcMR2rdY/LxWoNbmMT7r0mFh9PW2FjwCQXGeeVdL65Y+2zW7swQftVWfRHtZYNrQFiAsoeEk97jsfF1UetZm1ejbb2JlMuIhaWQi2ZpoeA4AAPZRqdAANTWGeh7a/8AZf8AOh/nrSY1jaeQuF+aoJJdMLpilUxspN7MOmUIJVAAAleByLfniQMf2iauDAlzGnWC0mRc4HANYZhp43rPfTybg9FeDK96UpVa9SvhFfaUIVDdK3RZ96lsXhF/9OdZIh/0SeLKP6rvHu/N9mr67IZQQQRcHQg86ovpE6HJY5et2fEZIpDrCtrxHj2bkXjPd7vDha2hQxE+F/uqH09wpt0HfJKfpZvrmp/UM6I9kTYbZqRTxtHIJJSVa17MxIOnhUzpOqZeY4q4aJSlKrXqpLpH6GWQvidnrmQ9p8Mo1U8WMIHFf/b4j3eSipCLEg6EGxB0II4gjkfCuyKiu9nRrgdodqWMpLb8dGcr/taZX4e8DblanaWKIs9VOpzcLnfdferEbPnE0DWPBkPsSL+Sw/geI+NX/uh0rYLHBVLiCc2vDIQLnujc2Eg8te8Cq0230DY6Ik4eSPELyBPVSeVmuh5a5h5VDsfuRtCE2kwc48RGZF/vR5l+mr3tpVrg3UBmbsur6VybhN4MfhLKk+JgA0CFnVR4ZG7P0VltvvtWbsjF4pvCMkH/ACwDVHwh4hT7wLpram2oMMmeeWOJe92C38BfifAVzH0gbYixW0sTPC2aKRkKsQVvliRCbMARqp4ivxBuftPFPmGFxUjH35FYfvy2H01LNj9A+PlsZ3iw6kcL9a48Mq2X9+rabKdEyXXUXEusAq2Jq++gCFhs+YlSA2JZlJBAYdVELrfiLgi47q2u7nQ5s7CkMyHESD3prMAfCMAIPUE+NTgC2gqmviA8ZWqTGZbr7SlKTVqVX0ggnbEYnEFlQv1KBbnKQoyubeA4cONWDUExe7uLCTwJEGjeTrFbMoI9Ce6w9D31m48EhvhzC9om8WmFrdmOY0ul2UmLzFpvE+iyNrbThw8aYV4gydRmJ7mIbKQO8sCb+N6zMPj48L974Pq85kUCS3IvoSRzub310ArUba2JjcSys0CrlQJo6m9u837yax5N3NoGUy5LOSTcOlxcW07WlgbDupB1as15LaZiwBy/l3Gi0hRoPpgPqNm5Izau2Ov3ZajbeHjTESpEborWGt7aai/gbj0r87T2i08hkbiQoP7KgE+pBPrWw/oXjP6r99P5qf0Lxn9V++n81ZLqGIOaKbgCZiD6e0rWbiMMA2ajSQImRyn3hY27uzRPiEjb2blm8QouR68PWpphNoZse6rMXRInJjAyohVkUKPyjYn1+A0u7+7+Mw+ISQxXW9m7acG0J48uPpW3h2FJFtAyot4pA2Y3AyltW0Jue0AfXwrVwNOpSpjwEHMJsdNvRZOOrUqtR3jBGQxcRO/rpC1olwmLR8XLG6tFbrFVrh79mPXTwGluGulYu0Jo444sVhVMXWF42RhmVgNDcEkW0PCsyHdedMLiYQly8iZO0vaVGBve+mg51lT4HECPqBhEliQBULOqk2FmfRrgk3OljrUjTqFsubBI1DTOaTew4D680CrSa6GvloMQXCMmUWuY1Np4clHcLtGFZkGow7KDLGczLmKdrKDc3DAWbj42rXybTdoFhOqo5YE6kXFgvlxPrWxO5mM/qgP21/1avn9C8Z/Vfvp/NWW5mKIjIRroDvFullptq4QGe8adNXDab9b6rSVM91cFBFAs8pXNMzIhYAhMubv78hN/IVp/6F4z+q/fT+at7Hu9O+AMDx5XjfPH2lIa5JI0Oh7TDXvFX4GhVpvLnUzIBiQdf8lUY7EUalMMbUEEiYImP9ieSy9rYqY4KJllVJiEkKrpnzaZFF+91HO9vGvzNgUwWFBaITnsiUmxsp42v7o4ADTn3mvGfYM7tgCU/EhBJ2l0yMvjrovKsLG7Hx7SYgqnZnJBuy+yG7Fu1pZdPImtKo94JdkcTAAsTtMwecArMptpkBneNAkk3AnxQBIM2EkeijGNMZkYxBgl+yGtmHgbeP0V+JZ2bLmJOVQq35AEkDy1Nbf+heM/qv30/mr9xbkYsmxRV8WcW/duforB+GxDiYYb8iAt/wCLwwA/EbbmJWJsTeGXClsgUhrZgw424WI1HE1sMdv3iXFlyxjvUXb4nh8Kz16OG5zj/D/+1ZuE6PIVN5Hd/AdgH4XP01o0sL2gG92DA6j9rrNq4vs4u7x0E9D+9lDtmbMlxMmVLkk3ZjcgX4sx/wBk1Z+yNkph4hGnmTzY8yf98LV7YTBRxKFjUKo5D+J7z4171r4LANwwzG7jv/Cxcf2i7FeECGjb+UpSlaKy1//Z"/>
          <p:cNvSpPr>
            <a:spLocks noChangeAspect="1" noChangeArrowheads="1"/>
          </p:cNvSpPr>
          <p:nvPr/>
        </p:nvSpPr>
        <p:spPr bwMode="auto">
          <a:xfrm>
            <a:off x="618458" y="-395820"/>
            <a:ext cx="3379536" cy="839266"/>
          </a:xfrm>
          <a:prstGeom prst="rect">
            <a:avLst/>
          </a:prstGeom>
          <a:noFill/>
          <a:ln w="9525">
            <a:noFill/>
            <a:miter lim="800000"/>
            <a:headEnd/>
            <a:tailEnd/>
          </a:ln>
        </p:spPr>
        <p:txBody>
          <a:bodyPr/>
          <a:lstStyle/>
          <a:p>
            <a:pPr eaLnBrk="1" hangingPunct="1"/>
            <a:endParaRPr lang="el-GR" sz="2000">
              <a:solidFill>
                <a:prstClr val="black"/>
              </a:solidFill>
            </a:endParaRPr>
          </a:p>
        </p:txBody>
      </p:sp>
      <p:sp>
        <p:nvSpPr>
          <p:cNvPr id="2072" name="AutoShape 16" descr="http://www.tiresias.gr/images/logo.jpg"/>
          <p:cNvSpPr>
            <a:spLocks noChangeAspect="1" noChangeArrowheads="1"/>
          </p:cNvSpPr>
          <p:nvPr/>
        </p:nvSpPr>
        <p:spPr bwMode="auto">
          <a:xfrm>
            <a:off x="102355" y="-119895"/>
            <a:ext cx="239790" cy="239790"/>
          </a:xfrm>
          <a:prstGeom prst="rect">
            <a:avLst/>
          </a:prstGeom>
          <a:noFill/>
          <a:ln w="9525">
            <a:noFill/>
            <a:miter lim="800000"/>
            <a:headEnd/>
            <a:tailEnd/>
          </a:ln>
        </p:spPr>
        <p:txBody>
          <a:bodyPr/>
          <a:lstStyle/>
          <a:p>
            <a:pPr eaLnBrk="1" hangingPunct="1"/>
            <a:endParaRPr lang="el-GR" sz="2000">
              <a:solidFill>
                <a:prstClr val="black"/>
              </a:solidFill>
            </a:endParaRPr>
          </a:p>
        </p:txBody>
      </p:sp>
      <p:sp>
        <p:nvSpPr>
          <p:cNvPr id="2073" name="AutoShape 18" descr="data:image/jpeg;base64,/9j/4AAQSkZJRgABAQAAAQABAAD/2wCEAAkGBhMSERUSERIVEhITEBYSExAXGBEQEBYSFxwhFBQWFBQYJykeGBkmGhcWIS8sLyw1LC4yFSoxNTA2NSYsLioBCQoKDQwOGg8PGCwkHyIpNS40KTIwKjMvLC80LSwuKTQxLCk1NS0xLCw0NSkpLDUsLCksKiksLCkpLCw1LCsvLP/AABEIAKAAoAMBIgACEQEDEQH/xAAbAAEAAwEBAQEAAAAAAAAAAAAABQcIBgIEA//EAEIQAAEDAgAICgcGBgMBAAAAAAEAAgMEEQUGBxIWITGTEyIyQVNUcpGx0RdRYXGBksEUIzNSobMkNEN0gtJCYqIV/8QAGgEBAAIDAQAAAAAAAAAAAAAAAAEDAgUGBP/EADIRAAIBAwAIBQIGAwEAAAAAAAABAgMEEQUSEyExQVGRFUOBweFx8DI0QqGx0SJh8SP/2gAMAwEAAhEDEQA/ALxREQBERAEREAREQBERAEREAREQBERAEREAREQBF5lNmkj1FUAMr+Eulj3UawlNRPZa2VS5zqY3dTQKLP3pfwl0se6jT0v4S6WPdRrDaroe3wa56rv8GgUWfvS/hLpY91Gnpfwl0se6jTaroPBrnqu/waBRZ+9L+Eulj3Uael/CXSx7qNNqug8Gueq7/BoFFn70v4S6WPdRp6X8JdLHuo02q6Dwa56rv8GgUWfvS/hLpY91Gnpfwl0se6jTaroPBrnqu/waBRZ+9L+Eulj3Uael/CXSx7qNNqug8Gueq7/BoFFn70v4S6WPdRp6X8JdLHuo02q6Dwa56rv8GgUWfvS/hLpY91Gnpfwl0se6jTaroPBrnqu/waBRUAzK7hIkDhY9ZA/CjV/hZxmpHiurOpa418b+h4m5J7J8Fk0fRaym5J7J8Fk0fRV1eKNxoLzPT3CIiqOjCIiAIiKAERFICIigBERSAiIgCIiA9xcodoeK1iFk6LlDtDxWsQrqXM5vTvl+vseZuSeyfBZNH0WspuSeyfBZNH0UVeKJ0F5np7hERVHRhERAdfktfEcIMinijlZMx0YEjGyAP5bSAQbHi2+KsPKhifB/898kFPFE+FzZbxsZGSzkvBzRrFnX+CpbB1c6GWOZnKikbI31Xac4A+zVb4rUH3dVT/minh9xMcjf04rlZBJpo53ScpULiFZPd/RlZF9OEaF0MskL+VFI6N3vac249htf4r5lUdCmmsot/I5ipDJTS1E8McvCS5kYkYyQBsY1lude13OIPYC5jK6IWVrYYIo4mxQjODGMju95zteaNfFzVcuKOCPstFBARZzIm541fiHjP2f9iVnbGbCn2mrnnvcSTOLTs4l7M/8AIarZLEUjn7Gcq93Opncv+L9iLRLoqjoQiL7sD4EmqpOCp4zI+xcQLABo2lxOoDWO9SRKSist4R8KL7cL4GmpZDFURmOQAHNNjdp2EEaiPJfEgjJSWU9x7i5Q7Q8VrELJ0XKHaHitYhXUuZzmnfL9fY8zck9k+CyaPotZTck9k+CyaPooq8UToLzPT3C7XJtiRDhEziZ8jOCEZbmZgvn5175wP5QuKVr5BuVV9mDxkVcVmSRtdIVJU7eUoPD3fyiX9BlH09R3wf6J6DKPp6jvg/0VjqiML5VcIx1E0bZmBrJ5GNHBxnitcWjXb1BWyUI8Uc/a1L25bUKnDqdRU5CYCPu6qVp/7NjkHcM1dxipgiSlpY6eR4kMV2NkALbx3OZcG9jawtc7Nqr3J9lQq6mqZTVDGyiS/wB4xuY9lhfOcBqLdVubbt5lbKyhqveii+ldR/8AKvLPPkUJliwRwOEDIBxaiMSX12z28R49+pp/yULiHgn7ThCnjIu3hBI8arZkfHIN+Y2A+KtTLTgfhaFswHGp5Q4nn4N/Ef8ArmH/ABUBkMwNd89URyQ2Bh1Wu7jyfEAM+Yqpx/zwbild40e5c0tX2RaWHKeSSnljhIbI+NzGuJIa0uGbnEjXqBJ+C5vAGSmhpmtL4/tEoAvJLxmk89o+SB3+9dkqayjZUZXSvpqJ5jjYSySdps97hqcGOHJaDquNZt6lbPVW9mls4XFbNKk8Li2Wq3BdMwBohhYDsbmRNHwFlH4SxBoJxZ9LGD+ZjRC/33ZZZskeXEucS5xNy48Yk+sk6ypnFzHGqonAwSnMBuYHEuhcOcFnN7xYqvaJ8UbV6IrQWtTq7/Vfvk6fHjJPJSNdPTOM0DRd7T+NG3nJtqe0evaOcarqCxCxvGDqgyuj4Rj4+DeAQ14Fw4FpOo6xsV84sYxR19M2eMWDrtfGSHFjxymH1/UEHnXLYu4piiwzMYxmwT0bpIwNjSJIxIwewEgj2OClw3pxK6d+3SnRuVlpfTPyVdj5jcMI1IlbHwbGRiNjSQ55AJddxGq93bFzasXLj/PRf2g/ceq6Vb4m7spRlQi4rCxwPcXKHaHitYhZOi5Q7Q8VrEK2lzNNp3y/X2PM3JPZPgsmj6LWU3JPZPgsmj6KKvFE6C8z09wrXyDcqr7MHjIqoVr5BuVV9mDxkWEPxI2WlPys/T+UW8oSXEuhc4udSQlziXEljSSSbkk+9Tay5h+U/aqjWf5mbnP53K6ckuRzej7WVxKSjPVx99TTFDguGEEQwxxA7QxjI722XzQLr61lOkrpWOHBSSNeTYZjntcTsAGabk6/1WjcRX1RoYjW34cgk5wtJmX4meOZ2bb2+vWkJ627BlfWErZKTnnPcksNYMbUU8sDtksbmXtexIsDb2Gx+Chcm+A3UuD4o3tLZHXkkabAhzjsPubmj4Lp18OG8KNpqeWd/Jijc+2y5A1N+JsPismlnJ4Yzm4bJc2u5+9dG90bxGc15Y4MdzB5BDT32VLNyHVtvxqfZ65v9FaWJeM7a6kZMCOEADJmDVmygcbV6jtHsK+HHfDtfSASUtMyohtx/wAR0rHessadbbc42c6xkoyWWey1q3FvUdKGE2+f+vqVVhLJHhCK5EbJgOeNwJ+DXWK5CopnxuLJGuY9u1jgWPHPradYVw4Hy5QuObVQOh5s9juGaO02wcP1XX1uDKHCsAccydmxsrCOEYfY4a2n2H4hV6sZfhZtlpG5oPFzT3dV94/grrIXXvE9RD/TdC2XnsHtcGC3MLh5v2R6lcRibnB1hnBpaDz5pILh3tb3LnsS8R4sHMkDHGR8j7ukcAHZgvmMsNWoE6+cm/qA/OmxkbNhZ1NG7ObT0bzIQbjhXSRjN97QO95HMrI/4pJmou5q5ryqU+GOP32K4y4/z0X9oP3HquVY2XH+ei/tB+49VyqJcWdRo78tD6HuLlDtDxWsQsnRcodoeK1iFbS5mp075fr7HmbknsnwWTR9FrKUcU+4rNAxIr+pz7PyOUVeKMdC1IQ19ZpcPchFa2Qh4Dqu5A4sHs55FwmhFf1Of5HJoRX9Sn3ZVabTzg3F1srik6euln6dTS/DN/MO8KMkxeonEl1NTEkkkmKAkk6ySbays96D13Up92U0HrupT7sqzaN/pNMtF048K6+/U0Ix9FTXsaan5jbgIfbY7FGYVymYPgBvUNkcP+EX3pPPtbxf1VHaD1/Up92U0Ir+pz/I5RtJckWR0Zb5zOrnt8loYGy1QSTyNnZ9ngDQYnnOkeXA6w8NuBcEEW2Zp1m4tEZUcodPU0zaekkL8+TOlNnNAYzW1vGAvdxB/wAFw2hFf1Of5HJoRX9Tn+Ryxc5NYPVCysoVFUjLhyysHnFfGqegm4WE6jYSRG/ByN9Th6xrsdov7Te7MX8qVDUtGdIKeS2uOUhgvz5sh4rh3H2KldCK/qc/yOTQiv6nP8jkjKUeBnd21pc73JJ9U0aImwdS1Fnvjgn1anlsUurtEHUvwlwxQ0bC0y09O0XPBgxx++0bdZPwWftCK/qU+7KaEV/Up92VntH0NetGUuEq+7pu/svXB2UfB87i1lSxpBI+8vCDbnaX2BC+/B2CqNkjqiCOFr5GlrpWZozgSHHk6jrAKz3oRX9Tn+RyaD1/Up92VG0fNGUtGUP0Vsdvg6rLg69dDbqg/ceq6U3oRX9Tn3ZTQiv6nP8AI5VvLecG3t3So0lT108fQh4uUO0PFaxCzTHiTX3H8HPtH/By0uFdS5ml01OM9TVafH2PLzqPuVNsxprLD+Kl2Dnb5K5JNh9xVDx7B7gr0c8yW0oq+sy97fJNKKvrMve3yUWikglNKKvrMve3yTSir6zL3t8lFogJTSir6zL3t8k0oq+sy97fJRaICU0oq+sy97fJNKKvrMve3yUWiAlNKKvrMve3yTSir6zL3t8lFogJTSir6zL3t8k0oq+sy97fJRaICU0oq+sy97fJNKKvrMve3yUWiAlNKKvrMve3yTSir6zL3t8lFogJRuNFXcfxMm0c7fX7lciohu0e8eKvdQyUeXjUfcqnZiDW2H3Tdg/qRq2kUElT6B1vRN3kaaB1vRN3kathFOSMFT6B1vRN3kaaB1vRN3kathEyMFT6B1vRN3kaaB1vRN3kathEyMFT6B1vRN3kaaB1vRN3kathEyMFT6B1vRN3kaaB1vRN3kathEyMFT6B1vRN3kaaB1vRN3kathEyMFT6B1vRN3kaaB1vRN3kathEyMFT6B1vRN3kaaB1vRN3kathEyMFTtxDrbj7pu0f1I1bCIoJCIiAIiIAiIgCIiAIiIAiIgCIiAIiIAiIgCIiA//Z"/>
          <p:cNvSpPr>
            <a:spLocks noChangeAspect="1" noChangeArrowheads="1"/>
          </p:cNvSpPr>
          <p:nvPr/>
        </p:nvSpPr>
        <p:spPr bwMode="auto">
          <a:xfrm>
            <a:off x="322864" y="-569312"/>
            <a:ext cx="1198948" cy="1198950"/>
          </a:xfrm>
          <a:prstGeom prst="rect">
            <a:avLst/>
          </a:prstGeom>
          <a:noFill/>
          <a:ln w="9525">
            <a:noFill/>
            <a:miter lim="800000"/>
            <a:headEnd/>
            <a:tailEnd/>
          </a:ln>
        </p:spPr>
        <p:txBody>
          <a:bodyPr/>
          <a:lstStyle/>
          <a:p>
            <a:pPr eaLnBrk="1" hangingPunct="1"/>
            <a:endParaRPr lang="el-GR" sz="2000">
              <a:solidFill>
                <a:prstClr val="black"/>
              </a:solidFill>
            </a:endParaRPr>
          </a:p>
        </p:txBody>
      </p:sp>
      <p:pic>
        <p:nvPicPr>
          <p:cNvPr id="2074" name="Picture 20"/>
          <p:cNvPicPr>
            <a:picLocks noChangeAspect="1" noChangeArrowheads="1"/>
          </p:cNvPicPr>
          <p:nvPr/>
        </p:nvPicPr>
        <p:blipFill>
          <a:blip r:embed="rId27" cstate="email"/>
          <a:srcRect/>
          <a:stretch>
            <a:fillRect/>
          </a:stretch>
        </p:blipFill>
        <p:spPr bwMode="auto">
          <a:xfrm>
            <a:off x="8181041" y="4466435"/>
            <a:ext cx="848006" cy="849256"/>
          </a:xfrm>
          <a:prstGeom prst="rect">
            <a:avLst/>
          </a:prstGeom>
          <a:noFill/>
          <a:ln w="9525">
            <a:noFill/>
            <a:miter lim="800000"/>
            <a:headEnd/>
            <a:tailEnd/>
          </a:ln>
        </p:spPr>
      </p:pic>
      <p:pic>
        <p:nvPicPr>
          <p:cNvPr id="2075" name="Picture 21"/>
          <p:cNvPicPr>
            <a:picLocks noChangeAspect="1" noChangeArrowheads="1"/>
          </p:cNvPicPr>
          <p:nvPr/>
        </p:nvPicPr>
        <p:blipFill>
          <a:blip r:embed="rId28" cstate="email"/>
          <a:srcRect/>
          <a:stretch>
            <a:fillRect/>
          </a:stretch>
        </p:blipFill>
        <p:spPr bwMode="auto">
          <a:xfrm>
            <a:off x="1405738" y="5290800"/>
            <a:ext cx="884224" cy="583240"/>
          </a:xfrm>
          <a:prstGeom prst="rect">
            <a:avLst/>
          </a:prstGeom>
          <a:noFill/>
          <a:ln w="9525">
            <a:noFill/>
            <a:miter lim="800000"/>
            <a:headEnd/>
            <a:tailEnd/>
          </a:ln>
        </p:spPr>
      </p:pic>
      <p:pic>
        <p:nvPicPr>
          <p:cNvPr id="2076" name="Picture 23" descr="http://t1.gstatic.com/images?q=tbn:ANd9GcRj7FD3Vi6t6Ol86I4ltV2yzpRpi2_L_ixFIQkhx_NxsjDh-7CT"/>
          <p:cNvPicPr>
            <a:picLocks noChangeAspect="1" noChangeArrowheads="1"/>
          </p:cNvPicPr>
          <p:nvPr/>
        </p:nvPicPr>
        <p:blipFill>
          <a:blip r:embed="rId29" cstate="email"/>
          <a:srcRect/>
          <a:stretch>
            <a:fillRect/>
          </a:stretch>
        </p:blipFill>
        <p:spPr bwMode="auto">
          <a:xfrm>
            <a:off x="2649311" y="6042576"/>
            <a:ext cx="537030" cy="613212"/>
          </a:xfrm>
          <a:prstGeom prst="rect">
            <a:avLst/>
          </a:prstGeom>
          <a:noFill/>
          <a:ln w="9525">
            <a:noFill/>
            <a:miter lim="800000"/>
            <a:headEnd/>
            <a:tailEnd/>
          </a:ln>
        </p:spPr>
      </p:pic>
      <p:pic>
        <p:nvPicPr>
          <p:cNvPr id="2077" name="Picture 13" descr="famar"/>
          <p:cNvPicPr>
            <a:picLocks noChangeAspect="1" noChangeArrowheads="1"/>
          </p:cNvPicPr>
          <p:nvPr/>
        </p:nvPicPr>
        <p:blipFill>
          <a:blip r:embed="rId30" cstate="email"/>
          <a:srcRect/>
          <a:stretch>
            <a:fillRect/>
          </a:stretch>
        </p:blipFill>
        <p:spPr bwMode="auto">
          <a:xfrm>
            <a:off x="1746868" y="2694314"/>
            <a:ext cx="1351316" cy="342200"/>
          </a:xfrm>
          <a:prstGeom prst="rect">
            <a:avLst/>
          </a:prstGeom>
          <a:noFill/>
          <a:ln w="9525">
            <a:noFill/>
            <a:miter lim="800000"/>
            <a:headEnd/>
            <a:tailEnd/>
          </a:ln>
        </p:spPr>
      </p:pic>
      <p:pic>
        <p:nvPicPr>
          <p:cNvPr id="2078" name="Picture 8" descr="logo_CYBARCO"/>
          <p:cNvPicPr>
            <a:picLocks noChangeAspect="1" noChangeArrowheads="1"/>
          </p:cNvPicPr>
          <p:nvPr/>
        </p:nvPicPr>
        <p:blipFill>
          <a:blip r:embed="rId31" cstate="email"/>
          <a:srcRect/>
          <a:stretch>
            <a:fillRect/>
          </a:stretch>
        </p:blipFill>
        <p:spPr bwMode="auto">
          <a:xfrm>
            <a:off x="2359983" y="3185608"/>
            <a:ext cx="545772" cy="488324"/>
          </a:xfrm>
          <a:prstGeom prst="rect">
            <a:avLst/>
          </a:prstGeom>
          <a:noFill/>
          <a:ln w="9525">
            <a:noFill/>
            <a:miter lim="800000"/>
            <a:headEnd/>
            <a:tailEnd/>
          </a:ln>
        </p:spPr>
      </p:pic>
      <p:sp>
        <p:nvSpPr>
          <p:cNvPr id="2079" name="AutoShape 35" descr="data:image/jpeg;base64,/9j/4AAQSkZJRgABAQAAAQABAAD/2wCEAAkGBhQREBQUEhQQFRQUGRYaFxYYFxUVGBwYFRQVGBgWGBgaHycfFxklGhoWHzAgLycpLCwsGR4xNTAqNSYrLCkBCQoKDgwOGg8PGiklHyA0Lyo0KSoyMiw0MjUsLCkyLCwrLDItLDUuLC8sLDU1LywtKSksNSwtLCw0LCwsKi0sLP/AABEIAJABXgMBIgACEQEDEQH/xAAcAAEAAgMBAQEAAAAAAAAAAAAABwgEBQYDAgH/xABKEAABAwICBAoHBQYDBwUAAAABAAIDBBEFEgYhMUEHExciUVRhcYGRFFKSk6HR0iMyQnKCFlNiscHTCHOyFUNEY8Lh8CQzg6Kj/8QAGwEBAAEFAQAAAAAAAAAAAAAAAAUBAgMEBgf/xAA2EQABAwIBCAoCAQQDAAAAAAABAAIDBBEhBRIxQVFTodEGExQVImFxgZGxwfDhFjJC8SMzUv/aAAwDAQACEQMRAD8AnFEREREREREREREREREREREREREREREREREREREREREREREREREREREREREREREREREREREREREREREREREREREREREREREREReNXWMiaXSPYxo2ue4NHmdS5HhO4RWYTTAtDX1EtxEw7NW2R9teUXGreSB0kQDX4Ri+Kg1UkNZUNNy12U5bH90zZl/KERWap9MaGR2VlZRvcfwtniJ8AHa1uAVR6RhaSHAggkEEWII2gjcV3GgHCxU4bI1rnPmpbgOicblo6YifuEdGw/EEVqUWNhuIx1EMc0Tg6ORoc1w3gj4Hs3LJRERERERERERaTSnTGlw2LjKqQNvfKwa3vI3Mbv79g3kKF8V4YMTxOV0WGROiZ0sAfJbpfIebH4Wt0lWuc1gznGwGsqoF9CsE5wG3UvH06P14/ab81XXkmxCqOesq25j675J3eO74r15B3dcZ7k/Wot2WqFpsZB7An6CyiCQ6lYX06P14/ab809Oj9eP2m/NV65B3dcb7k/WnIO7rjfcn61Z35QbzgeSr2eTYrC+nR+vH7Tfmnp0frx+035qvXIO7rjfcn605B3dcb7k/WnflBvOB5J2eTYrC+nR+vH7Tfmnp0frx+035qvXIO7rjfcn605B3dcb7k/WnflBvOB5J2eTYrC+nR+vH7Tfmnp0frx+035qvXIO7rjfcn605B3dcb7k/WnflBvOB5J2eTYrC+nR+vH7Tfmnp0frx+035qvXIO7rjfcn605B3dcb7k/WnflBvOB5J2eTYrC+nR+vH7Tfmnp0frx+035qvXIO7rjfcn605B3dcb7k/WnflBvOB5J2eTYrC+nR+vH7Tfmnp0frx+035qvXIO7rjfcn605B3dcb7k/WnflBvOB5J2eTYrC+nR+vH7Tfmnp0frx+035qvXIO7rjfcn605B3dcb7k/WnflBvOB5J2eTYrC+nR+vH7Tfmnp0frx+035qvXIO7rjfcn605B3dcb7k/WnflBvOB5J2eTYrC+nR+vH7Tfmnp0frx+035qvXIO7rjfcn605B3dcb7k/WnflBvOB5J2eTYrC+nR+vH7TfmvSOZrvulp7iD/JV25B3dcb7k/WvOTgVqYudT1cecbNUkJ8HNza1cMt0JNus4HkqdRJsVkEVeMK4TsVweVsWIsfPCf3hzOtvMcwvn7iT4KdsAx+Gup2T07w+N/gQd7XD8LhvClGPbI0OYbg6wsRBGBWxREV6oiIuJo+FSnOKz4fLaNzHNbFITzZHZGlzD6r8xIG426bAkXbIiIirXp5Xsq9KGsqD9hHPBCQdgja5ucHoBc55v0FWSYwAAAAAagBsAG4KrPDVgzqfGJyQcs+WVh6Q5oDvJ4cPJfuG8NmJwQiITMeGizXyMa94A2c4/e7zdEWx/xBUsTMVBjDQ98LHSgevmeAT/EWBvwO9RksnEMRkqJXyzPdJI83c9xuSf8AzVbcsZEViv8ADpjLpKCaBxv6PIC3sbKCbd2Zrz4qWVE/+HbBnRYfLO4W9Il5vayIZc3tF48FLCIiIiIi4XhL4UYsKjyNyyVTxzI76mj15LbG9A2ns2jJ4TOEBmFUuYZXVElxDGene9w9RurvJA33ES6AaEPrpTiGIZpA92ZjX6+MPrvH7sbA3YbeqNepWVkdJEZZD/PkFexhebBY+j2hNTjE3puJSScW/WL6nvbuDBsji6NXcNd1LWG4ZFTxiOFjI2N2NaLDvO8ntNyspabS/SEUNHLObZgLRg75Hamju3nsaV51V11RlKUNOs2DRo/35qTZG2IXW5RVlOmld1yr97J81+ftnXdcq/fSfNS39MTbwcVh7W3YrNoqyftnXdcq/fSfNP2zruuVfvpPmn9LzbwcU7W3YrNoqyftnXdcq/fSfNP2zruuVfvpPmn9LzbwcU7W3YrNXX6qyt01rgbisq/eyH+q6rRnhkqYnhtX9vFvdYNlA6QRYP7jt6QsM3RupY3OYQ7y0FVbVNJxU4IvGjq2SxskjcHMeA5rhsIIuCvZc0QQbFbSLGrcTihAM0sUYOzO9rL92Yi6xtJcVNLRzztALomOc0HZm2Nv2XIv2Ks2I4jJUSOkme573G5c43P/AGHZsCnMlZINfdxdZow2rBNN1eCtJSVscrc0T45G+sxzXjzaSF7qsmiePS0dVHJCXfeaHNGx7SQCxw33+BsQrNkLDlXJhoHgZ1w7R7KsMvWBERcbpRwpUlGSxpM8o/BGRlB6HybB3C57AtCCnlqHZkTST5LK5waLldkhUBYzwv105IjcyBvRGOdbte65v3WXJ1uLTTG8sssh/je538yuih6MzuF5HhvHl9rVdVNGgK0npTL2zsv0Zm3/AJr1HwVS1lUWKzQm8UssZ6WPc3+RWy7osbeGXh/KtFX5K1SKFNFOGSaJ7WVv20R1GQACRvbq1SDs29u5azHeFWskqZHQTSRQl32bAG6mjUCbjadp7So5vR2rMhYbADG+o8NPssnaWWup+RVy5S8R61L5M+lZmEaa4tVTMhhqJnPebAWZ4knLqAGslZXdG6hoLnPYAPXkqdqadRU54zg0VXC6GZocx3mDuc07nDcf6KOuCDEZMNxmXDpHXjlLm9AzsaXxyAbszNXi3oUiYJRSQwtbNM+eTa+R1hcnaGgAWaN3/dRnMM2l8IbqIlgv4QMJ+GpZ+jcrmzvgBu21/cEC49bq2qALQ7WrFIgRdwtBFWzh40RdTYh6UwHiqqxuN0oAD2+Ng4d56FZNYOMYQypiMb7jWHMe3U9kjDdkjDuc06x5G4JCIoW4K+GzJlpcRfzdQjqHHWOhsp3jofu39InZrgQCCCDsIVcdPuDeTjXlkbWVQDnGNgtFUsbrdPSj8MgGt8G0ay24XnwXcMT8PLaerL5KXUGna+Lu3uZ/Du3dBIpk4SeD2PFqYNuGTx3MUhFwCbXY621rrDuIB7DWLSLROqoJDHVQvjN9TiLsd2seNTh4q2FfpZG2OJ0ANQZw50XFuZlLW2zPc8mzWAuaN5u4CxWkxHSydgDqinpXU7nNY8CR7izO4NbI8ujDSwOIDtWoG+sArVkrII5BE94DjoHqrwxxFwFVNSBoBwP1WIPa+Vr4KW4LpHDK5w6ImnaT62wduwyZhuPiD015osNfLDVejQCnjZE50ptlDy7WRztbhrAjkNtSkLR/HRUsIc3i5o7CWK98pI1Fp/HG7WWu369hBAz9Y3OzL46beStsbXWbQUDIImRRNDI42hrWjYGtFgFkIivVEWJiuJx00Ek0rg2OJpc49gG7pO4DeSFlqEOH/Sxz3xYZBcucWulDdpc4/ZRefOt2sQm2JRcvhUEukWKyVNQHCnjIu2+oMBPFwNPSdZcfzHaQpmYwAAAAAAAAagANgA3BafRDRxtBSRwC2YDNI4fikdbMe7YB2NC3S8wytlA1k5I/tGA5+6lYY8xvmig7hj0n4+qFMw/Z0983QZT972RZvfmUraZaRCho5JtWcDLGDvkdfL3ga3HsaVWmWQucXOJJJJJOsknWSe1S/Ruiz3mpcMG4D11n2H2sNVJYZoXwiL9Y25A1a+nUPPcu4Wguj0D0RdiNUGG4iZZ0rhubfU0H1nHUPE7lLvJDh37qX3r1j6GYnhuH0rYhV0peedK/N955Gvd90bB2C+8reO0+w8f8XT+0T/ILgspV1bNOeoD2tGAsCL+fv9KQijja3xWutLVcDmHuaQ1s7DucJCSPBwIKhLHcKNLUywOIcYnubmGq9jqNt1xY2UwaR8M9PE0tpA6eTc4gsjB6Teznd1h3qF6yrdLI+SQlz3uLnOO9zjcnzUzkNtd4nVJOadAdp5hYZzHoYvFEW00c0clrp2wwtuT9534WN3vcdwHx2DWuhe9sbS95sBrWsASbBTfwSl3+yYc3rS5fy8Y7+uZdisTCMMZTQRwx/ciaGjpNtpPaTcntK0un+lYw+jc8Ecc+7Ih/ERrfboaNfflG9eVSA1lU7qh/e429z+3UuPAzHUv3GNMMO+1p6ioh2OjkYc52izmkgbfHUVDOLaK0okPo2IUj4zsEnGseOw2jId36u5cu95cSSSSdZJ1kk7SUa0kgDWTsC72iySKK/VyOx0jC31+VHSTZ+kKXODXg5hzNq3zx1GR3MbGH8WHtsblzwC4i4NrWvvOxSpJIGgucQAASSTYAAXJJOwW3rV6K4L6HRwQb2MGb87uc8+0T8FH3DNpgW2oonWuA6cjoOtkf8nH9PauQcJcq1uYHXGOOxo14ft1ui0Md1p+EDhTfUl0FI5zINYc8XD5Ontazs2nf0KOkRegUtJFSxiOIWH35lRz3l5uUXtSUj5XtZG1z3uNmtaCST0ABfVBQvnlZFE0ue8hrWjeT/LvVg9BtA4sOivzX1Dh9pL/0M6GfE7TuA1Mp5TjoWY4uOgfk+SviiMh8lw2j/Ag97Q6sl4u/+7jAc4fmeeaD3B3ethjHAbHxZNLNKJBsbLlLXdmZoBb32KlJFxDsuVrn5+fbysLLfFPHa1lVCppnRvcx4LXsJa5p2hzTYg+K8lvdOapsuJVT2fdMr7HpsbX8bX8Vp6WlfK9rI2uc95Aa0C5JOwAL0eKTOja92FwCfLBRZFjYL7w+gknlZFE0vkebNaNpP9BvvuCsJoJoPHh0O587wOMk+ORnQwHzOs7gMfg90BZh8Wd+V1S8c920NB/3bD0dJ3nsAXYLg8tZXNSephPgGvb/AB/tSEEOb4naUUUaDN9K0skkGtsT6h3gxhhafMtUm4rXiCCWZ2yJj3+y0kDxIsuE/wAOGFl0tZVOvezYwekvcZH/AOlnmtvovF4pJfQfOJ+grKs4AKdERF2y0URERFhYvg0VVHxcrbi4c0glr2Pbra9jhrY8HY4KH9OOAyefjqiKWOSozXDAxsQkYGN5zrc0Tl2YkizXajZtyptREUDcD+GPp4KmSpzx5HmPLJdvFhgDpNR+7dxbf8oUi1dK2WN8bxdj2ua4dIcCCPJcXpRXudQxFocRXVjC4i+qOWpdI25/K2Jq7p21eY5VcX1Dp76XED0bYBSsODc39xXBaB8HDqGeaWZ4kOYiHWTzTcGVw3SFpLewF3SuuxF7oSKmIXkgBJb+8iGuSI94BLTucBuLgc5ayKsMk9TCbZY2Q26ftWSF1/JqxduqJKjtJd4m2+LgW44+pVeraG5m1d9BMHta5pu1wBB7CLj4L0Wr0VeTQ0pO0wQnziYtovU1ErDxjFGUtPLPIbMiY57u5ovYdp2DvVe+DSjfiOJz4jUa8ji4dHGyXygdjGXt0cxdj/iI0n4qlio2HnVBzyf5cZ5o8X29grYaB6P+hUEMRFnkZ5PzvsSD3DK39KgMv1fUUpY3S/D218vdbFOzOffYugRFotNdJBQUUk2rP92IdMjr5e8DW49jV57FE6V4jZpOCkiQBcqKOGHSf0irFOw/Z01wegyn75/Tqb3h3So/X1I8uJJJJJuSdZJO0lfK9YpKZtNC2Jur9J+VDvcXOJKIu94KdCvTJ+PmbenhI1EXD5NoZ2tGonwG9TN+zlL1al9zF9Kia/LsVJL1WbnEabavJZo6cvF1V1Lq0R0bperUnuYvpUF8KWBRUmIOZAA1j2MfkGxpdmBA6Bdt7brquT8tR1svVBpBtfakkBjF7rkF7UlPxj2szMZmNszzlaO87h2rxRTp0YLXUr4DwH5sr6moaWmxyw67g6x9o4Wt3NKk7BcBgo4+Lp42xt321lx6XOOtx71GXArpS8vdRyElmUviv+EtIzsH8JBzW3EHpUuLzfLMtWJjDO+4GItgLajbndSkAZm5zQvl7wASSAACSTqAA1kk7gq58IGlZxCsc8E8THzIh/CDrdbpcdfkNykbhj0u4mEUkZ+0mF5CPwxer3vPwB6VCam+jmT8xvanjE4D01n3+vVa9TJc5gRddwW4H6TiUVxdkP2rv0EZB4vLfC65FThwK4HxVG+dw51Q7V/lx3aPN2fyCmMsVXZ6RzhpPhHv/F1hgZnPCkNzwASdg1k9g1kqrWOYo6pqZZnbZXud3AnUO4Cw8FZXSNxFHUkbRDNbv4p6q4oPovGP+STXgPtZ6s6AiIi7JaSl/gT0ZAY+seOc4mOK+4D/ANxw7zzb9julSqtJoVRiLDqVgFvsY3Hve3O74uK3a8pylUOqKp7ztsPQaFLxNzWAIviaMua4BxaSCA4WuCRbML6rjavtFoDBZFHJ4DqT99V+cX0Le6KcHNNh8jpI+MkkIsHyZSWjeG2AAvvO22rpv0fpbOM4vOzjA3NkuM2Um2bLty31XXspCXKVXIwskebHUsYiYDcBERFHrKuC4Zca4mgEQPOqHBv6GWe8+eQeK7bgcwD0TCIARZ815n//AC2y/wD5hiiLGGHG9II6ZhJgidkJGzJGS6d/iczQfyqyLGBoAAAAFgBsAGwL03ItL2akaDpd4j7/AMWUTO/OeV9IiKYWFERERF+ObcWO9fqIijLSnR6aijp44pGPpDUUkeSRp46NoqIywNkBtI0ZQ3nNzAb3LfL14RXgU0BJAAq6QknUAOPbrJ3BY4lHSPMLgOkUDIpW9W217k223UjTOJBuvtc5LiAgmxGR34I6dwG83ikDGjpJeMoG8kBb91SwbXMHe4BRtpponUYlVzTUEsb3UkVOXRtfznPL53Ny25udoANjbbqUfkqk7VMYjgCNPoQfwskz8xt1N2BUpipYI3CxZFG0joLWNBHwWcox4MuFv0two64cVWtu25GQSFu0W/BL0t37uhSPXVIjifIdjGud7LSf6L09RSr1i8n+1dKXA86KB+W20ZKW9x3OkB9tS6og4D4OMqKud2twaxt+2V7nu/0BS+vPOkUxfV5mpoA+cfypKmbZl9qKCOF/Sf0ms4hhvFTXbq2GQ/fPhYN/SelSvpzpIKGiklBHGHmRD/mOBsf0i7v09qrY5xJJJJJ2krc6N0Wc41LhowHrrPx9qyqkwzQvxbDAcFkrKiOCIc55tfcBtc49gFyteszDMYmpnF0EkkTiLFzCWki4NrjdcDyXZy5+YertfVdaItfFWZwTB46SnjgiFmRi3aTtc49pNys66rV+3df1yq945fh06rz/AMZVe8d81xTujVQ9xc6RpJ9VvCqaMLKfdJtLaegjzTvGYjmxixkd3N3D+I6lXjSTHn1tTJPJYF51NGxrQLNaO4Aa9+srAnnc9xc9znOOsucSST2k6yvNdBkzJMdDd17uOv8AAWvLMZPRERbjRrRSevlyQMNh995uGMHS539Np3BS0kjY2l7zYDWVhAJNguv4EcKc+skntzIYy2/8chsB7IefJS/jeMMpKeSeU8yMXtvJ2NaO0mw8Vj6MaNx0FM2CLXbW5x1F7za7j5AAbgAFFHDDpdx84pYz9nAeeRsdLsI7mC7e8u7FwLh3xlDw/wBg+hz/ACpH/pj81wuM4s+qnknlN3yOJPQOho7ALAdgWEiLv2tDQGt0BRpN170FG6aVkTBd8jmtaO1xAHxKtJhmHtghjhZ92JjWDuaAL952+KhTgYwPjq4zOHNp23H+Y+7WfDO79IU6LhuktVnzNgGhuJ9T/H2pClZYZ21fE8Ie1zXfdcC09zgQfgVVrF8NdTTyQvFnRuc0+B2jsIsfFWoUecKHB4awek0wvO0Wez940bLfxgau0atoF9bIFeylmLJDZr9ewjQrqiMvFxqUHIvqSMtJa4EEEggixBG0EHYV8r0RRqsfwdYy2pw6AtILo2NieN4dGA0X72gO8V0qq1hGOz0jy+nlkicduU2BHQ4bHDvXRx8LmIgW45h7TFFf/SuJq+jkzpXPhc2xN7G4tf2K32VQAs5WCXGaZ8JtPQtcyMtmqNgY03a09Mjhs/KNfdtUO4rp5XVILZamXKdrW2jaewhgAPitNS0j5XhkbXPe7UGtBcT3ALLSdG2sOfUuBA1DR7nD91q19VfBoWe7SepNX6Xxr+PzZs/wy22Zbasuy2pWG0QxmSro45pojE942bnDc9o2hrtoB194sTwmgvBDxZbPXhpcNbYNRAO4ynY4/wAI1dN9ilRaGXa2mmLYoQDm/wCQ2bBtHDYslOxzcXa0XLcI2lXoNG4tNppbsi6QSOc/9IN+8tXRV1ayGN8krg1jAXOcdgA/n3bzYKIcEw6XSXF8zw5tJDbMPViBOVlx/vHm9/1HY0LWyLk41c2c4eBuJ89g5+SvnkzG2GkruuADQwwUzq2VtpKnVHfaIQb3/W7X3Nad6lpfEMIY0NaAGtAAA1AACwAG4WX2vSVFoiIiIiIiIiIiL4mha9pa4Nc07QQCD3g7VETNBnxsqKVuG0UjwJHNlzQgETyTcUeczO0tAtbdlFj0TAuD0vrstblNJNU8U2mqGlkscQbJHJVZM2d7cw1E219o2LUq44Xs/wCY2AN73zeNwr2Eg+FcThmEPjweASYZFIXtYxpzU5cXVD8kUjgRmbdzm69ZHhqmDR7ChTU0UQbG0tYwOyAAFzWAOOoC+sHWo1wGsMgw69FJFJP6DG+cyxuaWUzXTsAjDiW5sl/ujbrN1LitpYoGZz4TfOOON8fwjy42DlyulfBvSYg8Sva6KpZYsqIjlkBabtJ3PsbbRfoIW3rqSR1FJG5wfIYXtLg3KHOMZFw25y3Ou19S2aLdVirvwETj/wBWzf8AYu8BxgPxI81LKhvG4H6PY65+UmmmLiLb4ZHXLR/Ex1tX8I9ZS5h+IRzxtlhe18bxdrmm4PyPSNoXnnSGlfHVGa3hfbHzAtbgpKmeCzN2LlNO9AZMTfGfSRFHGDZnFl/Ocec4nMNwaNm7tXLcgx6433J/uKXEWjBlergYI432A1WHJZHQscbkKI+QY9cb7k/3E5Bj1xvuT/cUuIs3f1fvODeSt7PHsUR8gx6433J/uJyDHrjfcn+4pcRO/q/ecG8k7PHsUR8gx6433J/uL9bwDHfWD3J/uKW0VO/a/ecG8k7PHsUf4TwLUcRBmdNORuJEbPZbr/8Asu5o6JkLAyJjGMbsa0BoHgF7otCorJ6k3leT+7NCytY1ugLwr4nuie2J4jkLSGvIzZSfxZbi5G3btsordwEOJuawEnaeJP8AcUtor6XKFRSAiF1r6cAfsKj42v8A7lEfIMeuN9yf7icgx6433J/uKXEW739X7zg3ksfZ49i53QjRBuG07og/jHPeXOfly31ANFrnUAOneV0SIomaV8zzI83JWZoDRYIiIsauWg0j0GpK7XNHaT96w5JPE7HeIK4HEOAl1yYKppG4SMIPtNJv5BS6ikabKlVTDNjebbDj96PZYnQsdpCg88B9Z+9pPal/trJp+AqoP36inb+USP8A5hqmdFunpDWn/IfAWPs0ajbDOA+mYQZ5ppexobE3/qPxC7jB9Hqekblp4Y477SBzj+Z5u53iVsUUbUV9TU4SvJGzV8DBZWxtboCLzqKhsbHPe5rWtBLnONgANpJ3BazSHSqnoWZqiQNNuawa5Hflbt8dQ7VF0tbX6SVHEU7DHTNILtZyNG58z/xu6GjwG0rbydkmatdcCzP/AFy2qyWZrPVfukOO1GPVjKKha7iAb3NwHW2zSeqwbh/UgCedDNEIsMpGU8Ou2uR9rF7yBd56OwbgAF4aDaCQYVT8XCMz3WMkpHOe4fyaNzd3abldIvRqamjpoxFGLAftyoxzi43KIiLYVqIiIiIiIiIiIi8aysZFG6SRwaxouSf/ADWd1tpUbYtXT1E8srM8D5YxHDTmJs80jYTK4SuaD9ld0trE2AtmIJsJDxbCWVMfFyZ8uZjhlc5hDo3h7SCNepwBX1Q4ZHCCI22vtJJc422ZnOJc7xK0aumfUgRkgM14XJtoAvgPgrIxwbjrUS4S+qgZQh5d6RTEE0s8Yp+MDYZIi2KbLlkc1rtRBIO11lK+EYq2piD2h7TctcxwAcx7TZzHWJFwd4JB1EEgr2rKGOZhZKxkjDta9oc0+B1L8oMPjgjEcLGRsF7NY0NaLkkmw3kklVpqU05cGnwm5tbEE+Yth7X81Rzs71WQiIt1WLS6WaI0+JU5hqW3G1rhqex3rMO4/A71CddwVYvhUjn4fI6aM/uyA49GeF5s492bwVhkVj2Ne3NeARsKqCRoVb3cJ2K0/NqaMXHrwzRH4ED4L95banqcXnKrHpZRrsj0TjcxjiPysnXSbVXDltqepxecqcttT1OLzlVj7JZU7lod2Pk81Xr5Nqrhy21PU4vOVOW2p6nF5yqx9ksnctDux8nmnXybVXDltqepxecqcttT1OLzlVj7JZO5aHdj5PNOvk2quHLbU9Ti85U5banqcXnKrH2Sydy0O7HyeadfJtVcOW2p6nF5ypy21PU4vOVWPslk7lod2Pk806+Taq4cttT1OLzlTltqepxecqsfZLJ3LQ7sfJ5p18m1Vw5banqcXnKnLbU9Ti85VY+yWTuWh3Y+TzTr5Nqrhy21PU4vOVOW2p6nF5yqx9ksnctDux8nmnXybVXDltqepxecqcttT1OLzlVj7JZO5aHdj5PNOvk2quHLbU9Ti85U5banqcXnKrH2Sydy0O7HyeadfJtVbhw41DtTaWEn80h+AX0zSbHsQ5tNTyRtP4o4Swa/+bLcDvBCsdZfqvZkmiYbiMe+P3dUMzzrUG6M/wCH+WV/HYpOSSbmNji97ux8p2eF+8KZsIweGlibFTxsijbsa0WHed5PadZWYikgLYBYkREVUREREREREREREREREREREREREREREREREREREREREREREREREREREREREREREREREREREREREREREREREREREREREREREREREX//2Q=="/>
          <p:cNvSpPr>
            <a:spLocks noChangeAspect="1" noChangeArrowheads="1"/>
          </p:cNvSpPr>
          <p:nvPr/>
        </p:nvSpPr>
        <p:spPr bwMode="auto">
          <a:xfrm>
            <a:off x="192843" y="-119895"/>
            <a:ext cx="239790" cy="239790"/>
          </a:xfrm>
          <a:prstGeom prst="rect">
            <a:avLst/>
          </a:prstGeom>
          <a:noFill/>
          <a:ln w="9525">
            <a:noFill/>
            <a:miter lim="800000"/>
            <a:headEnd/>
            <a:tailEnd/>
          </a:ln>
        </p:spPr>
        <p:txBody>
          <a:bodyPr/>
          <a:lstStyle/>
          <a:p>
            <a:pPr eaLnBrk="1" hangingPunct="1"/>
            <a:endParaRPr lang="el-GR" sz="2000">
              <a:solidFill>
                <a:prstClr val="black"/>
              </a:solidFill>
            </a:endParaRPr>
          </a:p>
        </p:txBody>
      </p:sp>
      <p:pic>
        <p:nvPicPr>
          <p:cNvPr id="2080" name="Picture 38"/>
          <p:cNvPicPr>
            <a:picLocks noChangeAspect="1" noChangeArrowheads="1"/>
          </p:cNvPicPr>
          <p:nvPr/>
        </p:nvPicPr>
        <p:blipFill>
          <a:blip r:embed="rId32" cstate="email"/>
          <a:srcRect/>
          <a:stretch>
            <a:fillRect/>
          </a:stretch>
        </p:blipFill>
        <p:spPr bwMode="auto">
          <a:xfrm>
            <a:off x="6548439" y="693147"/>
            <a:ext cx="1300110" cy="534532"/>
          </a:xfrm>
          <a:prstGeom prst="rect">
            <a:avLst/>
          </a:prstGeom>
          <a:noFill/>
          <a:ln w="9525">
            <a:noFill/>
            <a:miter lim="800000"/>
            <a:headEnd/>
            <a:tailEnd/>
          </a:ln>
        </p:spPr>
      </p:pic>
      <p:pic>
        <p:nvPicPr>
          <p:cNvPr id="2081" name="Picture 38" descr="https://www.aia.gr/images/logo_2.png"/>
          <p:cNvPicPr>
            <a:picLocks noChangeAspect="1" noChangeArrowheads="1"/>
          </p:cNvPicPr>
          <p:nvPr/>
        </p:nvPicPr>
        <p:blipFill>
          <a:blip r:embed="rId33" cstate="email"/>
          <a:srcRect/>
          <a:stretch>
            <a:fillRect/>
          </a:stretch>
        </p:blipFill>
        <p:spPr bwMode="auto">
          <a:xfrm>
            <a:off x="8355480" y="1911871"/>
            <a:ext cx="694390" cy="929184"/>
          </a:xfrm>
          <a:prstGeom prst="rect">
            <a:avLst/>
          </a:prstGeom>
          <a:noFill/>
          <a:ln w="9525">
            <a:noFill/>
            <a:miter lim="800000"/>
            <a:headEnd/>
            <a:tailEnd/>
          </a:ln>
        </p:spPr>
      </p:pic>
      <p:pic>
        <p:nvPicPr>
          <p:cNvPr id="2082" name="Picture 39"/>
          <p:cNvPicPr>
            <a:picLocks noChangeAspect="1" noChangeArrowheads="1"/>
          </p:cNvPicPr>
          <p:nvPr/>
        </p:nvPicPr>
        <p:blipFill>
          <a:blip r:embed="rId34" cstate="email">
            <a:clrChange>
              <a:clrFrom>
                <a:srgbClr val="FFFFFF"/>
              </a:clrFrom>
              <a:clrTo>
                <a:srgbClr val="FFFFFF">
                  <a:alpha val="0"/>
                </a:srgbClr>
              </a:clrTo>
            </a:clrChange>
          </a:blip>
          <a:srcRect/>
          <a:stretch>
            <a:fillRect/>
          </a:stretch>
        </p:blipFill>
        <p:spPr bwMode="auto">
          <a:xfrm>
            <a:off x="108689" y="5277190"/>
            <a:ext cx="801798" cy="588234"/>
          </a:xfrm>
          <a:prstGeom prst="rect">
            <a:avLst/>
          </a:prstGeom>
          <a:noFill/>
          <a:ln w="9525">
            <a:noFill/>
            <a:miter lim="800000"/>
            <a:headEnd/>
            <a:tailEnd/>
          </a:ln>
        </p:spPr>
      </p:pic>
      <p:pic>
        <p:nvPicPr>
          <p:cNvPr id="2083" name="Picture 40"/>
          <p:cNvPicPr>
            <a:picLocks noChangeAspect="1" noChangeArrowheads="1"/>
          </p:cNvPicPr>
          <p:nvPr/>
        </p:nvPicPr>
        <p:blipFill>
          <a:blip r:embed="rId35" cstate="email">
            <a:clrChange>
              <a:clrFrom>
                <a:srgbClr val="000000"/>
              </a:clrFrom>
              <a:clrTo>
                <a:srgbClr val="000000">
                  <a:alpha val="0"/>
                </a:srgbClr>
              </a:clrTo>
            </a:clrChange>
          </a:blip>
          <a:srcRect/>
          <a:stretch>
            <a:fillRect/>
          </a:stretch>
        </p:blipFill>
        <p:spPr bwMode="auto">
          <a:xfrm>
            <a:off x="3811782" y="730619"/>
            <a:ext cx="2109400" cy="279754"/>
          </a:xfrm>
          <a:prstGeom prst="rect">
            <a:avLst/>
          </a:prstGeom>
          <a:noFill/>
          <a:ln w="9525">
            <a:noFill/>
            <a:miter lim="800000"/>
            <a:headEnd/>
            <a:tailEnd/>
          </a:ln>
        </p:spPr>
      </p:pic>
      <p:pic>
        <p:nvPicPr>
          <p:cNvPr id="2084" name="Picture 43"/>
          <p:cNvPicPr>
            <a:picLocks noChangeAspect="1" noChangeArrowheads="1"/>
          </p:cNvPicPr>
          <p:nvPr/>
        </p:nvPicPr>
        <p:blipFill>
          <a:blip r:embed="rId36" cstate="email"/>
          <a:srcRect/>
          <a:stretch>
            <a:fillRect/>
          </a:stretch>
        </p:blipFill>
        <p:spPr bwMode="auto">
          <a:xfrm>
            <a:off x="4610848" y="3221424"/>
            <a:ext cx="1235168" cy="424628"/>
          </a:xfrm>
          <a:prstGeom prst="rect">
            <a:avLst/>
          </a:prstGeom>
          <a:noFill/>
          <a:ln w="9525">
            <a:noFill/>
            <a:miter lim="800000"/>
            <a:headEnd/>
            <a:tailEnd/>
          </a:ln>
        </p:spPr>
      </p:pic>
      <p:pic>
        <p:nvPicPr>
          <p:cNvPr id="2085" name="Picture 44"/>
          <p:cNvPicPr>
            <a:picLocks noChangeAspect="1" noChangeArrowheads="1"/>
          </p:cNvPicPr>
          <p:nvPr/>
        </p:nvPicPr>
        <p:blipFill>
          <a:blip r:embed="rId37" cstate="email"/>
          <a:srcRect/>
          <a:stretch>
            <a:fillRect/>
          </a:stretch>
        </p:blipFill>
        <p:spPr bwMode="auto">
          <a:xfrm>
            <a:off x="3690573" y="4488527"/>
            <a:ext cx="1648554" cy="344698"/>
          </a:xfrm>
          <a:prstGeom prst="rect">
            <a:avLst/>
          </a:prstGeom>
          <a:noFill/>
          <a:ln w="9525">
            <a:noFill/>
            <a:miter lim="800000"/>
            <a:headEnd/>
            <a:tailEnd/>
          </a:ln>
        </p:spPr>
      </p:pic>
      <p:pic>
        <p:nvPicPr>
          <p:cNvPr id="2086" name="Picture 3"/>
          <p:cNvPicPr>
            <a:picLocks noChangeAspect="1" noChangeArrowheads="1"/>
          </p:cNvPicPr>
          <p:nvPr/>
        </p:nvPicPr>
        <p:blipFill>
          <a:blip r:embed="rId38" cstate="email"/>
          <a:srcRect/>
          <a:stretch>
            <a:fillRect/>
          </a:stretch>
        </p:blipFill>
        <p:spPr bwMode="auto">
          <a:xfrm>
            <a:off x="5839915" y="4766298"/>
            <a:ext cx="1858370" cy="320968"/>
          </a:xfrm>
          <a:prstGeom prst="rect">
            <a:avLst/>
          </a:prstGeom>
          <a:noFill/>
          <a:ln w="9525">
            <a:noFill/>
            <a:miter lim="800000"/>
            <a:headEnd/>
            <a:tailEnd/>
          </a:ln>
        </p:spPr>
      </p:pic>
      <p:pic>
        <p:nvPicPr>
          <p:cNvPr id="2087" name="Picture 46"/>
          <p:cNvPicPr>
            <a:picLocks noChangeAspect="1" noChangeArrowheads="1"/>
          </p:cNvPicPr>
          <p:nvPr/>
        </p:nvPicPr>
        <p:blipFill>
          <a:blip r:embed="rId39" cstate="email"/>
          <a:srcRect/>
          <a:stretch>
            <a:fillRect/>
          </a:stretch>
        </p:blipFill>
        <p:spPr bwMode="auto">
          <a:xfrm>
            <a:off x="5482907" y="3876105"/>
            <a:ext cx="770574" cy="593230"/>
          </a:xfrm>
          <a:prstGeom prst="rect">
            <a:avLst/>
          </a:prstGeom>
          <a:noFill/>
          <a:ln w="9525">
            <a:noFill/>
            <a:miter lim="800000"/>
            <a:headEnd/>
            <a:tailEnd/>
          </a:ln>
        </p:spPr>
      </p:pic>
      <p:pic>
        <p:nvPicPr>
          <p:cNvPr id="2088" name="Picture 47"/>
          <p:cNvPicPr>
            <a:picLocks noChangeAspect="1" noChangeArrowheads="1"/>
          </p:cNvPicPr>
          <p:nvPr/>
        </p:nvPicPr>
        <p:blipFill>
          <a:blip r:embed="rId40" cstate="email"/>
          <a:srcRect/>
          <a:stretch>
            <a:fillRect/>
          </a:stretch>
        </p:blipFill>
        <p:spPr bwMode="auto">
          <a:xfrm>
            <a:off x="141025" y="1403526"/>
            <a:ext cx="1040338" cy="399650"/>
          </a:xfrm>
          <a:prstGeom prst="rect">
            <a:avLst/>
          </a:prstGeom>
          <a:noFill/>
          <a:ln w="9525">
            <a:noFill/>
            <a:miter lim="800000"/>
            <a:headEnd/>
            <a:tailEnd/>
          </a:ln>
        </p:spPr>
      </p:pic>
      <p:pic>
        <p:nvPicPr>
          <p:cNvPr id="2089" name="Picture 48"/>
          <p:cNvPicPr>
            <a:picLocks noChangeAspect="1" noChangeArrowheads="1"/>
          </p:cNvPicPr>
          <p:nvPr/>
        </p:nvPicPr>
        <p:blipFill>
          <a:blip r:embed="rId41" cstate="email">
            <a:clrChange>
              <a:clrFrom>
                <a:srgbClr val="FFFFFF"/>
              </a:clrFrom>
              <a:clrTo>
                <a:srgbClr val="FFFFFF">
                  <a:alpha val="0"/>
                </a:srgbClr>
              </a:clrTo>
            </a:clrChange>
          </a:blip>
          <a:srcRect/>
          <a:stretch>
            <a:fillRect/>
          </a:stretch>
        </p:blipFill>
        <p:spPr bwMode="auto">
          <a:xfrm>
            <a:off x="3775627" y="1124994"/>
            <a:ext cx="2170598" cy="370926"/>
          </a:xfrm>
          <a:prstGeom prst="rect">
            <a:avLst/>
          </a:prstGeom>
          <a:noFill/>
          <a:ln w="9525">
            <a:noFill/>
            <a:miter lim="800000"/>
            <a:headEnd/>
            <a:tailEnd/>
          </a:ln>
        </p:spPr>
      </p:pic>
      <p:pic>
        <p:nvPicPr>
          <p:cNvPr id="2090" name="Picture 49"/>
          <p:cNvPicPr>
            <a:picLocks noChangeAspect="1" noChangeArrowheads="1"/>
          </p:cNvPicPr>
          <p:nvPr/>
        </p:nvPicPr>
        <p:blipFill>
          <a:blip r:embed="rId42" cstate="email">
            <a:clrChange>
              <a:clrFrom>
                <a:srgbClr val="FFFFFF"/>
              </a:clrFrom>
              <a:clrTo>
                <a:srgbClr val="FFFFFF">
                  <a:alpha val="0"/>
                </a:srgbClr>
              </a:clrTo>
            </a:clrChange>
          </a:blip>
          <a:srcRect/>
          <a:stretch>
            <a:fillRect/>
          </a:stretch>
        </p:blipFill>
        <p:spPr bwMode="auto">
          <a:xfrm>
            <a:off x="7921510" y="4026476"/>
            <a:ext cx="1076556" cy="484574"/>
          </a:xfrm>
          <a:prstGeom prst="rect">
            <a:avLst/>
          </a:prstGeom>
          <a:noFill/>
          <a:ln w="9525">
            <a:noFill/>
            <a:miter lim="800000"/>
            <a:headEnd/>
            <a:tailEnd/>
          </a:ln>
        </p:spPr>
      </p:pic>
      <p:pic>
        <p:nvPicPr>
          <p:cNvPr id="2091" name="Picture 50"/>
          <p:cNvPicPr>
            <a:picLocks noChangeAspect="1" noChangeArrowheads="1"/>
          </p:cNvPicPr>
          <p:nvPr/>
        </p:nvPicPr>
        <p:blipFill>
          <a:blip r:embed="rId43" cstate="email"/>
          <a:srcRect/>
          <a:stretch>
            <a:fillRect/>
          </a:stretch>
        </p:blipFill>
        <p:spPr bwMode="auto">
          <a:xfrm>
            <a:off x="6664488" y="3970974"/>
            <a:ext cx="996626" cy="567004"/>
          </a:xfrm>
          <a:prstGeom prst="rect">
            <a:avLst/>
          </a:prstGeom>
          <a:noFill/>
          <a:ln w="9525">
            <a:noFill/>
            <a:miter lim="800000"/>
            <a:headEnd/>
            <a:tailEnd/>
          </a:ln>
        </p:spPr>
      </p:pic>
      <p:pic>
        <p:nvPicPr>
          <p:cNvPr id="2092" name="Picture 47"/>
          <p:cNvPicPr>
            <a:picLocks noChangeAspect="1" noChangeArrowheads="1"/>
          </p:cNvPicPr>
          <p:nvPr/>
        </p:nvPicPr>
        <p:blipFill>
          <a:blip r:embed="rId44" cstate="email"/>
          <a:srcRect/>
          <a:stretch>
            <a:fillRect/>
          </a:stretch>
        </p:blipFill>
        <p:spPr bwMode="auto">
          <a:xfrm>
            <a:off x="3824337" y="3980460"/>
            <a:ext cx="1265140" cy="449606"/>
          </a:xfrm>
          <a:prstGeom prst="rect">
            <a:avLst/>
          </a:prstGeom>
          <a:noFill/>
          <a:ln w="9525">
            <a:noFill/>
            <a:miter lim="800000"/>
            <a:headEnd/>
            <a:tailEnd/>
          </a:ln>
        </p:spPr>
      </p:pic>
      <p:pic>
        <p:nvPicPr>
          <p:cNvPr id="2093" name="Picture 50"/>
          <p:cNvPicPr>
            <a:picLocks noChangeAspect="1" noChangeArrowheads="1"/>
          </p:cNvPicPr>
          <p:nvPr/>
        </p:nvPicPr>
        <p:blipFill>
          <a:blip r:embed="rId45" cstate="email"/>
          <a:srcRect/>
          <a:stretch>
            <a:fillRect/>
          </a:stretch>
        </p:blipFill>
        <p:spPr bwMode="auto">
          <a:xfrm>
            <a:off x="7041146" y="2082057"/>
            <a:ext cx="1046584" cy="685650"/>
          </a:xfrm>
          <a:prstGeom prst="rect">
            <a:avLst/>
          </a:prstGeom>
          <a:noFill/>
          <a:ln w="9525">
            <a:noFill/>
            <a:miter lim="800000"/>
            <a:headEnd/>
            <a:tailEnd/>
          </a:ln>
        </p:spPr>
      </p:pic>
      <p:pic>
        <p:nvPicPr>
          <p:cNvPr id="2094" name="Picture 51"/>
          <p:cNvPicPr>
            <a:picLocks noChangeAspect="1" noChangeArrowheads="1"/>
          </p:cNvPicPr>
          <p:nvPr/>
        </p:nvPicPr>
        <p:blipFill>
          <a:blip r:embed="rId46" cstate="email">
            <a:clrChange>
              <a:clrFrom>
                <a:srgbClr val="FFFFFF"/>
              </a:clrFrom>
              <a:clrTo>
                <a:srgbClr val="FFFFFF">
                  <a:alpha val="0"/>
                </a:srgbClr>
              </a:clrTo>
            </a:clrChange>
          </a:blip>
          <a:srcRect/>
          <a:stretch>
            <a:fillRect/>
          </a:stretch>
        </p:blipFill>
        <p:spPr bwMode="auto">
          <a:xfrm>
            <a:off x="7446412" y="5644818"/>
            <a:ext cx="1494940" cy="395904"/>
          </a:xfrm>
          <a:prstGeom prst="rect">
            <a:avLst/>
          </a:prstGeom>
          <a:noFill/>
          <a:ln w="9525">
            <a:noFill/>
            <a:miter lim="800000"/>
            <a:headEnd/>
            <a:tailEnd/>
          </a:ln>
        </p:spPr>
      </p:pic>
      <p:pic>
        <p:nvPicPr>
          <p:cNvPr id="2095" name="Picture 52"/>
          <p:cNvPicPr>
            <a:picLocks noChangeAspect="1" noChangeArrowheads="1"/>
          </p:cNvPicPr>
          <p:nvPr/>
        </p:nvPicPr>
        <p:blipFill>
          <a:blip r:embed="rId47" cstate="email">
            <a:clrChange>
              <a:clrFrom>
                <a:srgbClr val="FFFFFF"/>
              </a:clrFrom>
              <a:clrTo>
                <a:srgbClr val="FFFFFF">
                  <a:alpha val="0"/>
                </a:srgbClr>
              </a:clrTo>
            </a:clrChange>
          </a:blip>
          <a:srcRect/>
          <a:stretch>
            <a:fillRect/>
          </a:stretch>
        </p:blipFill>
        <p:spPr bwMode="auto">
          <a:xfrm>
            <a:off x="3716039" y="5016077"/>
            <a:ext cx="829272" cy="629448"/>
          </a:xfrm>
          <a:prstGeom prst="rect">
            <a:avLst/>
          </a:prstGeom>
          <a:noFill/>
          <a:ln w="9525">
            <a:noFill/>
            <a:miter lim="800000"/>
            <a:headEnd/>
            <a:tailEnd/>
          </a:ln>
        </p:spPr>
      </p:pic>
      <p:pic>
        <p:nvPicPr>
          <p:cNvPr id="2096" name="Picture 53"/>
          <p:cNvPicPr>
            <a:picLocks noChangeAspect="1" noChangeArrowheads="1"/>
          </p:cNvPicPr>
          <p:nvPr/>
        </p:nvPicPr>
        <p:blipFill>
          <a:blip r:embed="rId48" cstate="email"/>
          <a:srcRect/>
          <a:stretch>
            <a:fillRect/>
          </a:stretch>
        </p:blipFill>
        <p:spPr bwMode="auto">
          <a:xfrm>
            <a:off x="1557727" y="3245126"/>
            <a:ext cx="459596" cy="599474"/>
          </a:xfrm>
          <a:prstGeom prst="rect">
            <a:avLst/>
          </a:prstGeom>
          <a:noFill/>
          <a:ln w="9525">
            <a:noFill/>
            <a:miter lim="800000"/>
            <a:headEnd/>
            <a:tailEnd/>
          </a:ln>
        </p:spPr>
      </p:pic>
      <p:pic>
        <p:nvPicPr>
          <p:cNvPr id="2097" name="Picture 54"/>
          <p:cNvPicPr>
            <a:picLocks noChangeAspect="1" noChangeArrowheads="1"/>
          </p:cNvPicPr>
          <p:nvPr/>
        </p:nvPicPr>
        <p:blipFill>
          <a:blip r:embed="rId49" cstate="email"/>
          <a:srcRect/>
          <a:stretch>
            <a:fillRect/>
          </a:stretch>
        </p:blipFill>
        <p:spPr bwMode="auto">
          <a:xfrm>
            <a:off x="7095282" y="2896250"/>
            <a:ext cx="614462" cy="813040"/>
          </a:xfrm>
          <a:prstGeom prst="rect">
            <a:avLst/>
          </a:prstGeom>
          <a:noFill/>
          <a:ln w="9525">
            <a:noFill/>
            <a:miter lim="800000"/>
            <a:headEnd/>
            <a:tailEnd/>
          </a:ln>
        </p:spPr>
      </p:pic>
      <p:pic>
        <p:nvPicPr>
          <p:cNvPr id="2098" name="Picture 55"/>
          <p:cNvPicPr>
            <a:picLocks noChangeAspect="1" noChangeArrowheads="1"/>
          </p:cNvPicPr>
          <p:nvPr/>
        </p:nvPicPr>
        <p:blipFill>
          <a:blip r:embed="rId50" cstate="email"/>
          <a:srcRect/>
          <a:stretch>
            <a:fillRect/>
          </a:stretch>
        </p:blipFill>
        <p:spPr bwMode="auto">
          <a:xfrm>
            <a:off x="5315013" y="1526612"/>
            <a:ext cx="1511176" cy="312228"/>
          </a:xfrm>
          <a:prstGeom prst="rect">
            <a:avLst/>
          </a:prstGeom>
          <a:noFill/>
          <a:ln w="9525">
            <a:noFill/>
            <a:miter lim="800000"/>
            <a:headEnd/>
            <a:tailEnd/>
          </a:ln>
        </p:spPr>
      </p:pic>
      <p:pic>
        <p:nvPicPr>
          <p:cNvPr id="2099" name="Picture 56"/>
          <p:cNvPicPr>
            <a:picLocks noChangeAspect="1" noChangeArrowheads="1"/>
          </p:cNvPicPr>
          <p:nvPr/>
        </p:nvPicPr>
        <p:blipFill>
          <a:blip r:embed="rId51" cstate="email"/>
          <a:srcRect/>
          <a:stretch>
            <a:fillRect/>
          </a:stretch>
        </p:blipFill>
        <p:spPr bwMode="auto">
          <a:xfrm>
            <a:off x="3528151" y="1601395"/>
            <a:ext cx="1270136" cy="313474"/>
          </a:xfrm>
          <a:prstGeom prst="rect">
            <a:avLst/>
          </a:prstGeom>
          <a:noFill/>
          <a:ln w="9525">
            <a:noFill/>
            <a:miter lim="800000"/>
            <a:headEnd/>
            <a:tailEnd/>
          </a:ln>
        </p:spPr>
      </p:pic>
      <p:pic>
        <p:nvPicPr>
          <p:cNvPr id="2100" name="Picture 57"/>
          <p:cNvPicPr>
            <a:picLocks noChangeAspect="1" noChangeArrowheads="1"/>
          </p:cNvPicPr>
          <p:nvPr/>
        </p:nvPicPr>
        <p:blipFill>
          <a:blip r:embed="rId52" cstate="email"/>
          <a:srcRect/>
          <a:stretch>
            <a:fillRect/>
          </a:stretch>
        </p:blipFill>
        <p:spPr bwMode="auto">
          <a:xfrm>
            <a:off x="6801961" y="6109231"/>
            <a:ext cx="1109028" cy="554514"/>
          </a:xfrm>
          <a:prstGeom prst="rect">
            <a:avLst/>
          </a:prstGeom>
          <a:noFill/>
          <a:ln w="9525">
            <a:noFill/>
            <a:miter lim="800000"/>
            <a:headEnd/>
            <a:tailEnd/>
          </a:ln>
        </p:spPr>
      </p:pic>
      <p:pic>
        <p:nvPicPr>
          <p:cNvPr id="2101" name="Picture 58"/>
          <p:cNvPicPr>
            <a:picLocks noChangeAspect="1" noChangeArrowheads="1"/>
          </p:cNvPicPr>
          <p:nvPr/>
        </p:nvPicPr>
        <p:blipFill>
          <a:blip r:embed="rId53" cstate="email"/>
          <a:srcRect/>
          <a:stretch>
            <a:fillRect/>
          </a:stretch>
        </p:blipFill>
        <p:spPr bwMode="auto">
          <a:xfrm>
            <a:off x="2566201" y="5269169"/>
            <a:ext cx="884224" cy="540776"/>
          </a:xfrm>
          <a:prstGeom prst="rect">
            <a:avLst/>
          </a:prstGeom>
          <a:noFill/>
          <a:ln w="9525">
            <a:noFill/>
            <a:miter lim="800000"/>
            <a:headEnd/>
            <a:tailEnd/>
          </a:ln>
        </p:spPr>
      </p:pic>
      <p:pic>
        <p:nvPicPr>
          <p:cNvPr id="2102" name="Picture 60"/>
          <p:cNvPicPr>
            <a:picLocks noChangeAspect="1" noChangeArrowheads="1"/>
          </p:cNvPicPr>
          <p:nvPr/>
        </p:nvPicPr>
        <p:blipFill>
          <a:blip r:embed="rId54" cstate="email"/>
          <a:srcRect/>
          <a:stretch>
            <a:fillRect/>
          </a:stretch>
        </p:blipFill>
        <p:spPr bwMode="auto">
          <a:xfrm>
            <a:off x="8243048" y="817178"/>
            <a:ext cx="698730" cy="641996"/>
          </a:xfrm>
          <a:prstGeom prst="rect">
            <a:avLst/>
          </a:prstGeom>
          <a:noFill/>
          <a:ln w="9525">
            <a:noFill/>
            <a:miter lim="800000"/>
            <a:headEnd/>
            <a:tailEnd/>
          </a:ln>
        </p:spPr>
      </p:pic>
      <p:pic>
        <p:nvPicPr>
          <p:cNvPr id="2103" name="Picture 61"/>
          <p:cNvPicPr>
            <a:picLocks noChangeAspect="1" noChangeArrowheads="1"/>
          </p:cNvPicPr>
          <p:nvPr/>
        </p:nvPicPr>
        <p:blipFill>
          <a:blip r:embed="rId55" cstate="email"/>
          <a:srcRect/>
          <a:stretch>
            <a:fillRect/>
          </a:stretch>
        </p:blipFill>
        <p:spPr bwMode="auto">
          <a:xfrm>
            <a:off x="7298038" y="1360195"/>
            <a:ext cx="599474" cy="513300"/>
          </a:xfrm>
          <a:prstGeom prst="rect">
            <a:avLst/>
          </a:prstGeom>
          <a:noFill/>
          <a:ln w="9525">
            <a:noFill/>
            <a:miter lim="800000"/>
            <a:headEnd/>
            <a:tailEnd/>
          </a:ln>
        </p:spPr>
      </p:pic>
      <p:pic>
        <p:nvPicPr>
          <p:cNvPr id="2104" name="Picture 54" descr="http://www.ktimatologio.gr/ktima/elements/logotop.jpg"/>
          <p:cNvPicPr>
            <a:picLocks noChangeAspect="1" noChangeArrowheads="1"/>
          </p:cNvPicPr>
          <p:nvPr/>
        </p:nvPicPr>
        <p:blipFill>
          <a:blip r:embed="rId56" cstate="email"/>
          <a:srcRect/>
          <a:stretch>
            <a:fillRect/>
          </a:stretch>
        </p:blipFill>
        <p:spPr bwMode="auto">
          <a:xfrm>
            <a:off x="175562" y="6069522"/>
            <a:ext cx="1295114" cy="589482"/>
          </a:xfrm>
          <a:prstGeom prst="rect">
            <a:avLst/>
          </a:prstGeom>
          <a:noFill/>
          <a:ln w="9525">
            <a:noFill/>
            <a:miter lim="800000"/>
            <a:headEnd/>
            <a:tailEnd/>
          </a:ln>
        </p:spPr>
      </p:pic>
      <p:pic>
        <p:nvPicPr>
          <p:cNvPr id="2105" name="Picture 414" descr="http://www.bsh-group.gr/images/logo.jpg"/>
          <p:cNvPicPr>
            <a:picLocks noChangeAspect="1" noChangeArrowheads="1"/>
          </p:cNvPicPr>
          <p:nvPr/>
        </p:nvPicPr>
        <p:blipFill>
          <a:blip r:embed="rId57" cstate="email"/>
          <a:srcRect/>
          <a:stretch>
            <a:fillRect/>
          </a:stretch>
        </p:blipFill>
        <p:spPr bwMode="auto">
          <a:xfrm>
            <a:off x="7432455" y="5308376"/>
            <a:ext cx="1064066" cy="314724"/>
          </a:xfrm>
          <a:prstGeom prst="rect">
            <a:avLst/>
          </a:prstGeom>
          <a:noFill/>
          <a:ln w="9525">
            <a:noFill/>
            <a:miter lim="800000"/>
            <a:headEnd/>
            <a:tailEnd/>
          </a:ln>
        </p:spPr>
      </p:pic>
      <p:pic>
        <p:nvPicPr>
          <p:cNvPr id="2106" name="Picture 25"/>
          <p:cNvPicPr>
            <a:picLocks noChangeAspect="1" noChangeArrowheads="1"/>
          </p:cNvPicPr>
          <p:nvPr/>
        </p:nvPicPr>
        <p:blipFill>
          <a:blip r:embed="rId58" cstate="email">
            <a:clrChange>
              <a:clrFrom>
                <a:srgbClr val="666699"/>
              </a:clrFrom>
              <a:clrTo>
                <a:srgbClr val="666699">
                  <a:alpha val="0"/>
                </a:srgbClr>
              </a:clrTo>
            </a:clrChange>
          </a:blip>
          <a:srcRect/>
          <a:stretch>
            <a:fillRect/>
          </a:stretch>
        </p:blipFill>
        <p:spPr bwMode="auto">
          <a:xfrm>
            <a:off x="8243442" y="6157450"/>
            <a:ext cx="793054" cy="512052"/>
          </a:xfrm>
          <a:prstGeom prst="rect">
            <a:avLst/>
          </a:prstGeom>
          <a:noFill/>
          <a:ln w="9525">
            <a:solidFill>
              <a:schemeClr val="tx1"/>
            </a:solidFill>
            <a:miter lim="800000"/>
            <a:headEnd/>
            <a:tailEnd/>
          </a:ln>
        </p:spPr>
      </p:pic>
      <p:pic>
        <p:nvPicPr>
          <p:cNvPr id="2107" name="Picture 409" descr="C:\Users\gvavoulas\Desktop\New Picture (10).bmp"/>
          <p:cNvPicPr>
            <a:picLocks noChangeAspect="1" noChangeArrowheads="1"/>
          </p:cNvPicPr>
          <p:nvPr/>
        </p:nvPicPr>
        <p:blipFill>
          <a:blip r:embed="rId59" cstate="email">
            <a:clrChange>
              <a:clrFrom>
                <a:srgbClr val="FFFFFF"/>
              </a:clrFrom>
              <a:clrTo>
                <a:srgbClr val="FFFFFF">
                  <a:alpha val="0"/>
                </a:srgbClr>
              </a:clrTo>
            </a:clrChange>
          </a:blip>
          <a:srcRect/>
          <a:stretch>
            <a:fillRect/>
          </a:stretch>
        </p:blipFill>
        <p:spPr bwMode="auto">
          <a:xfrm>
            <a:off x="1763676" y="1485124"/>
            <a:ext cx="1311350" cy="380916"/>
          </a:xfrm>
          <a:prstGeom prst="rect">
            <a:avLst/>
          </a:prstGeom>
          <a:noFill/>
          <a:ln w="9525">
            <a:noFill/>
            <a:miter lim="800000"/>
            <a:headEnd/>
            <a:tailEnd/>
          </a:ln>
        </p:spPr>
      </p:pic>
      <p:pic>
        <p:nvPicPr>
          <p:cNvPr id="2108" name="Picture 420" descr="http://www.sika.com/etc/config/_jcr_content/configOther/logo.img.png/1396257186871.png"/>
          <p:cNvPicPr>
            <a:picLocks noChangeAspect="1" noChangeArrowheads="1"/>
          </p:cNvPicPr>
          <p:nvPr/>
        </p:nvPicPr>
        <p:blipFill>
          <a:blip r:embed="rId60" cstate="email"/>
          <a:srcRect/>
          <a:stretch>
            <a:fillRect/>
          </a:stretch>
        </p:blipFill>
        <p:spPr bwMode="auto">
          <a:xfrm>
            <a:off x="6644432" y="5538791"/>
            <a:ext cx="614462" cy="492070"/>
          </a:xfrm>
          <a:prstGeom prst="rect">
            <a:avLst/>
          </a:prstGeom>
          <a:noFill/>
          <a:ln w="9525">
            <a:noFill/>
            <a:miter lim="800000"/>
            <a:headEnd/>
            <a:tailEnd/>
          </a:ln>
        </p:spPr>
      </p:pic>
      <p:pic>
        <p:nvPicPr>
          <p:cNvPr id="2109" name="Picture 406" descr="http://www.desfa.gr/templates/default/images/logo1.gif"/>
          <p:cNvPicPr>
            <a:picLocks noChangeAspect="1" noChangeArrowheads="1"/>
          </p:cNvPicPr>
          <p:nvPr/>
        </p:nvPicPr>
        <p:blipFill>
          <a:blip r:embed="rId61" cstate="email">
            <a:clrChange>
              <a:clrFrom>
                <a:srgbClr val="333333"/>
              </a:clrFrom>
              <a:clrTo>
                <a:srgbClr val="333333">
                  <a:alpha val="0"/>
                </a:srgbClr>
              </a:clrTo>
            </a:clrChange>
          </a:blip>
          <a:srcRect/>
          <a:stretch>
            <a:fillRect/>
          </a:stretch>
        </p:blipFill>
        <p:spPr bwMode="auto">
          <a:xfrm>
            <a:off x="5406990" y="5189291"/>
            <a:ext cx="1217684" cy="349694"/>
          </a:xfrm>
          <a:prstGeom prst="rect">
            <a:avLst/>
          </a:prstGeom>
          <a:noFill/>
          <a:ln w="9525">
            <a:noFill/>
            <a:miter lim="800000"/>
            <a:headEnd/>
            <a:tailEnd/>
          </a:ln>
        </p:spPr>
      </p:pic>
      <p:pic>
        <p:nvPicPr>
          <p:cNvPr id="2110" name="Picture 404" descr="http://www.aktor.gr/images/logo.gif"/>
          <p:cNvPicPr>
            <a:picLocks noChangeAspect="1" noChangeArrowheads="1"/>
          </p:cNvPicPr>
          <p:nvPr/>
        </p:nvPicPr>
        <p:blipFill>
          <a:blip r:embed="rId62" cstate="email"/>
          <a:srcRect/>
          <a:stretch>
            <a:fillRect/>
          </a:stretch>
        </p:blipFill>
        <p:spPr bwMode="auto">
          <a:xfrm>
            <a:off x="147966" y="2802155"/>
            <a:ext cx="1091544" cy="423380"/>
          </a:xfrm>
          <a:prstGeom prst="rect">
            <a:avLst/>
          </a:prstGeom>
          <a:noFill/>
          <a:ln w="9525">
            <a:noFill/>
            <a:miter lim="800000"/>
            <a:headEnd/>
            <a:tailEnd/>
          </a:ln>
        </p:spPr>
      </p:pic>
      <p:pic>
        <p:nvPicPr>
          <p:cNvPr id="2111" name="Picture 399"/>
          <p:cNvPicPr>
            <a:picLocks noChangeAspect="1" noChangeArrowheads="1"/>
          </p:cNvPicPr>
          <p:nvPr/>
        </p:nvPicPr>
        <p:blipFill>
          <a:blip r:embed="rId63" cstate="email"/>
          <a:srcRect/>
          <a:stretch>
            <a:fillRect/>
          </a:stretch>
        </p:blipFill>
        <p:spPr bwMode="auto">
          <a:xfrm>
            <a:off x="4358113" y="2152313"/>
            <a:ext cx="670662" cy="583238"/>
          </a:xfrm>
          <a:prstGeom prst="rect">
            <a:avLst/>
          </a:prstGeom>
          <a:noFill/>
          <a:ln w="9525">
            <a:noFill/>
            <a:miter lim="800000"/>
            <a:headEnd/>
            <a:tailEnd/>
          </a:ln>
        </p:spPr>
      </p:pic>
      <p:pic>
        <p:nvPicPr>
          <p:cNvPr id="2112" name="Picture 400"/>
          <p:cNvPicPr>
            <a:picLocks noChangeAspect="1" noChangeArrowheads="1"/>
          </p:cNvPicPr>
          <p:nvPr/>
        </p:nvPicPr>
        <p:blipFill>
          <a:blip r:embed="rId64" cstate="email"/>
          <a:srcRect/>
          <a:stretch>
            <a:fillRect/>
          </a:stretch>
        </p:blipFill>
        <p:spPr bwMode="auto">
          <a:xfrm>
            <a:off x="473181" y="3914293"/>
            <a:ext cx="726864" cy="453354"/>
          </a:xfrm>
          <a:prstGeom prst="rect">
            <a:avLst/>
          </a:prstGeom>
          <a:noFill/>
          <a:ln w="9525">
            <a:noFill/>
            <a:miter lim="800000"/>
            <a:headEnd/>
            <a:tailEnd/>
          </a:ln>
        </p:spPr>
      </p:pic>
      <p:pic>
        <p:nvPicPr>
          <p:cNvPr id="2113" name="Picture 412"/>
          <p:cNvPicPr>
            <a:picLocks noChangeAspect="1" noChangeArrowheads="1"/>
          </p:cNvPicPr>
          <p:nvPr/>
        </p:nvPicPr>
        <p:blipFill>
          <a:blip r:embed="rId65" cstate="email"/>
          <a:srcRect/>
          <a:stretch>
            <a:fillRect/>
          </a:stretch>
        </p:blipFill>
        <p:spPr bwMode="auto">
          <a:xfrm>
            <a:off x="150336" y="3369930"/>
            <a:ext cx="1109028" cy="395904"/>
          </a:xfrm>
          <a:prstGeom prst="rect">
            <a:avLst/>
          </a:prstGeom>
          <a:noFill/>
          <a:ln w="9525">
            <a:noFill/>
            <a:miter lim="800000"/>
            <a:headEnd/>
            <a:tailEnd/>
          </a:ln>
        </p:spPr>
      </p:pic>
      <p:pic>
        <p:nvPicPr>
          <p:cNvPr id="2114" name="Picture 402" descr="logo"/>
          <p:cNvPicPr>
            <a:picLocks noChangeAspect="1" noChangeArrowheads="1"/>
          </p:cNvPicPr>
          <p:nvPr/>
        </p:nvPicPr>
        <p:blipFill>
          <a:blip r:embed="rId66" cstate="email"/>
          <a:srcRect/>
          <a:stretch>
            <a:fillRect/>
          </a:stretch>
        </p:blipFill>
        <p:spPr bwMode="auto">
          <a:xfrm>
            <a:off x="180641" y="4902825"/>
            <a:ext cx="1332582" cy="227302"/>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60C917-0924-2317-E980-826768B1BAB3}"/>
              </a:ext>
            </a:extLst>
          </p:cNvPr>
          <p:cNvSpPr>
            <a:spLocks noGrp="1"/>
          </p:cNvSpPr>
          <p:nvPr>
            <p:ph type="title"/>
          </p:nvPr>
        </p:nvSpPr>
        <p:spPr>
          <a:xfrm>
            <a:off x="137836" y="116504"/>
            <a:ext cx="8106572"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sz="2000" dirty="0"/>
              <a:t>ΕΚΠΑΙΔΕΥΣΗ / ΑΝΑΔΙΟΡΓΑΝΩΣΗ ΣΕ ΠΑΝΕΠΙΣΤΗΜΙΑΚΑ ΙΔΡΥΜΑΤΑ</a:t>
            </a:r>
            <a:endParaRPr lang="en-US" sz="2000" dirty="0"/>
          </a:p>
        </p:txBody>
      </p:sp>
      <p:pic>
        <p:nvPicPr>
          <p:cNvPr id="1026" name="Picture 2" descr="ΕΛΚΕ | Πανεπιστήμιο Πατρών - ΜΟΔΥ ΕΛΚΕ">
            <a:extLst>
              <a:ext uri="{FF2B5EF4-FFF2-40B4-BE49-F238E27FC236}">
                <a16:creationId xmlns:a16="http://schemas.microsoft.com/office/drawing/2014/main" id="{8BDAD445-29EB-81AC-69E0-4C627531453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964" y="1001541"/>
            <a:ext cx="2479146" cy="897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ΕΙΔΙΚΟΣ ΛΟΓΑΡΙΑΣΜΟΣ ΚΟΝΔΥΛΙΩΝ ΕΡΕΥΝΑΣ">
            <a:extLst>
              <a:ext uri="{FF2B5EF4-FFF2-40B4-BE49-F238E27FC236}">
                <a16:creationId xmlns:a16="http://schemas.microsoft.com/office/drawing/2014/main" id="{DF8BE859-5552-3B15-A04B-89B1D92A3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04" y="2298491"/>
            <a:ext cx="2548270" cy="8972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Γενικές Ανακοινώσεις | ΕΛΜΕΠΑ">
            <a:extLst>
              <a:ext uri="{FF2B5EF4-FFF2-40B4-BE49-F238E27FC236}">
                <a16:creationId xmlns:a16="http://schemas.microsoft.com/office/drawing/2014/main" id="{C5340D27-FF9D-097C-086B-2E4430AB9F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179" r="13632"/>
          <a:stretch/>
        </p:blipFill>
        <p:spPr bwMode="auto">
          <a:xfrm>
            <a:off x="5530635" y="781285"/>
            <a:ext cx="1641374" cy="1632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Ειδικός Λογαριασμός Κονδυλίων Έρευνας">
            <a:extLst>
              <a:ext uri="{FF2B5EF4-FFF2-40B4-BE49-F238E27FC236}">
                <a16:creationId xmlns:a16="http://schemas.microsoft.com/office/drawing/2014/main" id="{01337C69-1249-02F7-E0DC-5277E84868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6236"/>
          <a:stretch/>
        </p:blipFill>
        <p:spPr bwMode="auto">
          <a:xfrm>
            <a:off x="460424" y="3335000"/>
            <a:ext cx="2550900" cy="12059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ΧΑΡΟΚΟΠΕΙΟ ΠΑΝΕΠΙΣΤΗΜΙΟ, ΤΜΗΜΑ ΠΛΗΡΟΦΟΡΙΚΗΣ ΚΑΙ ΤΗΛΕΜΑΤΙΚΗΣ | Ίδρυμα Anna  Lindh Ελληνικό Δίκτυο">
            <a:extLst>
              <a:ext uri="{FF2B5EF4-FFF2-40B4-BE49-F238E27FC236}">
                <a16:creationId xmlns:a16="http://schemas.microsoft.com/office/drawing/2014/main" id="{EF1CFAD9-565C-0D07-5577-6A367A2E68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900"/>
          <a:stretch/>
        </p:blipFill>
        <p:spPr bwMode="auto">
          <a:xfrm>
            <a:off x="3455082" y="1014097"/>
            <a:ext cx="1711478" cy="13053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Όγδοο πανελλαδικά το Δημοκρίτειο Πανεπιστήμιο Θράκης">
            <a:extLst>
              <a:ext uri="{FF2B5EF4-FFF2-40B4-BE49-F238E27FC236}">
                <a16:creationId xmlns:a16="http://schemas.microsoft.com/office/drawing/2014/main" id="{3DD7AF31-3360-998C-73AD-56098B4562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434" r="21024"/>
          <a:stretch/>
        </p:blipFill>
        <p:spPr bwMode="auto">
          <a:xfrm>
            <a:off x="7275006" y="764704"/>
            <a:ext cx="1689482" cy="16374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Διεθνές Πανεπιστήμιο της Ελλάδος - Bodossaki Lectures on Demand">
            <a:extLst>
              <a:ext uri="{FF2B5EF4-FFF2-40B4-BE49-F238E27FC236}">
                <a16:creationId xmlns:a16="http://schemas.microsoft.com/office/drawing/2014/main" id="{034140A2-A39F-C704-22CB-67D622B7051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582" b="30680"/>
          <a:stretch/>
        </p:blipFill>
        <p:spPr bwMode="auto">
          <a:xfrm>
            <a:off x="6538372" y="4485521"/>
            <a:ext cx="2423068" cy="962890"/>
          </a:xfrm>
          <a:prstGeom prst="rect">
            <a:avLst/>
          </a:prstGeom>
          <a:noFill/>
          <a:ln>
            <a:noFill/>
          </a:ln>
        </p:spPr>
      </p:pic>
      <p:pic>
        <p:nvPicPr>
          <p:cNvPr id="5" name="Εικόνα 4">
            <a:extLst>
              <a:ext uri="{FF2B5EF4-FFF2-40B4-BE49-F238E27FC236}">
                <a16:creationId xmlns:a16="http://schemas.microsoft.com/office/drawing/2014/main" id="{1AD70C08-57B5-1F48-6C2B-D9F53880773B}"/>
              </a:ext>
            </a:extLst>
          </p:cNvPr>
          <p:cNvPicPr>
            <a:picLocks noChangeAspect="1"/>
          </p:cNvPicPr>
          <p:nvPr/>
        </p:nvPicPr>
        <p:blipFill>
          <a:blip r:embed="rId10"/>
          <a:stretch>
            <a:fillRect/>
          </a:stretch>
        </p:blipFill>
        <p:spPr>
          <a:xfrm>
            <a:off x="4294314" y="4989416"/>
            <a:ext cx="1849820" cy="1567942"/>
          </a:xfrm>
          <a:prstGeom prst="rect">
            <a:avLst/>
          </a:prstGeom>
        </p:spPr>
      </p:pic>
      <p:pic>
        <p:nvPicPr>
          <p:cNvPr id="6" name="Εικόνα 5">
            <a:extLst>
              <a:ext uri="{FF2B5EF4-FFF2-40B4-BE49-F238E27FC236}">
                <a16:creationId xmlns:a16="http://schemas.microsoft.com/office/drawing/2014/main" id="{4B0EBD72-7CEE-23BD-8C2B-35014323C16F}"/>
              </a:ext>
            </a:extLst>
          </p:cNvPr>
          <p:cNvPicPr>
            <a:picLocks noChangeAspect="1"/>
          </p:cNvPicPr>
          <p:nvPr/>
        </p:nvPicPr>
        <p:blipFill>
          <a:blip r:embed="rId11"/>
          <a:stretch>
            <a:fillRect/>
          </a:stretch>
        </p:blipFill>
        <p:spPr>
          <a:xfrm>
            <a:off x="6397914" y="5756507"/>
            <a:ext cx="2566574" cy="825610"/>
          </a:xfrm>
          <a:prstGeom prst="rect">
            <a:avLst/>
          </a:prstGeom>
        </p:spPr>
      </p:pic>
      <p:pic>
        <p:nvPicPr>
          <p:cNvPr id="8" name="Εικόνα 7">
            <a:extLst>
              <a:ext uri="{FF2B5EF4-FFF2-40B4-BE49-F238E27FC236}">
                <a16:creationId xmlns:a16="http://schemas.microsoft.com/office/drawing/2014/main" id="{3B1330FC-E289-ED22-8598-488B2AD5F526}"/>
              </a:ext>
            </a:extLst>
          </p:cNvPr>
          <p:cNvPicPr>
            <a:picLocks noChangeAspect="1"/>
          </p:cNvPicPr>
          <p:nvPr/>
        </p:nvPicPr>
        <p:blipFill>
          <a:blip r:embed="rId12"/>
          <a:stretch>
            <a:fillRect/>
          </a:stretch>
        </p:blipFill>
        <p:spPr>
          <a:xfrm>
            <a:off x="239711" y="5449333"/>
            <a:ext cx="1956300" cy="1183606"/>
          </a:xfrm>
          <a:prstGeom prst="rect">
            <a:avLst/>
          </a:prstGeom>
        </p:spPr>
      </p:pic>
      <p:pic>
        <p:nvPicPr>
          <p:cNvPr id="4" name="Εικόνα 3">
            <a:extLst>
              <a:ext uri="{FF2B5EF4-FFF2-40B4-BE49-F238E27FC236}">
                <a16:creationId xmlns:a16="http://schemas.microsoft.com/office/drawing/2014/main" id="{18DB492D-0917-BECF-69E1-FC3884320932}"/>
              </a:ext>
            </a:extLst>
          </p:cNvPr>
          <p:cNvPicPr>
            <a:picLocks noChangeAspect="1"/>
          </p:cNvPicPr>
          <p:nvPr/>
        </p:nvPicPr>
        <p:blipFill>
          <a:blip r:embed="rId13"/>
          <a:stretch>
            <a:fillRect/>
          </a:stretch>
        </p:blipFill>
        <p:spPr>
          <a:xfrm>
            <a:off x="7271603" y="2567918"/>
            <a:ext cx="1524672" cy="1517028"/>
          </a:xfrm>
          <a:prstGeom prst="rect">
            <a:avLst/>
          </a:prstGeom>
        </p:spPr>
      </p:pic>
      <p:pic>
        <p:nvPicPr>
          <p:cNvPr id="7" name="Εικόνα 6">
            <a:extLst>
              <a:ext uri="{FF2B5EF4-FFF2-40B4-BE49-F238E27FC236}">
                <a16:creationId xmlns:a16="http://schemas.microsoft.com/office/drawing/2014/main" id="{1802E683-D25A-5337-C9AA-2DCF91F29F09}"/>
              </a:ext>
            </a:extLst>
          </p:cNvPr>
          <p:cNvPicPr>
            <a:picLocks noChangeAspect="1"/>
          </p:cNvPicPr>
          <p:nvPr/>
        </p:nvPicPr>
        <p:blipFill>
          <a:blip r:embed="rId14"/>
          <a:stretch>
            <a:fillRect/>
          </a:stretch>
        </p:blipFill>
        <p:spPr>
          <a:xfrm>
            <a:off x="3574229" y="2394731"/>
            <a:ext cx="2676136" cy="977644"/>
          </a:xfrm>
          <a:prstGeom prst="rect">
            <a:avLst/>
          </a:prstGeom>
        </p:spPr>
      </p:pic>
      <p:pic>
        <p:nvPicPr>
          <p:cNvPr id="10" name="Εικόνα 9">
            <a:extLst>
              <a:ext uri="{FF2B5EF4-FFF2-40B4-BE49-F238E27FC236}">
                <a16:creationId xmlns:a16="http://schemas.microsoft.com/office/drawing/2014/main" id="{839EFD78-FE5D-204A-2C00-5A2DCC45E646}"/>
              </a:ext>
            </a:extLst>
          </p:cNvPr>
          <p:cNvPicPr>
            <a:picLocks noChangeAspect="1"/>
          </p:cNvPicPr>
          <p:nvPr/>
        </p:nvPicPr>
        <p:blipFill rotWithShape="1">
          <a:blip r:embed="rId15"/>
          <a:srcRect r="2073"/>
          <a:stretch/>
        </p:blipFill>
        <p:spPr>
          <a:xfrm>
            <a:off x="3445065" y="3513624"/>
            <a:ext cx="3093307" cy="937058"/>
          </a:xfrm>
          <a:prstGeom prst="rect">
            <a:avLst/>
          </a:prstGeom>
        </p:spPr>
      </p:pic>
      <p:pic>
        <p:nvPicPr>
          <p:cNvPr id="12" name="Εικόνα 11">
            <a:extLst>
              <a:ext uri="{FF2B5EF4-FFF2-40B4-BE49-F238E27FC236}">
                <a16:creationId xmlns:a16="http://schemas.microsoft.com/office/drawing/2014/main" id="{C6532088-8987-D8C7-F62C-82A9097EB35A}"/>
              </a:ext>
            </a:extLst>
          </p:cNvPr>
          <p:cNvPicPr>
            <a:picLocks noChangeAspect="1"/>
          </p:cNvPicPr>
          <p:nvPr/>
        </p:nvPicPr>
        <p:blipFill rotWithShape="1">
          <a:blip r:embed="rId16"/>
          <a:srcRect l="2511" t="5278" r="2786" b="11585"/>
          <a:stretch/>
        </p:blipFill>
        <p:spPr>
          <a:xfrm>
            <a:off x="2390532" y="5409638"/>
            <a:ext cx="1650214" cy="1183606"/>
          </a:xfrm>
          <a:prstGeom prst="rect">
            <a:avLst/>
          </a:prstGeom>
        </p:spPr>
      </p:pic>
      <p:pic>
        <p:nvPicPr>
          <p:cNvPr id="11" name="Εικόνα 10">
            <a:extLst>
              <a:ext uri="{FF2B5EF4-FFF2-40B4-BE49-F238E27FC236}">
                <a16:creationId xmlns:a16="http://schemas.microsoft.com/office/drawing/2014/main" id="{0EC4FAEC-4CF8-8B1E-987D-A35CA4AE1F15}"/>
              </a:ext>
            </a:extLst>
          </p:cNvPr>
          <p:cNvPicPr>
            <a:picLocks noChangeAspect="1"/>
          </p:cNvPicPr>
          <p:nvPr/>
        </p:nvPicPr>
        <p:blipFill>
          <a:blip r:embed="rId17"/>
          <a:stretch>
            <a:fillRect/>
          </a:stretch>
        </p:blipFill>
        <p:spPr>
          <a:xfrm>
            <a:off x="361586" y="4634998"/>
            <a:ext cx="3158790" cy="608246"/>
          </a:xfrm>
          <a:prstGeom prst="rect">
            <a:avLst/>
          </a:prstGeom>
        </p:spPr>
      </p:pic>
    </p:spTree>
    <p:extLst>
      <p:ext uri="{BB962C8B-B14F-4D97-AF65-F5344CB8AC3E}">
        <p14:creationId xmlns:p14="http://schemas.microsoft.com/office/powerpoint/2010/main" val="56898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BE5B9A-A970-D2C0-0546-7B27B63E075A}"/>
              </a:ext>
            </a:extLst>
          </p:cNvPr>
          <p:cNvSpPr>
            <a:spLocks noGrp="1"/>
          </p:cNvSpPr>
          <p:nvPr>
            <p:ph type="title"/>
          </p:nvPr>
        </p:nvSpPr>
        <p:spPr/>
        <p:txBody>
          <a:bodyPr/>
          <a:lstStyle/>
          <a:p>
            <a:r>
              <a:rPr lang="el-GR" sz="2800" b="1" dirty="0"/>
              <a:t>ΕΦΑΡΜΟΓΕΣ ΤΕΧΝΗΤΗΣ ΝΟΗΜΟΣΥΝΗΣ</a:t>
            </a:r>
            <a:r>
              <a:rPr lang="en-US" sz="2800" b="1" dirty="0"/>
              <a:t> </a:t>
            </a:r>
            <a:r>
              <a:rPr lang="el-GR" sz="2800" b="1" dirty="0"/>
              <a:t>ΣΤΙΣ ΕΠΙΧΕΙΡΗΣΕΙΣ</a:t>
            </a:r>
            <a:br>
              <a:rPr lang="el-GR" sz="2800" b="1" dirty="0"/>
            </a:br>
            <a:endParaRPr lang="el-GR" dirty="0"/>
          </a:p>
        </p:txBody>
      </p:sp>
      <p:sp>
        <p:nvSpPr>
          <p:cNvPr id="3" name="Θέση περιεχομένου 2">
            <a:extLst>
              <a:ext uri="{FF2B5EF4-FFF2-40B4-BE49-F238E27FC236}">
                <a16:creationId xmlns:a16="http://schemas.microsoft.com/office/drawing/2014/main" id="{AF3F43A9-289D-5991-28F4-C3B23A7B7A3C}"/>
              </a:ext>
            </a:extLst>
          </p:cNvPr>
          <p:cNvSpPr>
            <a:spLocks noGrp="1"/>
          </p:cNvSpPr>
          <p:nvPr>
            <p:ph idx="1"/>
          </p:nvPr>
        </p:nvSpPr>
        <p:spPr/>
        <p:txBody>
          <a:bodyPr/>
          <a:lstStyle/>
          <a:p>
            <a:pPr algn="just"/>
            <a:r>
              <a:rPr lang="el-GR" sz="2200" dirty="0"/>
              <a:t>Η </a:t>
            </a:r>
            <a:r>
              <a:rPr lang="en-US" sz="2200" dirty="0"/>
              <a:t>Advanced Quality Services (AQS) </a:t>
            </a:r>
            <a:r>
              <a:rPr lang="el-GR" sz="2200" dirty="0" err="1"/>
              <a:t>απ</a:t>
            </a:r>
            <a:r>
              <a:rPr lang="en-US" sz="2200" dirty="0"/>
              <a:t>ό</a:t>
            </a:r>
            <a:r>
              <a:rPr lang="el-GR" sz="2200" dirty="0"/>
              <a:t> το 1993 υλοποιεί σεμινάρια υψηλής ποιότητας και παρέχει υπηρεσίες συμβουλευτικής υποστήριξης για τη βελτίωση της ποιότητας και της παραγωγικότητας των οργανισμών.</a:t>
            </a:r>
          </a:p>
          <a:p>
            <a:pPr algn="just"/>
            <a:endParaRPr lang="el-GR" sz="2200" dirty="0"/>
          </a:p>
          <a:p>
            <a:pPr algn="just"/>
            <a:r>
              <a:rPr lang="el-GR" sz="2200" dirty="0"/>
              <a:t>Ως πρωτοπόρος Συμβουλευτικός Οργανισμός, ενσωματώνει στις Υπηρεσίες της Εφαρμογές Τεχνητής Νοημοσύνης. Μέσα από Έργα Ανασχεδιασμού, έχοντας αξιολογήσει τα υφιστάμενα Εργαλεία, εντάσσει </a:t>
            </a:r>
            <a:r>
              <a:rPr lang="el-GR" sz="2200" b="1" dirty="0"/>
              <a:t>Εφαρμογές Τεχνητής Νοημοσύνης στις Επιχειρήσεις</a:t>
            </a:r>
            <a:r>
              <a:rPr lang="el-GR" sz="2200" dirty="0"/>
              <a:t>, ώστε αυτές να απογειώσουν άμεσα την παραγωγικότητά τους και να βελτιώσουν την ποιότητά τους.</a:t>
            </a:r>
          </a:p>
          <a:p>
            <a:endParaRPr lang="el-GR" sz="2200" dirty="0"/>
          </a:p>
        </p:txBody>
      </p:sp>
    </p:spTree>
    <p:extLst>
      <p:ext uri="{BB962C8B-B14F-4D97-AF65-F5344CB8AC3E}">
        <p14:creationId xmlns:p14="http://schemas.microsoft.com/office/powerpoint/2010/main" val="1739146064"/>
      </p:ext>
    </p:extLst>
  </p:cSld>
  <p:clrMapOvr>
    <a:masterClrMapping/>
  </p:clrMapOvr>
</p:sld>
</file>

<file path=ppt/theme/theme1.xml><?xml version="1.0" encoding="utf-8"?>
<a:theme xmlns:a="http://schemas.openxmlformats.org/drawingml/2006/main" name="AQS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6235</TotalTime>
  <Words>4776</Words>
  <Application>Microsoft Office PowerPoint</Application>
  <PresentationFormat>Προβολή στην οθόνη (4:3)</PresentationFormat>
  <Paragraphs>738</Paragraphs>
  <Slides>63</Slides>
  <Notes>27</Notes>
  <HiddenSlides>0</HiddenSlides>
  <MMClips>0</MMClips>
  <ScaleCrop>false</ScaleCrop>
  <HeadingPairs>
    <vt:vector size="8" baseType="variant">
      <vt:variant>
        <vt:lpstr>Γραμματοσειρές που χρησιμοποιούνται</vt:lpstr>
      </vt:variant>
      <vt:variant>
        <vt:i4>12</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63</vt:i4>
      </vt:variant>
    </vt:vector>
  </HeadingPairs>
  <TitlesOfParts>
    <vt:vector size="78" baseType="lpstr">
      <vt:lpstr>Arial</vt:lpstr>
      <vt:lpstr>Arial Black</vt:lpstr>
      <vt:lpstr>Arial Narrow</vt:lpstr>
      <vt:lpstr>Calibri</vt:lpstr>
      <vt:lpstr>Cambria</vt:lpstr>
      <vt:lpstr>Courier New</vt:lpstr>
      <vt:lpstr>Georgia</vt:lpstr>
      <vt:lpstr>Monotype Sorts</vt:lpstr>
      <vt:lpstr>Segoe UI Web (Greek)</vt:lpstr>
      <vt:lpstr>Tahoma</vt:lpstr>
      <vt:lpstr>Times New Roman</vt:lpstr>
      <vt:lpstr>Wingdings</vt:lpstr>
      <vt:lpstr>AQS - template</vt:lpstr>
      <vt:lpstr>Φωτογραφία του Photo Editor</vt:lpstr>
      <vt:lpstr>Photo Editor Photo</vt:lpstr>
      <vt:lpstr>ΠΑΡΟΥΣΙΑΣΗ ΤΗΣ ΕΤΑΙΡΕΙΑΣ</vt:lpstr>
      <vt:lpstr>ΣΥΝΤΟΜΗ ΠΑΡΟΥΣΙΑΣΗ AQS</vt:lpstr>
      <vt:lpstr>ΠΙΣΤΟΠΟΙΗΣΕΙΣ</vt:lpstr>
      <vt:lpstr>ΣΥΜΒΟΥΛΕΥΤΙΚΕΣ ΥΠΗΡΕΣΙΕΣ</vt:lpstr>
      <vt:lpstr>ΤΟΜΕΙΣ ΕΚΠΑΙΔΕΥΣΗΣ</vt:lpstr>
      <vt:lpstr>Παρουσίαση του PowerPoint</vt:lpstr>
      <vt:lpstr>ΕΝΔΕΙΚΤΙΚΟ ΠΕΛΑΤΟΛΟΓΙΟ ΕΚΠΑΙΔΕΥΣΗΣ</vt:lpstr>
      <vt:lpstr>ΕΚΠΑΙΔΕΥΣΗ / ΑΝΑΔΙΟΡΓΑΝΩΣΗ ΣΕ ΠΑΝΕΠΙΣΤΗΜΙΑΚΑ ΙΔΡΥΜΑΤΑ</vt:lpstr>
      <vt:lpstr>ΕΦΑΡΜΟΓΕΣ ΤΕΧΝΗΤΗΣ ΝΟΗΜΟΣΥΝΗΣ ΣΤΙΣ ΕΠΙΧΕΙΡΗΣΕΙΣ </vt:lpstr>
      <vt:lpstr>ΜΕΘΟΔΟΛΟΓΙΑ ΑΝΑΣΧΕΔΙΑΣΜΟΥ ΕΠΙΧΕΙΡΗΣΕΩΝ ΜΕ  ΕΝΣΩΜΑΤΩΣΗ ΕΦΑΡΜΟΓΩΝ ΤΕΧΝΗΤΗΣ ΝΟΗΜΟΣΥΝΗΣ (Α.Ι.) </vt:lpstr>
      <vt:lpstr>ΕΝΔΕΙΚΤΙΚΕΣ ΒΑΘΜΟΛΟΓΙΕΣ ΕΙΣΗΓΗΤΩΝ / ΕΝΟΤΗΤΑ 1/4</vt:lpstr>
      <vt:lpstr>ΕΝΔΕΙΚΤΙΚΕΣ ΒΑΘΜΟΛΟΓΙΕΣ ΕΙΣΗΓΗΤΩΝ / ΕΝΟΤΗΤΑ 2/4</vt:lpstr>
      <vt:lpstr>ΕΝΔΕΙΚΤΙΚΕΣ ΒΑΘΜΟΛΟΓΙΕΣ ΕΙΣΗΓΗΤΩΝ / ΕΝΟΤΗΤΑ 3/4</vt:lpstr>
      <vt:lpstr>ΕΝΔΕΙΚΤΙΚΕΣ ΒΑΘΜΟΛΟΓΙΕΣ ΕΙΣΗΓΗΤΩΝ / ΕΝΟΤΗΤΑ 4/4</vt:lpstr>
      <vt:lpstr>ΘΕΜΑΤΙΚΕΣ ΕΝΟΤΗΤΕΣ ΠΡΟΓΡΑΜΜΑΤΟΣ ΕΚΠΑΙΔΕΥΣΗΣ ΕΜΠ</vt:lpstr>
      <vt:lpstr>ΔΙΑΔΙΚΑΣΙΑ ΣΤΡΑΤΗΓΙΚΟΥ ΣΧΕΔΙΑΣΜΟΥ 1/3</vt:lpstr>
      <vt:lpstr>ΔΙΑΔΙΚΑΣΙΑ ΣΤΡΑΤΗΓΙΚΟΥ ΣΧΕΔΙΑΣΜΟΥ 2/3</vt:lpstr>
      <vt:lpstr>ΔΙΑΔΙΚΑΣΙΑ ΣΤΡΑΤΗΓΙΚΟΥ ΣΧΕΔΙΑΣΜΟΥ 3/3</vt:lpstr>
      <vt:lpstr>ΠΑΡΑΔΕΙΓΜΑ SIPOC</vt:lpstr>
      <vt:lpstr>ΤΟ ΜΟΝΤΕΛΟ ΤΗΣ ΕΠΙΧΕΙΡΗΣΙΑΚΗΣ ΑΡΙΣΤΕΙΑΣ Για ποιο επίπεδο Ηγεσίας μιλάμε;</vt:lpstr>
      <vt:lpstr>ΤΟ ΜΟΝΤΕΛΟ C.A.F. – ΑΞΙΟΛΟΓΗΣΗ  </vt:lpstr>
      <vt:lpstr>CASE STUDY: ΠΟΙΟΤΗΤΑ – ΟΡΙΣΜΟΙ </vt:lpstr>
      <vt:lpstr>CASE STUDY: ΠΟΙΟΤΗΤΑ – ΟΡΙΣΜΟΙ(συν.)</vt:lpstr>
      <vt:lpstr>ΟΡΙΣΜΟΣ ΤΟΥ ΕΡΓΟΥ</vt:lpstr>
      <vt:lpstr>ΟΡΙΣΜΟΣ ΤΟΥ ΕΡΓΟΥ (συν.)</vt:lpstr>
      <vt:lpstr>CASE STUDY : ΤΙ ΕΙΝΑΙ ΚΟΥΛΤΟΥΡΑ ΠΟΙΟΤΗΤΑΣ</vt:lpstr>
      <vt:lpstr>ΛΟΓΟΔΟΣΙΑ </vt:lpstr>
      <vt:lpstr>ΔΡΑΣΕΙΣ ΒΕΛΤΙΩΣΗΣ ΚΟΥΛΤΟΥΡΑΣ ΠΟΙΟΤΗΤΑΣ </vt:lpstr>
      <vt:lpstr>ΕΡΓΑΛΕΙΑ ΠΟΙΟΤΗΤΑΣ </vt:lpstr>
      <vt:lpstr>ΠΟΙΟΤΗΤΑ ΚΑΙ ΗΓΕΣΙΑ </vt:lpstr>
      <vt:lpstr>POLITICAL ENVIRONMENT </vt:lpstr>
      <vt:lpstr>ECONOMICAL ENVIRONMENT </vt:lpstr>
      <vt:lpstr>SOCIAL ENIROMENT</vt:lpstr>
      <vt:lpstr>TECHNOLOGICAL ENVIRONMENT </vt:lpstr>
      <vt:lpstr>LEGAL ENVIROMENT</vt:lpstr>
      <vt:lpstr>PHYSICAL ENVIROMENT </vt:lpstr>
      <vt:lpstr>PESTLE ANALYSIS 1/3</vt:lpstr>
      <vt:lpstr>PESTLE ANALYSIS 2/3</vt:lpstr>
      <vt:lpstr>PESTLE ANALYSIS 3/3</vt:lpstr>
      <vt:lpstr>ΠΩΣ ΑΞΙΟΠΟΙΟΥΜΕ ΤΗΝ PESTLE ANALYSIS </vt:lpstr>
      <vt:lpstr>ΠΑΡΑΔΕΙΓΜΑ PESTLE ANALYSIS</vt:lpstr>
      <vt:lpstr>PESTLE ANALYSIS </vt:lpstr>
      <vt:lpstr>ΑΠΟΤΕΛΕΣΜΑΤΑ ΚΟΙΝΟ ΠΛΑΙΣΙΟ ΑΞΙΟΛΟΓΗΣΗΣ  </vt:lpstr>
      <vt:lpstr>ΒΕΝCHMARKING</vt:lpstr>
      <vt:lpstr>ΔΡΑΣΕΙΣ ΒΕΛΤΙΩΣΗΣ ΚΟΥΛΤΟΥΡΑΣ ΠΟΙΟΤΗΤΑΣ </vt:lpstr>
      <vt:lpstr>ΕΡΓΑΛΕΙΑ ΠΟΙΟΤΗΤΑΣ </vt:lpstr>
      <vt:lpstr>CASE STUDY: ΕΝΔΥΝΑΜΩΣΗ ΚΟΥΛΤΟΥΡΑΣ ΠΟΙΟΤΗΤΑΣ </vt:lpstr>
      <vt:lpstr>Ο ΚΥΚΛΟΣ ΤΗΣ ΔΙΕΡΓΑΣΙΑΣ</vt:lpstr>
      <vt:lpstr>ΔΙΕΡΓΑΣΙΑ ΕΡΕΥΝΑΣ ΣΕ ΦΟΙΤΗΤΕΣ PDCA</vt:lpstr>
      <vt:lpstr>ΤΟ ΜΟΝΤΕΛΟ C.A.F. – ΑΞΙΟΛΟΓΗΣΗ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ΑΡΧΗ PARETO ATYXHMATA / ΠΑΡΑΠΟΝΑ</vt:lpstr>
      <vt:lpstr>Η ΑΝΑΓΚΑΙΟΤΗΤΑ ΤΗΣ ΔΙΑΧΕΙΡΙΣΗΣ ΤΗΣ ΑΛΛΑΓΗΣ </vt:lpstr>
      <vt:lpstr>Η ΕΠΙΔΡΑΣΗ ΤΗΣ ΕΚΠΑΙΔΕΥΣΗΣ </vt:lpstr>
      <vt:lpstr>Η ΕΠΙΔΡΑΣΗ ΤΟΥ ΕΡΓΑΣΙΑΚΟΥ ΚΛΙΜΑΤΟΣ </vt:lpstr>
      <vt:lpstr>ΕΙΣΗΓΗΤΕΣ (1/3)</vt:lpstr>
      <vt:lpstr>ΕΙΣΗΓΗΤΕΣ (2/3)</vt:lpstr>
      <vt:lpstr>ΕΙΣΗΓΗΤΕΣ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User</dc:creator>
  <cp:lastModifiedBy>AQS Advanced Quality Services Ltd</cp:lastModifiedBy>
  <cp:revision>174</cp:revision>
  <dcterms:created xsi:type="dcterms:W3CDTF">2018-09-08T08:58:55Z</dcterms:created>
  <dcterms:modified xsi:type="dcterms:W3CDTF">2023-10-10T07:44:33Z</dcterms:modified>
</cp:coreProperties>
</file>