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4" r:id="rId1"/>
    <p:sldMasterId id="2147483700" r:id="rId2"/>
    <p:sldMasterId id="2147483756" r:id="rId3"/>
  </p:sldMasterIdLst>
  <p:sldIdLst>
    <p:sldId id="256" r:id="rId4"/>
    <p:sldId id="257" r:id="rId5"/>
    <p:sldId id="258" r:id="rId6"/>
    <p:sldId id="259" r:id="rId7"/>
    <p:sldId id="260" r:id="rId8"/>
    <p:sldId id="261" r:id="rId9"/>
    <p:sldId id="262" r:id="rId10"/>
    <p:sldId id="271" r:id="rId11"/>
    <p:sldId id="272" r:id="rId12"/>
    <p:sldId id="273" r:id="rId13"/>
    <p:sldId id="263" r:id="rId14"/>
    <p:sldId id="274" r:id="rId15"/>
    <p:sldId id="264" r:id="rId16"/>
    <p:sldId id="265" r:id="rId17"/>
    <p:sldId id="266" r:id="rId18"/>
    <p:sldId id="275" r:id="rId19"/>
    <p:sldId id="267" r:id="rId20"/>
    <p:sldId id="276" r:id="rId21"/>
    <p:sldId id="269" r:id="rId22"/>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D7BD61B-7AAD-4AEA-8A8D-03F93ACACB82}">
          <p14:sldIdLst>
            <p14:sldId id="256"/>
            <p14:sldId id="257"/>
            <p14:sldId id="258"/>
            <p14:sldId id="259"/>
            <p14:sldId id="260"/>
            <p14:sldId id="261"/>
            <p14:sldId id="262"/>
            <p14:sldId id="271"/>
            <p14:sldId id="272"/>
            <p14:sldId id="273"/>
            <p14:sldId id="263"/>
            <p14:sldId id="274"/>
            <p14:sldId id="264"/>
            <p14:sldId id="265"/>
            <p14:sldId id="266"/>
            <p14:sldId id="275"/>
            <p14:sldId id="267"/>
            <p14:sldId id="276"/>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69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6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24" name="PlaceHolder 2"/>
          <p:cNvSpPr>
            <a:spLocks noGrp="1"/>
          </p:cNvSpPr>
          <p:nvPr>
            <p:ph/>
          </p:nvPr>
        </p:nvSpPr>
        <p:spPr>
          <a:xfrm>
            <a:off x="457200" y="1935000"/>
            <a:ext cx="822924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25" name="PlaceHolder 3"/>
          <p:cNvSpPr>
            <a:spLocks noGrp="1"/>
          </p:cNvSpPr>
          <p:nvPr>
            <p:ph/>
          </p:nvPr>
        </p:nvSpPr>
        <p:spPr>
          <a:xfrm>
            <a:off x="457200" y="4227840"/>
            <a:ext cx="822924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27" name="PlaceHolder 2"/>
          <p:cNvSpPr>
            <a:spLocks noGrp="1"/>
          </p:cNvSpPr>
          <p:nvPr>
            <p:ph/>
          </p:nvPr>
        </p:nvSpPr>
        <p:spPr>
          <a:xfrm>
            <a:off x="45720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28" name="PlaceHolder 3"/>
          <p:cNvSpPr>
            <a:spLocks noGrp="1"/>
          </p:cNvSpPr>
          <p:nvPr>
            <p:ph/>
          </p:nvPr>
        </p:nvSpPr>
        <p:spPr>
          <a:xfrm>
            <a:off x="467424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29" name="PlaceHolder 4"/>
          <p:cNvSpPr>
            <a:spLocks noGrp="1"/>
          </p:cNvSpPr>
          <p:nvPr>
            <p:ph/>
          </p:nvPr>
        </p:nvSpPr>
        <p:spPr>
          <a:xfrm>
            <a:off x="457200" y="422784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30" name="PlaceHolder 5"/>
          <p:cNvSpPr>
            <a:spLocks noGrp="1"/>
          </p:cNvSpPr>
          <p:nvPr>
            <p:ph/>
          </p:nvPr>
        </p:nvSpPr>
        <p:spPr>
          <a:xfrm>
            <a:off x="4674240" y="422784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32" name="PlaceHolder 2"/>
          <p:cNvSpPr>
            <a:spLocks noGrp="1"/>
          </p:cNvSpPr>
          <p:nvPr>
            <p:ph/>
          </p:nvPr>
        </p:nvSpPr>
        <p:spPr>
          <a:xfrm>
            <a:off x="457200" y="193500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33" name="PlaceHolder 3"/>
          <p:cNvSpPr>
            <a:spLocks noGrp="1"/>
          </p:cNvSpPr>
          <p:nvPr>
            <p:ph/>
          </p:nvPr>
        </p:nvSpPr>
        <p:spPr>
          <a:xfrm>
            <a:off x="3239640" y="193500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34" name="PlaceHolder 4"/>
          <p:cNvSpPr>
            <a:spLocks noGrp="1"/>
          </p:cNvSpPr>
          <p:nvPr>
            <p:ph/>
          </p:nvPr>
        </p:nvSpPr>
        <p:spPr>
          <a:xfrm>
            <a:off x="6022080" y="193500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35" name="PlaceHolder 5"/>
          <p:cNvSpPr>
            <a:spLocks noGrp="1"/>
          </p:cNvSpPr>
          <p:nvPr>
            <p:ph/>
          </p:nvPr>
        </p:nvSpPr>
        <p:spPr>
          <a:xfrm>
            <a:off x="457200" y="422784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36" name="PlaceHolder 6"/>
          <p:cNvSpPr>
            <a:spLocks noGrp="1"/>
          </p:cNvSpPr>
          <p:nvPr>
            <p:ph/>
          </p:nvPr>
        </p:nvSpPr>
        <p:spPr>
          <a:xfrm>
            <a:off x="3239640" y="422784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37" name="PlaceHolder 7"/>
          <p:cNvSpPr>
            <a:spLocks noGrp="1"/>
          </p:cNvSpPr>
          <p:nvPr>
            <p:ph/>
          </p:nvPr>
        </p:nvSpPr>
        <p:spPr>
          <a:xfrm>
            <a:off x="6022080" y="422784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95" name="PlaceHolder 2"/>
          <p:cNvSpPr>
            <a:spLocks noGrp="1"/>
          </p:cNvSpPr>
          <p:nvPr>
            <p:ph type="subTitle"/>
          </p:nvPr>
        </p:nvSpPr>
        <p:spPr>
          <a:xfrm>
            <a:off x="457200" y="1935000"/>
            <a:ext cx="8229240" cy="4389120"/>
          </a:xfrm>
          <a:prstGeom prst="rect">
            <a:avLst/>
          </a:prstGeom>
          <a:noFill/>
          <a:ln w="0">
            <a:noFill/>
          </a:ln>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97" name="PlaceHolder 2"/>
          <p:cNvSpPr>
            <a:spLocks noGrp="1"/>
          </p:cNvSpPr>
          <p:nvPr>
            <p:ph/>
          </p:nvPr>
        </p:nvSpPr>
        <p:spPr>
          <a:xfrm>
            <a:off x="457200" y="1935000"/>
            <a:ext cx="8229240" cy="438912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99" name="PlaceHolder 2"/>
          <p:cNvSpPr>
            <a:spLocks noGrp="1"/>
          </p:cNvSpPr>
          <p:nvPr>
            <p:ph/>
          </p:nvPr>
        </p:nvSpPr>
        <p:spPr>
          <a:xfrm>
            <a:off x="457200" y="1935000"/>
            <a:ext cx="4015800" cy="438912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00" name="PlaceHolder 3"/>
          <p:cNvSpPr>
            <a:spLocks noGrp="1"/>
          </p:cNvSpPr>
          <p:nvPr>
            <p:ph/>
          </p:nvPr>
        </p:nvSpPr>
        <p:spPr>
          <a:xfrm>
            <a:off x="4674240" y="1935000"/>
            <a:ext cx="4015800" cy="438912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704880"/>
            <a:ext cx="8229240" cy="5297760"/>
          </a:xfrm>
          <a:prstGeom prst="rect">
            <a:avLst/>
          </a:prstGeom>
          <a:noFill/>
          <a:ln w="0">
            <a:noFill/>
          </a:ln>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204" name="PlaceHolder 2"/>
          <p:cNvSpPr>
            <a:spLocks noGrp="1"/>
          </p:cNvSpPr>
          <p:nvPr>
            <p:ph/>
          </p:nvPr>
        </p:nvSpPr>
        <p:spPr>
          <a:xfrm>
            <a:off x="45720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05" name="PlaceHolder 3"/>
          <p:cNvSpPr>
            <a:spLocks noGrp="1"/>
          </p:cNvSpPr>
          <p:nvPr>
            <p:ph/>
          </p:nvPr>
        </p:nvSpPr>
        <p:spPr>
          <a:xfrm>
            <a:off x="4674240" y="1935000"/>
            <a:ext cx="4015800" cy="438912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06" name="PlaceHolder 4"/>
          <p:cNvSpPr>
            <a:spLocks noGrp="1"/>
          </p:cNvSpPr>
          <p:nvPr>
            <p:ph/>
          </p:nvPr>
        </p:nvSpPr>
        <p:spPr>
          <a:xfrm>
            <a:off x="457200" y="422784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03" name="PlaceHolder 2"/>
          <p:cNvSpPr>
            <a:spLocks noGrp="1"/>
          </p:cNvSpPr>
          <p:nvPr>
            <p:ph type="subTitle"/>
          </p:nvPr>
        </p:nvSpPr>
        <p:spPr>
          <a:xfrm>
            <a:off x="457200" y="1935000"/>
            <a:ext cx="8229240" cy="4389120"/>
          </a:xfrm>
          <a:prstGeom prst="rect">
            <a:avLst/>
          </a:prstGeom>
          <a:noFill/>
          <a:ln w="0">
            <a:noFill/>
          </a:ln>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208" name="PlaceHolder 2"/>
          <p:cNvSpPr>
            <a:spLocks noGrp="1"/>
          </p:cNvSpPr>
          <p:nvPr>
            <p:ph/>
          </p:nvPr>
        </p:nvSpPr>
        <p:spPr>
          <a:xfrm>
            <a:off x="457200" y="1935000"/>
            <a:ext cx="4015800" cy="438912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09" name="PlaceHolder 3"/>
          <p:cNvSpPr>
            <a:spLocks noGrp="1"/>
          </p:cNvSpPr>
          <p:nvPr>
            <p:ph/>
          </p:nvPr>
        </p:nvSpPr>
        <p:spPr>
          <a:xfrm>
            <a:off x="467424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10" name="PlaceHolder 4"/>
          <p:cNvSpPr>
            <a:spLocks noGrp="1"/>
          </p:cNvSpPr>
          <p:nvPr>
            <p:ph/>
          </p:nvPr>
        </p:nvSpPr>
        <p:spPr>
          <a:xfrm>
            <a:off x="4674240" y="422784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212" name="PlaceHolder 2"/>
          <p:cNvSpPr>
            <a:spLocks noGrp="1"/>
          </p:cNvSpPr>
          <p:nvPr>
            <p:ph/>
          </p:nvPr>
        </p:nvSpPr>
        <p:spPr>
          <a:xfrm>
            <a:off x="45720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13" name="PlaceHolder 3"/>
          <p:cNvSpPr>
            <a:spLocks noGrp="1"/>
          </p:cNvSpPr>
          <p:nvPr>
            <p:ph/>
          </p:nvPr>
        </p:nvSpPr>
        <p:spPr>
          <a:xfrm>
            <a:off x="467424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14" name="PlaceHolder 4"/>
          <p:cNvSpPr>
            <a:spLocks noGrp="1"/>
          </p:cNvSpPr>
          <p:nvPr>
            <p:ph/>
          </p:nvPr>
        </p:nvSpPr>
        <p:spPr>
          <a:xfrm>
            <a:off x="457200" y="4227840"/>
            <a:ext cx="822924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216" name="PlaceHolder 2"/>
          <p:cNvSpPr>
            <a:spLocks noGrp="1"/>
          </p:cNvSpPr>
          <p:nvPr>
            <p:ph/>
          </p:nvPr>
        </p:nvSpPr>
        <p:spPr>
          <a:xfrm>
            <a:off x="457200" y="1935000"/>
            <a:ext cx="822924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17" name="PlaceHolder 3"/>
          <p:cNvSpPr>
            <a:spLocks noGrp="1"/>
          </p:cNvSpPr>
          <p:nvPr>
            <p:ph/>
          </p:nvPr>
        </p:nvSpPr>
        <p:spPr>
          <a:xfrm>
            <a:off x="457200" y="4227840"/>
            <a:ext cx="822924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219" name="PlaceHolder 2"/>
          <p:cNvSpPr>
            <a:spLocks noGrp="1"/>
          </p:cNvSpPr>
          <p:nvPr>
            <p:ph/>
          </p:nvPr>
        </p:nvSpPr>
        <p:spPr>
          <a:xfrm>
            <a:off x="45720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20" name="PlaceHolder 3"/>
          <p:cNvSpPr>
            <a:spLocks noGrp="1"/>
          </p:cNvSpPr>
          <p:nvPr>
            <p:ph/>
          </p:nvPr>
        </p:nvSpPr>
        <p:spPr>
          <a:xfrm>
            <a:off x="467424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21" name="PlaceHolder 4"/>
          <p:cNvSpPr>
            <a:spLocks noGrp="1"/>
          </p:cNvSpPr>
          <p:nvPr>
            <p:ph/>
          </p:nvPr>
        </p:nvSpPr>
        <p:spPr>
          <a:xfrm>
            <a:off x="457200" y="422784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22" name="PlaceHolder 5"/>
          <p:cNvSpPr>
            <a:spLocks noGrp="1"/>
          </p:cNvSpPr>
          <p:nvPr>
            <p:ph/>
          </p:nvPr>
        </p:nvSpPr>
        <p:spPr>
          <a:xfrm>
            <a:off x="4674240" y="422784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224" name="PlaceHolder 2"/>
          <p:cNvSpPr>
            <a:spLocks noGrp="1"/>
          </p:cNvSpPr>
          <p:nvPr>
            <p:ph/>
          </p:nvPr>
        </p:nvSpPr>
        <p:spPr>
          <a:xfrm>
            <a:off x="457200" y="193500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25" name="PlaceHolder 3"/>
          <p:cNvSpPr>
            <a:spLocks noGrp="1"/>
          </p:cNvSpPr>
          <p:nvPr>
            <p:ph/>
          </p:nvPr>
        </p:nvSpPr>
        <p:spPr>
          <a:xfrm>
            <a:off x="3239640" y="193500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26" name="PlaceHolder 4"/>
          <p:cNvSpPr>
            <a:spLocks noGrp="1"/>
          </p:cNvSpPr>
          <p:nvPr>
            <p:ph/>
          </p:nvPr>
        </p:nvSpPr>
        <p:spPr>
          <a:xfrm>
            <a:off x="6022080" y="193500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27" name="PlaceHolder 5"/>
          <p:cNvSpPr>
            <a:spLocks noGrp="1"/>
          </p:cNvSpPr>
          <p:nvPr>
            <p:ph/>
          </p:nvPr>
        </p:nvSpPr>
        <p:spPr>
          <a:xfrm>
            <a:off x="457200" y="422784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28" name="PlaceHolder 6"/>
          <p:cNvSpPr>
            <a:spLocks noGrp="1"/>
          </p:cNvSpPr>
          <p:nvPr>
            <p:ph/>
          </p:nvPr>
        </p:nvSpPr>
        <p:spPr>
          <a:xfrm>
            <a:off x="3239640" y="422784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229" name="PlaceHolder 7"/>
          <p:cNvSpPr>
            <a:spLocks noGrp="1"/>
          </p:cNvSpPr>
          <p:nvPr>
            <p:ph/>
          </p:nvPr>
        </p:nvSpPr>
        <p:spPr>
          <a:xfrm>
            <a:off x="6022080" y="4227840"/>
            <a:ext cx="26496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46378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5" name="Footer Placeholder 4"/>
          <p:cNvSpPr>
            <a:spLocks noGrp="1"/>
          </p:cNvSpPr>
          <p:nvPr>
            <p:ph type="ftr" sz="quarter" idx="11"/>
          </p:nvPr>
        </p:nvSpPr>
        <p:spPr/>
        <p:txBody>
          <a:bodyPr/>
          <a:lstStyle/>
          <a:p>
            <a:endParaRPr lang="en-US"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1879283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5" name="Footer Placeholder 4"/>
          <p:cNvSpPr>
            <a:spLocks noGrp="1"/>
          </p:cNvSpPr>
          <p:nvPr>
            <p:ph type="ftr" sz="quarter" idx="11"/>
          </p:nvPr>
        </p:nvSpPr>
        <p:spPr/>
        <p:txBody>
          <a:bodyPr/>
          <a:lstStyle/>
          <a:p>
            <a:endParaRPr lang="en-US"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33158255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6" name="Footer Placeholder 5"/>
          <p:cNvSpPr>
            <a:spLocks noGrp="1"/>
          </p:cNvSpPr>
          <p:nvPr>
            <p:ph type="ftr" sz="quarter" idx="11"/>
          </p:nvPr>
        </p:nvSpPr>
        <p:spPr/>
        <p:txBody>
          <a:bodyPr/>
          <a:lstStyle/>
          <a:p>
            <a:endParaRPr lang="en-US" sz="2400" b="0" strike="noStrike" spc="-1">
              <a:latin typeface="Times New Roman"/>
            </a:endParaRPr>
          </a:p>
        </p:txBody>
      </p:sp>
      <p:sp>
        <p:nvSpPr>
          <p:cNvPr id="7" name="Slide Number Placeholder 6"/>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22634160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8" name="Footer Placeholder 7"/>
          <p:cNvSpPr>
            <a:spLocks noGrp="1"/>
          </p:cNvSpPr>
          <p:nvPr>
            <p:ph type="ftr" sz="quarter" idx="11"/>
          </p:nvPr>
        </p:nvSpPr>
        <p:spPr/>
        <p:txBody>
          <a:bodyPr/>
          <a:lstStyle/>
          <a:p>
            <a:endParaRPr lang="en-US" sz="2400" b="0" strike="noStrike" spc="-1">
              <a:latin typeface="Times New Roman"/>
            </a:endParaRPr>
          </a:p>
        </p:txBody>
      </p:sp>
      <p:sp>
        <p:nvSpPr>
          <p:cNvPr id="9" name="Slide Number Placeholder 8"/>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4053406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05" name="PlaceHolder 2"/>
          <p:cNvSpPr>
            <a:spLocks noGrp="1"/>
          </p:cNvSpPr>
          <p:nvPr>
            <p:ph/>
          </p:nvPr>
        </p:nvSpPr>
        <p:spPr>
          <a:xfrm>
            <a:off x="457200" y="1935000"/>
            <a:ext cx="8229240" cy="438912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01842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3" name="Footer Placeholder 2"/>
          <p:cNvSpPr>
            <a:spLocks noGrp="1"/>
          </p:cNvSpPr>
          <p:nvPr>
            <p:ph type="ftr" sz="quarter" idx="11"/>
          </p:nvPr>
        </p:nvSpPr>
        <p:spPr/>
        <p:txBody>
          <a:bodyPr/>
          <a:lstStyle/>
          <a:p>
            <a:endParaRPr lang="en-US" sz="2400" b="0" strike="noStrike" spc="-1">
              <a:latin typeface="Times New Roman"/>
            </a:endParaRPr>
          </a:p>
        </p:txBody>
      </p:sp>
      <p:sp>
        <p:nvSpPr>
          <p:cNvPr id="4" name="Slide Number Placeholder 3"/>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27777779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6" name="Footer Placeholder 5"/>
          <p:cNvSpPr>
            <a:spLocks noGrp="1"/>
          </p:cNvSpPr>
          <p:nvPr>
            <p:ph type="ftr" sz="quarter" idx="11"/>
          </p:nvPr>
        </p:nvSpPr>
        <p:spPr/>
        <p:txBody>
          <a:bodyPr/>
          <a:lstStyle/>
          <a:p>
            <a:endParaRPr lang="en-US" sz="2400" b="0" strike="noStrike" spc="-1">
              <a:latin typeface="Times New Roman"/>
            </a:endParaRPr>
          </a:p>
        </p:txBody>
      </p:sp>
      <p:sp>
        <p:nvSpPr>
          <p:cNvPr id="7" name="Slide Number Placeholder 6"/>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11431589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6" name="Footer Placeholder 5"/>
          <p:cNvSpPr>
            <a:spLocks noGrp="1"/>
          </p:cNvSpPr>
          <p:nvPr>
            <p:ph type="ftr" sz="quarter" idx="11"/>
          </p:nvPr>
        </p:nvSpPr>
        <p:spPr/>
        <p:txBody>
          <a:bodyPr/>
          <a:lstStyle/>
          <a:p>
            <a:endParaRPr lang="en-US" sz="2400" b="0" strike="noStrike" spc="-1">
              <a:latin typeface="Times New Roman"/>
            </a:endParaRPr>
          </a:p>
        </p:txBody>
      </p:sp>
      <p:sp>
        <p:nvSpPr>
          <p:cNvPr id="7" name="Slide Number Placeholder 6"/>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26844187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5" name="Footer Placeholder 4"/>
          <p:cNvSpPr>
            <a:spLocks noGrp="1"/>
          </p:cNvSpPr>
          <p:nvPr>
            <p:ph type="ftr" sz="quarter" idx="11"/>
          </p:nvPr>
        </p:nvSpPr>
        <p:spPr/>
        <p:txBody>
          <a:bodyPr/>
          <a:lstStyle/>
          <a:p>
            <a:endParaRPr lang="en-US"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2175547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5" name="Footer Placeholder 4"/>
          <p:cNvSpPr>
            <a:spLocks noGrp="1"/>
          </p:cNvSpPr>
          <p:nvPr>
            <p:ph type="ftr" sz="quarter" idx="11"/>
          </p:nvPr>
        </p:nvSpPr>
        <p:spPr/>
        <p:txBody>
          <a:bodyPr/>
          <a:lstStyle/>
          <a:p>
            <a:endParaRPr lang="en-US"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753310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5" name="Footer Placeholder 4"/>
          <p:cNvSpPr>
            <a:spLocks noGrp="1"/>
          </p:cNvSpPr>
          <p:nvPr>
            <p:ph type="ftr" sz="quarter" idx="11"/>
          </p:nvPr>
        </p:nvSpPr>
        <p:spPr/>
        <p:txBody>
          <a:bodyPr/>
          <a:lstStyle/>
          <a:p>
            <a:endParaRPr lang="en-US"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22606519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5" name="Footer Placeholder 4"/>
          <p:cNvSpPr>
            <a:spLocks noGrp="1"/>
          </p:cNvSpPr>
          <p:nvPr>
            <p:ph type="ftr" sz="quarter" idx="11"/>
          </p:nvPr>
        </p:nvSpPr>
        <p:spPr/>
        <p:txBody>
          <a:bodyPr/>
          <a:lstStyle/>
          <a:p>
            <a:endParaRPr lang="en-US"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842586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5" name="Footer Placeholder 4"/>
          <p:cNvSpPr>
            <a:spLocks noGrp="1"/>
          </p:cNvSpPr>
          <p:nvPr>
            <p:ph type="ftr" sz="quarter" idx="11"/>
          </p:nvPr>
        </p:nvSpPr>
        <p:spPr/>
        <p:txBody>
          <a:bodyPr/>
          <a:lstStyle/>
          <a:p>
            <a:endParaRPr lang="en-US"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58209897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5" name="Footer Placeholder 4"/>
          <p:cNvSpPr>
            <a:spLocks noGrp="1"/>
          </p:cNvSpPr>
          <p:nvPr>
            <p:ph type="ftr" sz="quarter" idx="11"/>
          </p:nvPr>
        </p:nvSpPr>
        <p:spPr/>
        <p:txBody>
          <a:bodyPr/>
          <a:lstStyle/>
          <a:p>
            <a:endParaRPr lang="en-US"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3827233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07" name="PlaceHolder 2"/>
          <p:cNvSpPr>
            <a:spLocks noGrp="1"/>
          </p:cNvSpPr>
          <p:nvPr>
            <p:ph/>
          </p:nvPr>
        </p:nvSpPr>
        <p:spPr>
          <a:xfrm>
            <a:off x="457200" y="1935000"/>
            <a:ext cx="4015800" cy="438912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08" name="PlaceHolder 3"/>
          <p:cNvSpPr>
            <a:spLocks noGrp="1"/>
          </p:cNvSpPr>
          <p:nvPr>
            <p:ph/>
          </p:nvPr>
        </p:nvSpPr>
        <p:spPr>
          <a:xfrm>
            <a:off x="4674240" y="1935000"/>
            <a:ext cx="4015800" cy="438912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lnSpc>
                <a:spcPct val="100000"/>
              </a:lnSpc>
              <a:tabLst>
                <a:tab pos="0" algn="l"/>
              </a:tabLst>
            </a:pPr>
            <a:fld id="{14AA032F-5878-4A8C-9CAE-68048662C81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5" name="Footer Placeholder 4"/>
          <p:cNvSpPr>
            <a:spLocks noGrp="1"/>
          </p:cNvSpPr>
          <p:nvPr>
            <p:ph type="ftr" sz="quarter" idx="11"/>
          </p:nvPr>
        </p:nvSpPr>
        <p:spPr/>
        <p:txBody>
          <a:bodyPr/>
          <a:lstStyle/>
          <a:p>
            <a:endParaRPr lang="en-US"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tabLst>
                <a:tab pos="0" algn="l"/>
              </a:tabLst>
            </a:pPr>
            <a:fld id="{D1D0E26F-9323-4B2D-93E6-77F69799E785}"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579053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704880"/>
            <a:ext cx="8229240" cy="5297760"/>
          </a:xfrm>
          <a:prstGeom prst="rect">
            <a:avLst/>
          </a:prstGeom>
          <a:noFill/>
          <a:ln w="0">
            <a:noFill/>
          </a:ln>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12" name="PlaceHolder 2"/>
          <p:cNvSpPr>
            <a:spLocks noGrp="1"/>
          </p:cNvSpPr>
          <p:nvPr>
            <p:ph/>
          </p:nvPr>
        </p:nvSpPr>
        <p:spPr>
          <a:xfrm>
            <a:off x="45720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13" name="PlaceHolder 3"/>
          <p:cNvSpPr>
            <a:spLocks noGrp="1"/>
          </p:cNvSpPr>
          <p:nvPr>
            <p:ph/>
          </p:nvPr>
        </p:nvSpPr>
        <p:spPr>
          <a:xfrm>
            <a:off x="4674240" y="1935000"/>
            <a:ext cx="4015800" cy="438912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14" name="PlaceHolder 4"/>
          <p:cNvSpPr>
            <a:spLocks noGrp="1"/>
          </p:cNvSpPr>
          <p:nvPr>
            <p:ph/>
          </p:nvPr>
        </p:nvSpPr>
        <p:spPr>
          <a:xfrm>
            <a:off x="457200" y="422784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16" name="PlaceHolder 2"/>
          <p:cNvSpPr>
            <a:spLocks noGrp="1"/>
          </p:cNvSpPr>
          <p:nvPr>
            <p:ph/>
          </p:nvPr>
        </p:nvSpPr>
        <p:spPr>
          <a:xfrm>
            <a:off x="457200" y="1935000"/>
            <a:ext cx="4015800" cy="438912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17" name="PlaceHolder 3"/>
          <p:cNvSpPr>
            <a:spLocks noGrp="1"/>
          </p:cNvSpPr>
          <p:nvPr>
            <p:ph/>
          </p:nvPr>
        </p:nvSpPr>
        <p:spPr>
          <a:xfrm>
            <a:off x="467424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18" name="PlaceHolder 4"/>
          <p:cNvSpPr>
            <a:spLocks noGrp="1"/>
          </p:cNvSpPr>
          <p:nvPr>
            <p:ph/>
          </p:nvPr>
        </p:nvSpPr>
        <p:spPr>
          <a:xfrm>
            <a:off x="4674240" y="422784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704880"/>
            <a:ext cx="8229240" cy="1142640"/>
          </a:xfrm>
          <a:prstGeom prst="rect">
            <a:avLst/>
          </a:prstGeom>
          <a:noFill/>
          <a:ln w="0">
            <a:noFill/>
          </a:ln>
        </p:spPr>
        <p:txBody>
          <a:bodyPr lIns="0" tIns="0" rIns="0" bIns="0" anchor="ctr">
            <a:noAutofit/>
          </a:bodyPr>
          <a:lstStyle/>
          <a:p>
            <a:endParaRPr lang="en-US" sz="5000" b="0" strike="noStrike" spc="-1">
              <a:solidFill>
                <a:srgbClr val="FFFFFF"/>
              </a:solidFill>
              <a:latin typeface="Arial"/>
            </a:endParaRPr>
          </a:p>
        </p:txBody>
      </p:sp>
      <p:sp>
        <p:nvSpPr>
          <p:cNvPr id="120" name="PlaceHolder 2"/>
          <p:cNvSpPr>
            <a:spLocks noGrp="1"/>
          </p:cNvSpPr>
          <p:nvPr>
            <p:ph/>
          </p:nvPr>
        </p:nvSpPr>
        <p:spPr>
          <a:xfrm>
            <a:off x="45720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21" name="PlaceHolder 3"/>
          <p:cNvSpPr>
            <a:spLocks noGrp="1"/>
          </p:cNvSpPr>
          <p:nvPr>
            <p:ph/>
          </p:nvPr>
        </p:nvSpPr>
        <p:spPr>
          <a:xfrm>
            <a:off x="4674240" y="1935000"/>
            <a:ext cx="401580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
        <p:nvSpPr>
          <p:cNvPr id="122" name="PlaceHolder 4"/>
          <p:cNvSpPr>
            <a:spLocks noGrp="1"/>
          </p:cNvSpPr>
          <p:nvPr>
            <p:ph/>
          </p:nvPr>
        </p:nvSpPr>
        <p:spPr>
          <a:xfrm>
            <a:off x="457200" y="4227840"/>
            <a:ext cx="8229240" cy="2093400"/>
          </a:xfrm>
          <a:prstGeom prst="rect">
            <a:avLst/>
          </a:prstGeom>
          <a:noFill/>
          <a:ln w="0">
            <a:noFill/>
          </a:ln>
        </p:spPr>
        <p:txBody>
          <a:bodyPr lIns="0" tIns="0" rIns="0" bIns="0" anchor="t">
            <a:normAutofit/>
          </a:bodyPr>
          <a:lstStyle/>
          <a:p>
            <a:endParaRPr lang="en-US" sz="2600" b="0" strike="noStrike" spc="-1">
              <a:solidFill>
                <a:srgbClr val="FFFFFF"/>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theme" Target="../theme/theme3.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blipFill>
        <a:effectLst/>
      </p:bgPr>
    </p:bg>
    <p:spTree>
      <p:nvGrpSpPr>
        <p:cNvPr id="1" name=""/>
        <p:cNvGrpSpPr/>
        <p:nvPr/>
      </p:nvGrpSpPr>
      <p:grpSpPr>
        <a:xfrm>
          <a:off x="0" y="0"/>
          <a:ext cx="0" cy="0"/>
          <a:chOff x="0" y="0"/>
          <a:chExt cx="0" cy="0"/>
        </a:xfrm>
      </p:grpSpPr>
      <p:sp>
        <p:nvSpPr>
          <p:cNvPr id="92" name="6 - Ελεύθερη σχεδίαση"/>
          <p:cNvSpPr/>
          <p:nvPr/>
        </p:nvSpPr>
        <p:spPr>
          <a:xfrm>
            <a:off x="-9360" y="-7920"/>
            <a:ext cx="9162720" cy="1041120"/>
          </a:xfrm>
          <a:custGeom>
            <a:avLst/>
            <a:gdLst/>
            <a:ahLst/>
            <a:cxn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rgbClr val="2860A6">
                  <a:alpha val="45098"/>
                </a:srgbClr>
              </a:gs>
              <a:gs pos="100000">
                <a:srgbClr val="35D95D">
                  <a:alpha val="55294"/>
                </a:srgbClr>
              </a:gs>
            </a:gsLst>
            <a:lin ang="5400000"/>
          </a:gradFill>
          <a:ln w="9525">
            <a:noFill/>
          </a:ln>
          <a:scene3d>
            <a:camera prst="orthographicFront"/>
            <a:lightRig rig="chilly" dir="t"/>
          </a:scene3d>
          <a:sp3d prstMaterial="translucentPowder">
            <a:bevelT w="127000" h="25400" prst="softRound"/>
          </a:sp3d>
        </p:spPr>
        <p:style>
          <a:lnRef idx="0">
            <a:scrgbClr r="0" g="0" b="0"/>
          </a:lnRef>
          <a:fillRef idx="0">
            <a:scrgbClr r="0" g="0" b="0"/>
          </a:fillRef>
          <a:effectRef idx="0">
            <a:scrgbClr r="0" g="0" b="0"/>
          </a:effectRef>
          <a:fontRef idx="minor"/>
        </p:style>
      </p:sp>
      <p:sp>
        <p:nvSpPr>
          <p:cNvPr id="93" name="7 - Ελεύθερη σχεδίαση"/>
          <p:cNvSpPr/>
          <p:nvPr/>
        </p:nvSpPr>
        <p:spPr>
          <a:xfrm>
            <a:off x="4381560" y="-7920"/>
            <a:ext cx="4762080" cy="637920"/>
          </a:xfrm>
          <a:custGeom>
            <a:avLst/>
            <a:gdLst/>
            <a:ahLst/>
            <a:cxn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20000">
                <a:srgbClr val="2371D3">
                  <a:alpha val="45098"/>
                </a:srgbClr>
              </a:gs>
              <a:gs pos="100000">
                <a:srgbClr val="36A651">
                  <a:alpha val="30196"/>
                </a:srgbClr>
              </a:gs>
            </a:gsLst>
            <a:lin ang="16200000"/>
          </a:gradFill>
          <a:ln w="9525">
            <a:noFill/>
          </a:ln>
        </p:spPr>
        <p:style>
          <a:lnRef idx="0">
            <a:scrgbClr r="0" g="0" b="0"/>
          </a:lnRef>
          <a:fillRef idx="0">
            <a:scrgbClr r="0" g="0" b="0"/>
          </a:fillRef>
          <a:effectRef idx="0">
            <a:scrgbClr r="0" g="0" b="0"/>
          </a:effectRef>
          <a:fontRef idx="minor"/>
        </p:style>
      </p:sp>
      <p:grpSp>
        <p:nvGrpSpPr>
          <p:cNvPr id="94" name="1 - Ομάδα"/>
          <p:cNvGrpSpPr/>
          <p:nvPr/>
        </p:nvGrpSpPr>
        <p:grpSpPr>
          <a:xfrm>
            <a:off x="-29160" y="-15480"/>
            <a:ext cx="9197640" cy="1084680"/>
            <a:chOff x="-29160" y="-15480"/>
            <a:chExt cx="9197640" cy="1084680"/>
          </a:xfrm>
        </p:grpSpPr>
        <p:sp>
          <p:nvSpPr>
            <p:cNvPr id="95" name="11 - Ελεύθερη σχεδίαση"/>
            <p:cNvSpPr/>
            <p:nvPr/>
          </p:nvSpPr>
          <p:spPr>
            <a:xfrm rot="21435600">
              <a:off x="-18720" y="203040"/>
              <a:ext cx="9162720" cy="647280"/>
            </a:xfrm>
            <a:custGeom>
              <a:avLst/>
              <a:gdLst/>
              <a:ahLst/>
              <a:cxn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a:solidFill>
                <a:srgbClr val="50B769"/>
              </a:solidFill>
              <a:round/>
            </a:ln>
          </p:spPr>
          <p:style>
            <a:lnRef idx="0">
              <a:scrgbClr r="0" g="0" b="0"/>
            </a:lnRef>
            <a:fillRef idx="0">
              <a:scrgbClr r="0" g="0" b="0"/>
            </a:fillRef>
            <a:effectRef idx="0">
              <a:scrgbClr r="0" g="0" b="0"/>
            </a:effectRef>
            <a:fontRef idx="minor"/>
          </p:style>
        </p:sp>
        <p:sp>
          <p:nvSpPr>
            <p:cNvPr id="96" name="12 - Ελεύθερη σχεδίαση"/>
            <p:cNvSpPr/>
            <p:nvPr/>
          </p:nvSpPr>
          <p:spPr>
            <a:xfrm rot="21435600">
              <a:off x="-14040" y="276120"/>
              <a:ext cx="9175320" cy="528840"/>
            </a:xfrm>
            <a:custGeom>
              <a:avLst/>
              <a:gdLst/>
              <a:ahLst/>
              <a:cxn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a:solidFill>
                <a:srgbClr val="31B6FD"/>
              </a:solidFill>
              <a:round/>
            </a:ln>
          </p:spPr>
          <p:style>
            <a:lnRef idx="0">
              <a:scrgbClr r="0" g="0" b="0"/>
            </a:lnRef>
            <a:fillRef idx="0">
              <a:scrgbClr r="0" g="0" b="0"/>
            </a:fillRef>
            <a:effectRef idx="0">
              <a:scrgbClr r="0" g="0" b="0"/>
            </a:effectRef>
            <a:fontRef idx="minor"/>
          </p:style>
        </p:sp>
      </p:grpSp>
      <p:sp>
        <p:nvSpPr>
          <p:cNvPr id="97" name="PlaceHolder 1"/>
          <p:cNvSpPr>
            <a:spLocks noGrp="1"/>
          </p:cNvSpPr>
          <p:nvPr>
            <p:ph type="title"/>
          </p:nvPr>
        </p:nvSpPr>
        <p:spPr>
          <a:xfrm>
            <a:off x="457200" y="704160"/>
            <a:ext cx="8305560" cy="1142640"/>
          </a:xfrm>
          <a:prstGeom prst="rect">
            <a:avLst/>
          </a:prstGeom>
          <a:noFill/>
          <a:ln w="9360">
            <a:noFill/>
          </a:ln>
        </p:spPr>
        <p:txBody>
          <a:bodyPr lIns="0" tIns="45000" rIns="0" bIns="0" anchor="b">
            <a:normAutofit fontScale="84000"/>
          </a:bodyPr>
          <a:lstStyle/>
          <a:p>
            <a:pPr>
              <a:lnSpc>
                <a:spcPct val="100000"/>
              </a:lnSpc>
            </a:pPr>
            <a:r>
              <a:rPr lang="el-GR" sz="5000" b="0" strike="noStrike" spc="-1">
                <a:solidFill>
                  <a:srgbClr val="C6E7FC"/>
                </a:solidFill>
                <a:latin typeface="Arial"/>
              </a:rPr>
              <a:t>Kλικ για επεξεργασία του τίτλου</a:t>
            </a:r>
            <a:endParaRPr lang="en-US" sz="5000" b="0" strike="noStrike" spc="-1">
              <a:solidFill>
                <a:srgbClr val="FFFFFF"/>
              </a:solidFill>
              <a:latin typeface="Arial"/>
            </a:endParaRPr>
          </a:p>
        </p:txBody>
      </p:sp>
      <p:sp>
        <p:nvSpPr>
          <p:cNvPr id="98" name="PlaceHolder 2"/>
          <p:cNvSpPr>
            <a:spLocks noGrp="1"/>
          </p:cNvSpPr>
          <p:nvPr>
            <p:ph type="dt"/>
          </p:nvPr>
        </p:nvSpPr>
        <p:spPr>
          <a:xfrm>
            <a:off x="457200" y="6356520"/>
            <a:ext cx="2133360" cy="364680"/>
          </a:xfrm>
          <a:prstGeom prst="rect">
            <a:avLst/>
          </a:prstGeom>
          <a:noFill/>
          <a:ln w="0">
            <a:noFill/>
          </a:ln>
        </p:spPr>
        <p:txBody>
          <a:bodyPr lIns="0" tIns="0" rIns="0" bIns="0" anchor="b">
            <a:noAutofit/>
          </a:bodyPr>
          <a:lstStyle/>
          <a:p>
            <a:pPr>
              <a:lnSpc>
                <a:spcPct val="100000"/>
              </a:lnSpc>
              <a:tabLst>
                <a:tab pos="0" algn="l"/>
              </a:tabLst>
            </a:pPr>
            <a:fld id="{4A49DE31-A6BC-42AC-AC05-3D44BD2194AA}" type="datetime">
              <a:rPr lang="en-US" sz="1200" b="0" strike="noStrike" spc="-1">
                <a:solidFill>
                  <a:srgbClr val="BDDCF0"/>
                </a:solidFill>
                <a:latin typeface="Arial"/>
              </a:rPr>
              <a:t>10/3/2023</a:t>
            </a:fld>
            <a:endParaRPr lang="en-US" sz="1200" b="0" strike="noStrike" spc="-1">
              <a:latin typeface="Times New Roman"/>
            </a:endParaRPr>
          </a:p>
        </p:txBody>
      </p:sp>
      <p:sp>
        <p:nvSpPr>
          <p:cNvPr id="99" name="PlaceHolder 3"/>
          <p:cNvSpPr>
            <a:spLocks noGrp="1"/>
          </p:cNvSpPr>
          <p:nvPr>
            <p:ph type="ftr"/>
          </p:nvPr>
        </p:nvSpPr>
        <p:spPr>
          <a:xfrm>
            <a:off x="2666880" y="6356520"/>
            <a:ext cx="3352320" cy="364680"/>
          </a:xfrm>
          <a:prstGeom prst="rect">
            <a:avLst/>
          </a:prstGeom>
          <a:noFill/>
          <a:ln w="0">
            <a:noFill/>
          </a:ln>
        </p:spPr>
        <p:txBody>
          <a:bodyPr lIns="0" tIns="0" rIns="0" bIns="0" anchor="b">
            <a:noAutofit/>
          </a:bodyPr>
          <a:lstStyle/>
          <a:p>
            <a:endParaRPr lang="en-US" sz="2400" b="0" strike="noStrike" spc="-1">
              <a:latin typeface="Times New Roman"/>
            </a:endParaRPr>
          </a:p>
        </p:txBody>
      </p:sp>
      <p:sp>
        <p:nvSpPr>
          <p:cNvPr id="100" name="PlaceHolder 4"/>
          <p:cNvSpPr>
            <a:spLocks noGrp="1"/>
          </p:cNvSpPr>
          <p:nvPr>
            <p:ph type="sldNum"/>
          </p:nvPr>
        </p:nvSpPr>
        <p:spPr>
          <a:xfrm>
            <a:off x="7924680" y="6356520"/>
            <a:ext cx="761760" cy="364680"/>
          </a:xfrm>
          <a:prstGeom prst="rect">
            <a:avLst/>
          </a:prstGeom>
          <a:noFill/>
          <a:ln w="0">
            <a:noFill/>
          </a:ln>
        </p:spPr>
        <p:txBody>
          <a:bodyPr lIns="0" tIns="0" rIns="0" bIns="0" anchor="b">
            <a:noAutofit/>
          </a:bodyPr>
          <a:lstStyle/>
          <a:p>
            <a:pPr algn="r">
              <a:lnSpc>
                <a:spcPct val="100000"/>
              </a:lnSpc>
              <a:tabLst>
                <a:tab pos="0" algn="l"/>
              </a:tabLst>
            </a:pPr>
            <a:fld id="{323E4AA8-9A80-47A3-8CD4-1BD455AB16D4}" type="slidenum">
              <a:rPr lang="en-US" sz="1200" b="0" strike="noStrike" spc="-1">
                <a:solidFill>
                  <a:srgbClr val="BDDCF1"/>
                </a:solidFill>
                <a:latin typeface="Arial"/>
              </a:rPr>
              <a:t>‹#›</a:t>
            </a:fld>
            <a:endParaRPr lang="en-US" sz="1200" b="0" strike="noStrike" spc="-1">
              <a:latin typeface="Times New Roman"/>
            </a:endParaRPr>
          </a:p>
        </p:txBody>
      </p:sp>
      <p:sp>
        <p:nvSpPr>
          <p:cNvPr id="101" name="PlaceHolder 5"/>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2600" b="0" strike="noStrike" spc="-1">
                <a:solidFill>
                  <a:srgbClr val="FFFFFF"/>
                </a:solidFill>
                <a:latin typeface="Arial"/>
              </a:rPr>
              <a:t>Click to edit the outline text format</a:t>
            </a:r>
          </a:p>
          <a:p>
            <a:pPr marL="864000" lvl="1" indent="-324000">
              <a:spcBef>
                <a:spcPts val="1134"/>
              </a:spcBef>
              <a:buClr>
                <a:srgbClr val="000000"/>
              </a:buClr>
              <a:buSzPct val="75000"/>
              <a:buFont typeface="Symbol" charset="2"/>
              <a:buChar char=""/>
            </a:pPr>
            <a:r>
              <a:rPr lang="en-US" sz="2100" b="0" strike="noStrike" spc="-1">
                <a:solidFill>
                  <a:srgbClr val="FFFFFF"/>
                </a:solidFill>
                <a:latin typeface="Arial"/>
              </a:rPr>
              <a:t>Second Outline Level</a:t>
            </a:r>
          </a:p>
          <a:p>
            <a:pPr marL="1296000" lvl="2" indent="-288000">
              <a:spcBef>
                <a:spcPts val="850"/>
              </a:spcBef>
              <a:buClr>
                <a:srgbClr val="000000"/>
              </a:buClr>
              <a:buSzPct val="45000"/>
              <a:buFont typeface="Wingdings" charset="2"/>
              <a:buChar char=""/>
            </a:pPr>
            <a:r>
              <a:rPr lang="en-US" sz="2000" b="0" strike="noStrike" spc="-1">
                <a:solidFill>
                  <a:srgbClr val="FFFFFF"/>
                </a:solidFill>
                <a:latin typeface="Arial"/>
              </a:rPr>
              <a:t>Third Outline Level</a:t>
            </a:r>
          </a:p>
          <a:p>
            <a:pPr marL="1728000" lvl="3" indent="-216000">
              <a:spcBef>
                <a:spcPts val="567"/>
              </a:spcBef>
              <a:buClr>
                <a:srgbClr val="000000"/>
              </a:buClr>
              <a:buSzPct val="75000"/>
              <a:buFont typeface="Symbol" charset="2"/>
              <a:buChar char=""/>
            </a:pPr>
            <a:r>
              <a:rPr lang="en-US" sz="2000" b="0" strike="noStrike" spc="-1">
                <a:solidFill>
                  <a:srgbClr val="FFFFFF"/>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FFFFFF"/>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rgbClr val="FFFFFF"/>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rgbClr val="FFFFFF"/>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blipFill>
        <a:effectLst/>
      </p:bgPr>
    </p:bg>
    <p:spTree>
      <p:nvGrpSpPr>
        <p:cNvPr id="1" name=""/>
        <p:cNvGrpSpPr/>
        <p:nvPr/>
      </p:nvGrpSpPr>
      <p:grpSpPr>
        <a:xfrm>
          <a:off x="0" y="0"/>
          <a:ext cx="0" cy="0"/>
          <a:chOff x="0" y="0"/>
          <a:chExt cx="0" cy="0"/>
        </a:xfrm>
      </p:grpSpPr>
      <p:sp>
        <p:nvSpPr>
          <p:cNvPr id="184" name="6 - Ελεύθερη σχεδίαση"/>
          <p:cNvSpPr/>
          <p:nvPr/>
        </p:nvSpPr>
        <p:spPr>
          <a:xfrm>
            <a:off x="-9360" y="-7920"/>
            <a:ext cx="9162720" cy="1041120"/>
          </a:xfrm>
          <a:custGeom>
            <a:avLst/>
            <a:gdLst/>
            <a:ahLst/>
            <a:cxn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rgbClr val="2860A6">
                  <a:alpha val="45098"/>
                </a:srgbClr>
              </a:gs>
              <a:gs pos="100000">
                <a:srgbClr val="35D95D">
                  <a:alpha val="55294"/>
                </a:srgbClr>
              </a:gs>
            </a:gsLst>
            <a:lin ang="5400000"/>
          </a:gradFill>
          <a:ln w="9525">
            <a:noFill/>
          </a:ln>
        </p:spPr>
        <p:style>
          <a:lnRef idx="0">
            <a:scrgbClr r="0" g="0" b="0"/>
          </a:lnRef>
          <a:fillRef idx="0">
            <a:scrgbClr r="0" g="0" b="0"/>
          </a:fillRef>
          <a:effectRef idx="0">
            <a:scrgbClr r="0" g="0" b="0"/>
          </a:effectRef>
          <a:fontRef idx="minor"/>
        </p:style>
      </p:sp>
      <p:sp>
        <p:nvSpPr>
          <p:cNvPr id="185" name="7 - Ελεύθερη σχεδίαση"/>
          <p:cNvSpPr/>
          <p:nvPr/>
        </p:nvSpPr>
        <p:spPr>
          <a:xfrm>
            <a:off x="4381560" y="-7920"/>
            <a:ext cx="4762080" cy="637920"/>
          </a:xfrm>
          <a:custGeom>
            <a:avLst/>
            <a:gdLst/>
            <a:ahLst/>
            <a:cxn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20000">
                <a:srgbClr val="2371D3">
                  <a:alpha val="45098"/>
                </a:srgbClr>
              </a:gs>
              <a:gs pos="100000">
                <a:srgbClr val="36A651">
                  <a:alpha val="30196"/>
                </a:srgbClr>
              </a:gs>
            </a:gsLst>
            <a:lin ang="16200000"/>
          </a:gradFill>
          <a:ln w="9525">
            <a:noFill/>
          </a:ln>
        </p:spPr>
        <p:style>
          <a:lnRef idx="0">
            <a:scrgbClr r="0" g="0" b="0"/>
          </a:lnRef>
          <a:fillRef idx="0">
            <a:scrgbClr r="0" g="0" b="0"/>
          </a:fillRef>
          <a:effectRef idx="0">
            <a:scrgbClr r="0" g="0" b="0"/>
          </a:effectRef>
          <a:fontRef idx="minor"/>
        </p:style>
      </p:sp>
      <p:grpSp>
        <p:nvGrpSpPr>
          <p:cNvPr id="186" name="1 - Ομάδα"/>
          <p:cNvGrpSpPr/>
          <p:nvPr/>
        </p:nvGrpSpPr>
        <p:grpSpPr>
          <a:xfrm>
            <a:off x="-29160" y="-15480"/>
            <a:ext cx="9197640" cy="1084680"/>
            <a:chOff x="-29160" y="-15480"/>
            <a:chExt cx="9197640" cy="1084680"/>
          </a:xfrm>
        </p:grpSpPr>
        <p:sp>
          <p:nvSpPr>
            <p:cNvPr id="187" name="11 - Ελεύθερη σχεδίαση"/>
            <p:cNvSpPr/>
            <p:nvPr/>
          </p:nvSpPr>
          <p:spPr>
            <a:xfrm rot="21435600">
              <a:off x="-18720" y="203040"/>
              <a:ext cx="9162720" cy="647280"/>
            </a:xfrm>
            <a:custGeom>
              <a:avLst/>
              <a:gdLst/>
              <a:ahLst/>
              <a:cxn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a:solidFill>
                <a:srgbClr val="50B769"/>
              </a:solidFill>
              <a:round/>
            </a:ln>
          </p:spPr>
          <p:style>
            <a:lnRef idx="0">
              <a:scrgbClr r="0" g="0" b="0"/>
            </a:lnRef>
            <a:fillRef idx="0">
              <a:scrgbClr r="0" g="0" b="0"/>
            </a:fillRef>
            <a:effectRef idx="0">
              <a:scrgbClr r="0" g="0" b="0"/>
            </a:effectRef>
            <a:fontRef idx="minor"/>
          </p:style>
        </p:sp>
        <p:sp>
          <p:nvSpPr>
            <p:cNvPr id="188" name="12 - Ελεύθερη σχεδίαση"/>
            <p:cNvSpPr/>
            <p:nvPr/>
          </p:nvSpPr>
          <p:spPr>
            <a:xfrm rot="21435600">
              <a:off x="-14040" y="276120"/>
              <a:ext cx="9175320" cy="528840"/>
            </a:xfrm>
            <a:custGeom>
              <a:avLst/>
              <a:gdLst/>
              <a:ahLst/>
              <a:cxn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a:solidFill>
                <a:srgbClr val="31B6FD"/>
              </a:solidFill>
              <a:round/>
            </a:ln>
          </p:spPr>
          <p:style>
            <a:lnRef idx="0">
              <a:scrgbClr r="0" g="0" b="0"/>
            </a:lnRef>
            <a:fillRef idx="0">
              <a:scrgbClr r="0" g="0" b="0"/>
            </a:fillRef>
            <a:effectRef idx="0">
              <a:scrgbClr r="0" g="0" b="0"/>
            </a:effectRef>
            <a:fontRef idx="minor"/>
          </p:style>
        </p:sp>
      </p:grpSp>
      <p:sp>
        <p:nvSpPr>
          <p:cNvPr id="189" name="PlaceHolder 1"/>
          <p:cNvSpPr>
            <a:spLocks noGrp="1"/>
          </p:cNvSpPr>
          <p:nvPr>
            <p:ph type="title"/>
          </p:nvPr>
        </p:nvSpPr>
        <p:spPr>
          <a:xfrm>
            <a:off x="457200" y="704880"/>
            <a:ext cx="8229240" cy="1142640"/>
          </a:xfrm>
          <a:prstGeom prst="rect">
            <a:avLst/>
          </a:prstGeom>
          <a:noFill/>
          <a:ln w="9360">
            <a:noFill/>
          </a:ln>
        </p:spPr>
        <p:txBody>
          <a:bodyPr lIns="0" tIns="45000" rIns="0" bIns="0" anchor="b">
            <a:noAutofit/>
          </a:bodyPr>
          <a:lstStyle/>
          <a:p>
            <a:pPr>
              <a:lnSpc>
                <a:spcPct val="100000"/>
              </a:lnSpc>
            </a:pPr>
            <a:r>
              <a:rPr lang="el-GR" sz="5000" b="0" strike="noStrike" spc="-1">
                <a:solidFill>
                  <a:srgbClr val="C6E7FC"/>
                </a:solidFill>
                <a:latin typeface="Arial"/>
              </a:rPr>
              <a:t>Kλικ για επεξεργασία του τίτλου</a:t>
            </a:r>
            <a:endParaRPr lang="en-US" sz="5000" b="0" strike="noStrike" spc="-1">
              <a:solidFill>
                <a:srgbClr val="FFFFFF"/>
              </a:solidFill>
              <a:latin typeface="Arial"/>
            </a:endParaRPr>
          </a:p>
        </p:txBody>
      </p:sp>
      <p:sp>
        <p:nvSpPr>
          <p:cNvPr id="190" name="PlaceHolder 2"/>
          <p:cNvSpPr>
            <a:spLocks noGrp="1"/>
          </p:cNvSpPr>
          <p:nvPr>
            <p:ph type="body"/>
          </p:nvPr>
        </p:nvSpPr>
        <p:spPr>
          <a:xfrm>
            <a:off x="457200" y="1935000"/>
            <a:ext cx="8229240" cy="4389120"/>
          </a:xfrm>
          <a:prstGeom prst="rect">
            <a:avLst/>
          </a:prstGeom>
          <a:noFill/>
          <a:ln w="9360">
            <a:noFill/>
          </a:ln>
        </p:spPr>
        <p:txBody>
          <a:bodyPr lIns="90000" tIns="45000" rIns="90000" bIns="45000" anchor="t">
            <a:noAutofit/>
          </a:bodyPr>
          <a:lstStyle/>
          <a:p>
            <a:pPr marL="272880" indent="-272880">
              <a:lnSpc>
                <a:spcPct val="100000"/>
              </a:lnSpc>
              <a:spcBef>
                <a:spcPts val="519"/>
              </a:spcBef>
              <a:buClr>
                <a:srgbClr val="0BD0D9"/>
              </a:buClr>
              <a:buSzPct val="95000"/>
              <a:buFont typeface="Wingdings 2" charset="2"/>
              <a:buChar char=""/>
            </a:pPr>
            <a:r>
              <a:rPr lang="el-GR" sz="2600" b="0" strike="noStrike" spc="-1">
                <a:solidFill>
                  <a:srgbClr val="FFFFFF"/>
                </a:solidFill>
                <a:latin typeface="Arial"/>
              </a:rPr>
              <a:t>Kλικ για επεξεργασία των στυλ του υποδείγματος</a:t>
            </a:r>
            <a:endParaRPr lang="en-US" sz="2600" b="0" strike="noStrike" spc="-1">
              <a:solidFill>
                <a:srgbClr val="FFFFFF"/>
              </a:solidFill>
              <a:latin typeface="Arial"/>
            </a:endParaRPr>
          </a:p>
          <a:p>
            <a:pPr marL="640080" lvl="1" indent="-246240">
              <a:lnSpc>
                <a:spcPct val="100000"/>
              </a:lnSpc>
              <a:spcBef>
                <a:spcPts val="479"/>
              </a:spcBef>
              <a:buClr>
                <a:srgbClr val="31B6FD"/>
              </a:buClr>
              <a:buSzPct val="85000"/>
              <a:buFont typeface="Wingdings 2" charset="2"/>
              <a:buChar char=""/>
            </a:pPr>
            <a:r>
              <a:rPr lang="el-GR" sz="2400" b="0" strike="noStrike" spc="-1">
                <a:solidFill>
                  <a:srgbClr val="FFFFFF"/>
                </a:solidFill>
                <a:latin typeface="Arial"/>
              </a:rPr>
              <a:t>Δεύτερου επιπέδου</a:t>
            </a:r>
            <a:endParaRPr lang="en-US" sz="2400" b="0" strike="noStrike" spc="-1">
              <a:solidFill>
                <a:srgbClr val="FFFFFF"/>
              </a:solidFill>
              <a:latin typeface="Arial"/>
            </a:endParaRPr>
          </a:p>
          <a:p>
            <a:pPr marL="914400" lvl="2" indent="-246240">
              <a:lnSpc>
                <a:spcPct val="100000"/>
              </a:lnSpc>
              <a:spcBef>
                <a:spcPts val="420"/>
              </a:spcBef>
              <a:buClr>
                <a:srgbClr val="4584D3"/>
              </a:buClr>
              <a:buSzPct val="70000"/>
              <a:buFont typeface="Wingdings 2" charset="2"/>
              <a:buChar char=""/>
            </a:pPr>
            <a:r>
              <a:rPr lang="el-GR" sz="2100" b="0" strike="noStrike" spc="-1">
                <a:solidFill>
                  <a:srgbClr val="FFFFFF"/>
                </a:solidFill>
                <a:latin typeface="Arial"/>
              </a:rPr>
              <a:t>Τρίτου επιπέδου</a:t>
            </a:r>
            <a:endParaRPr lang="en-US" sz="2100" b="0" strike="noStrike" spc="-1">
              <a:solidFill>
                <a:srgbClr val="FFFFFF"/>
              </a:solidFill>
              <a:latin typeface="Arial"/>
            </a:endParaRPr>
          </a:p>
          <a:p>
            <a:pPr marL="1187280" lvl="3" indent="-209520">
              <a:lnSpc>
                <a:spcPct val="100000"/>
              </a:lnSpc>
              <a:spcBef>
                <a:spcPts val="400"/>
              </a:spcBef>
              <a:buClr>
                <a:srgbClr val="0BD0D9"/>
              </a:buClr>
              <a:buSzPct val="65000"/>
              <a:buFont typeface="Wingdings 2" charset="2"/>
              <a:buChar char=""/>
            </a:pPr>
            <a:r>
              <a:rPr lang="el-GR" sz="2000" b="0" strike="noStrike" spc="-1">
                <a:solidFill>
                  <a:srgbClr val="FFFFFF"/>
                </a:solidFill>
                <a:latin typeface="Arial"/>
              </a:rPr>
              <a:t>Τέταρτου επιπέδου</a:t>
            </a:r>
            <a:endParaRPr lang="en-US" sz="2000" b="0" strike="noStrike" spc="-1">
              <a:solidFill>
                <a:srgbClr val="FFFFFF"/>
              </a:solidFill>
              <a:latin typeface="Arial"/>
            </a:endParaRPr>
          </a:p>
          <a:p>
            <a:pPr marL="1462320" lvl="4" indent="-209520">
              <a:lnSpc>
                <a:spcPct val="100000"/>
              </a:lnSpc>
              <a:spcBef>
                <a:spcPts val="400"/>
              </a:spcBef>
              <a:buClr>
                <a:srgbClr val="10CF9B"/>
              </a:buClr>
              <a:buSzPct val="65000"/>
              <a:buFont typeface="Wingdings 2" charset="2"/>
              <a:buChar char=""/>
            </a:pPr>
            <a:r>
              <a:rPr lang="el-GR" sz="2000" b="0" strike="noStrike" spc="-1">
                <a:solidFill>
                  <a:srgbClr val="FFFFFF"/>
                </a:solidFill>
                <a:latin typeface="Arial"/>
              </a:rPr>
              <a:t>Πέμπτου επιπέδου</a:t>
            </a:r>
            <a:endParaRPr lang="en-US" sz="2000" b="0" strike="noStrike" spc="-1">
              <a:solidFill>
                <a:srgbClr val="FFFFFF"/>
              </a:solidFill>
              <a:latin typeface="Arial"/>
            </a:endParaRPr>
          </a:p>
        </p:txBody>
      </p:sp>
      <p:sp>
        <p:nvSpPr>
          <p:cNvPr id="191" name="PlaceHolder 3"/>
          <p:cNvSpPr>
            <a:spLocks noGrp="1"/>
          </p:cNvSpPr>
          <p:nvPr>
            <p:ph type="dt"/>
          </p:nvPr>
        </p:nvSpPr>
        <p:spPr>
          <a:xfrm>
            <a:off x="457200" y="6356520"/>
            <a:ext cx="2133360" cy="364680"/>
          </a:xfrm>
          <a:prstGeom prst="rect">
            <a:avLst/>
          </a:prstGeom>
          <a:noFill/>
          <a:ln w="0">
            <a:noFill/>
          </a:ln>
        </p:spPr>
        <p:txBody>
          <a:bodyPr lIns="0" tIns="0" rIns="0" bIns="0" anchor="b">
            <a:noAutofit/>
          </a:bodyPr>
          <a:lstStyle/>
          <a:p>
            <a:pPr>
              <a:lnSpc>
                <a:spcPct val="100000"/>
              </a:lnSpc>
              <a:tabLst>
                <a:tab pos="0" algn="l"/>
              </a:tabLst>
            </a:pPr>
            <a:fld id="{3758B07E-CD68-4383-B8ED-507347BA788D}" type="datetime">
              <a:rPr lang="en-US" sz="1200" b="0" strike="noStrike" spc="-1">
                <a:solidFill>
                  <a:srgbClr val="BDDCF0"/>
                </a:solidFill>
                <a:latin typeface="Arial"/>
              </a:rPr>
              <a:t>10/3/2023</a:t>
            </a:fld>
            <a:endParaRPr lang="en-US" sz="1200" b="0" strike="noStrike" spc="-1">
              <a:latin typeface="Times New Roman"/>
            </a:endParaRPr>
          </a:p>
        </p:txBody>
      </p:sp>
      <p:sp>
        <p:nvSpPr>
          <p:cNvPr id="192" name="PlaceHolder 4"/>
          <p:cNvSpPr>
            <a:spLocks noGrp="1"/>
          </p:cNvSpPr>
          <p:nvPr>
            <p:ph type="ftr"/>
          </p:nvPr>
        </p:nvSpPr>
        <p:spPr>
          <a:xfrm>
            <a:off x="2666880" y="6356520"/>
            <a:ext cx="3352320" cy="364680"/>
          </a:xfrm>
          <a:prstGeom prst="rect">
            <a:avLst/>
          </a:prstGeom>
          <a:noFill/>
          <a:ln w="0">
            <a:noFill/>
          </a:ln>
        </p:spPr>
        <p:txBody>
          <a:bodyPr lIns="0" tIns="0" rIns="0" bIns="0" anchor="b">
            <a:noAutofit/>
          </a:bodyPr>
          <a:lstStyle/>
          <a:p>
            <a:endParaRPr lang="en-US" sz="2400" b="0" strike="noStrike" spc="-1">
              <a:latin typeface="Times New Roman"/>
            </a:endParaRPr>
          </a:p>
        </p:txBody>
      </p:sp>
      <p:sp>
        <p:nvSpPr>
          <p:cNvPr id="193" name="PlaceHolder 5"/>
          <p:cNvSpPr>
            <a:spLocks noGrp="1"/>
          </p:cNvSpPr>
          <p:nvPr>
            <p:ph type="sldNum"/>
          </p:nvPr>
        </p:nvSpPr>
        <p:spPr>
          <a:xfrm>
            <a:off x="7924680" y="6356520"/>
            <a:ext cx="761760" cy="364680"/>
          </a:xfrm>
          <a:prstGeom prst="rect">
            <a:avLst/>
          </a:prstGeom>
          <a:noFill/>
          <a:ln w="0">
            <a:noFill/>
          </a:ln>
        </p:spPr>
        <p:txBody>
          <a:bodyPr lIns="0" tIns="0" rIns="0" bIns="0" anchor="b">
            <a:noAutofit/>
          </a:bodyPr>
          <a:lstStyle/>
          <a:p>
            <a:pPr algn="r">
              <a:lnSpc>
                <a:spcPct val="100000"/>
              </a:lnSpc>
              <a:tabLst>
                <a:tab pos="0" algn="l"/>
              </a:tabLst>
            </a:pPr>
            <a:fld id="{6B971D33-EF01-4615-8E65-CAA69AD745FE}" type="slidenum">
              <a:rPr lang="en-US" sz="1200" b="0" strike="noStrike" spc="-1">
                <a:solidFill>
                  <a:srgbClr val="BDDCF1"/>
                </a:solidFill>
                <a:latin typeface="Arial"/>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nSpc>
                <a:spcPct val="100000"/>
              </a:lnSpc>
              <a:tabLst>
                <a:tab pos="0" algn="l"/>
              </a:tabLst>
            </a:pPr>
            <a:fld id="{4A49DE31-A6BC-42AC-AC05-3D44BD2194AA}" type="datetime">
              <a:rPr lang="en-US" sz="1200" b="0" strike="noStrike" spc="-1" smtClean="0">
                <a:solidFill>
                  <a:srgbClr val="BDDCF0"/>
                </a:solidFill>
                <a:latin typeface="Arial"/>
              </a:rPr>
              <a:t>10/3/2023</a:t>
            </a:fld>
            <a:endParaRPr lang="en-US" sz="1200" b="0" strike="noStrike" spc="-1">
              <a:latin typeface="Times New Roman"/>
            </a:endParaRP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sz="2400" b="0" strike="noStrike" spc="-1">
              <a:latin typeface="Times New Roman"/>
            </a:endParaRP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lgn="r">
              <a:lnSpc>
                <a:spcPct val="100000"/>
              </a:lnSpc>
              <a:tabLst>
                <a:tab pos="0" algn="l"/>
              </a:tabLst>
            </a:pPr>
            <a:fld id="{323E4AA8-9A80-47A3-8CD4-1BD455AB16D4}" type="slidenum">
              <a:rPr lang="en-US" sz="1200" b="0" strike="noStrike" spc="-1" smtClean="0">
                <a:solidFill>
                  <a:srgbClr val="BDDCF1"/>
                </a:solidFill>
                <a:latin typeface="Arial"/>
              </a:rPr>
              <a:t>‹#›</a:t>
            </a:fld>
            <a:endParaRPr lang="en-US" sz="1200" b="0" strike="noStrike" spc="-1">
              <a:latin typeface="Times New Roman"/>
            </a:endParaRPr>
          </a:p>
        </p:txBody>
      </p:sp>
    </p:spTree>
    <p:extLst>
      <p:ext uri="{BB962C8B-B14F-4D97-AF65-F5344CB8AC3E}">
        <p14:creationId xmlns:p14="http://schemas.microsoft.com/office/powerpoint/2010/main" val="170194065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22" name="PlaceHolder 1"/>
          <p:cNvSpPr>
            <a:spLocks noGrp="1"/>
          </p:cNvSpPr>
          <p:nvPr>
            <p:ph type="ctrTitle"/>
          </p:nvPr>
        </p:nvSpPr>
        <p:spPr>
          <a:xfrm>
            <a:off x="1329480" y="422640"/>
            <a:ext cx="7851240" cy="1371240"/>
          </a:xfrm>
          <a:prstGeom prst="rect">
            <a:avLst/>
          </a:prstGeom>
          <a:noFill/>
          <a:ln w="9360">
            <a:noFill/>
          </a:ln>
        </p:spPr>
        <p:txBody>
          <a:bodyPr lIns="0" tIns="0" rIns="18360" bIns="0" numCol="1" spcCol="0" anchor="b">
            <a:noAutofit/>
          </a:bodyPr>
          <a:lstStyle/>
          <a:p>
            <a:pPr algn="ctr">
              <a:lnSpc>
                <a:spcPct val="100000"/>
              </a:lnSpc>
              <a:tabLst>
                <a:tab pos="0" algn="l"/>
              </a:tabLst>
            </a:pPr>
            <a:r>
              <a:rPr lang="el-GR" sz="2400" b="1" strike="noStrike" spc="-1" smtClean="0">
                <a:solidFill>
                  <a:srgbClr val="FFC000"/>
                </a:solidFill>
                <a:latin typeface="Arial"/>
              </a:rPr>
              <a:t>ΜΟΝΑΔΑ ΔΙΑΣΦΑΛΙΣΗΣ ΠΟΙΟΤΗΤΑΣ</a:t>
            </a:r>
            <a:r>
              <a:rPr smtClean="0"/>
              <a:t/>
            </a:r>
            <a:br>
              <a:rPr smtClean="0"/>
            </a:br>
            <a:r>
              <a:rPr lang="el-GR" sz="2400" b="1" strike="noStrike" spc="-1" smtClean="0">
                <a:solidFill>
                  <a:srgbClr val="FFC000"/>
                </a:solidFill>
                <a:latin typeface="Arial"/>
              </a:rPr>
              <a:t>ΕΘΝΙΚΟ ΜΕΤΣΟΒΙΟ ΠΟΛΥΤΕΧΝΕΙΟ</a:t>
            </a:r>
            <a:r>
              <a:rPr smtClean="0"/>
              <a:t/>
            </a:r>
            <a:br>
              <a:rPr smtClean="0"/>
            </a:br>
            <a:endParaRPr lang="en-US" sz="2400" b="0" strike="noStrike" spc="-1">
              <a:solidFill>
                <a:srgbClr val="FFFFFF"/>
              </a:solidFill>
              <a:latin typeface="Arial"/>
            </a:endParaRPr>
          </a:p>
        </p:txBody>
      </p:sp>
      <p:sp>
        <p:nvSpPr>
          <p:cNvPr id="323" name="PlaceHolder 2"/>
          <p:cNvSpPr>
            <a:spLocks noGrp="1"/>
          </p:cNvSpPr>
          <p:nvPr>
            <p:ph type="subTitle" idx="1"/>
          </p:nvPr>
        </p:nvSpPr>
        <p:spPr>
          <a:xfrm>
            <a:off x="483326" y="1254275"/>
            <a:ext cx="8152920" cy="3733560"/>
          </a:xfrm>
          <a:prstGeom prst="rect">
            <a:avLst/>
          </a:prstGeom>
          <a:noFill/>
          <a:ln w="9360">
            <a:noFill/>
          </a:ln>
        </p:spPr>
        <p:txBody>
          <a:bodyPr lIns="0" rIns="18360" numCol="1" spcCol="0" anchor="t">
            <a:noAutofit/>
          </a:bodyPr>
          <a:lstStyle/>
          <a:p>
            <a:pPr algn="just">
              <a:lnSpc>
                <a:spcPct val="90000"/>
              </a:lnSpc>
              <a:tabLst>
                <a:tab pos="0" algn="l"/>
              </a:tabLst>
            </a:pPr>
            <a:endParaRPr lang="en-US" sz="3200" b="0" strike="noStrike" spc="-1" dirty="0" smtClean="0">
              <a:latin typeface="Arial"/>
            </a:endParaRPr>
          </a:p>
          <a:p>
            <a:pPr algn="ctr">
              <a:lnSpc>
                <a:spcPct val="120000"/>
              </a:lnSpc>
              <a:tabLst>
                <a:tab pos="0" algn="l"/>
              </a:tabLst>
            </a:pPr>
            <a:r>
              <a:rPr lang="el-GR" sz="2800" b="1" strike="noStrike" spc="-1" dirty="0" smtClean="0">
                <a:solidFill>
                  <a:srgbClr val="C6E7FC"/>
                </a:solidFill>
                <a:latin typeface="Arial"/>
              </a:rPr>
              <a:t>Αναβάθμιση της ποιότητας των ΑΕΙ, για την αποτελεσματικότερη και αποδοτικότερη λειτουργία τους _ Υποστήριξη της ΜΟΔΙΠ - ΕΜΠ </a:t>
            </a:r>
            <a:endParaRPr lang="en-US" sz="2800" b="0" strike="noStrike" spc="-1" dirty="0" smtClean="0">
              <a:latin typeface="Arial"/>
            </a:endParaRPr>
          </a:p>
          <a:p>
            <a:pPr algn="just">
              <a:lnSpc>
                <a:spcPct val="120000"/>
              </a:lnSpc>
              <a:tabLst>
                <a:tab pos="0" algn="l"/>
              </a:tabLst>
            </a:pPr>
            <a:endParaRPr lang="en-US" sz="1800" b="1" i="1" strike="noStrike" spc="-1" dirty="0" smtClean="0">
              <a:solidFill>
                <a:srgbClr val="C6E7FC"/>
              </a:solidFill>
              <a:latin typeface="Arial"/>
              <a:ea typeface="Calibri"/>
            </a:endParaRPr>
          </a:p>
          <a:p>
            <a:pPr algn="just">
              <a:lnSpc>
                <a:spcPct val="120000"/>
              </a:lnSpc>
              <a:tabLst>
                <a:tab pos="0" algn="l"/>
              </a:tabLst>
            </a:pPr>
            <a:r>
              <a:rPr lang="el-GR" sz="1800" b="1" i="1" strike="noStrike" spc="-1" dirty="0" smtClean="0">
                <a:solidFill>
                  <a:srgbClr val="C6E7FC"/>
                </a:solidFill>
                <a:latin typeface="Arial"/>
                <a:ea typeface="Calibri"/>
              </a:rPr>
              <a:t>Δρόσος </a:t>
            </a:r>
            <a:r>
              <a:rPr lang="el-GR" sz="1800" b="1" i="1" strike="noStrike" spc="-1" dirty="0" err="1" smtClean="0">
                <a:solidFill>
                  <a:srgbClr val="C6E7FC"/>
                </a:solidFill>
                <a:latin typeface="Arial"/>
                <a:ea typeface="Calibri"/>
              </a:rPr>
              <a:t>Γκιντίδης</a:t>
            </a:r>
            <a:r>
              <a:rPr lang="el-GR" sz="1800" b="1" i="1" strike="noStrike" spc="-1" dirty="0" smtClean="0">
                <a:solidFill>
                  <a:srgbClr val="C6E7FC"/>
                </a:solidFill>
                <a:latin typeface="Arial"/>
                <a:ea typeface="Calibri"/>
              </a:rPr>
              <a:t> </a:t>
            </a:r>
            <a:endParaRPr lang="en-US" sz="1800" b="0" strike="noStrike" spc="-1" dirty="0" smtClean="0">
              <a:latin typeface="Arial"/>
            </a:endParaRPr>
          </a:p>
          <a:p>
            <a:pPr algn="just">
              <a:lnSpc>
                <a:spcPct val="120000"/>
              </a:lnSpc>
              <a:tabLst>
                <a:tab pos="0" algn="l"/>
              </a:tabLst>
            </a:pPr>
            <a:r>
              <a:rPr lang="el-GR" sz="1800" b="0" strike="noStrike" spc="-1" dirty="0" smtClean="0">
                <a:solidFill>
                  <a:srgbClr val="C6E7FC"/>
                </a:solidFill>
                <a:latin typeface="Arial"/>
                <a:ea typeface="Calibri"/>
              </a:rPr>
              <a:t>Αντιπρύτανης Διοικητικών Υποθέσεων, Ακαδημαϊκών Υποθέσεων και Φοιτητικής Μέριμνας, Καθηγητής της Σχολής Εφαρμοσμένων Μαθηματικών και Φυσικών Επιστημών</a:t>
            </a:r>
            <a:endParaRPr lang="en-US" sz="1800" b="0" strike="noStrike" spc="-1" dirty="0">
              <a:latin typeface="Arial"/>
            </a:endParaRPr>
          </a:p>
        </p:txBody>
      </p:sp>
      <p:pic>
        <p:nvPicPr>
          <p:cNvPr id="324" name="Picture 7"/>
          <p:cNvPicPr/>
          <p:nvPr/>
        </p:nvPicPr>
        <p:blipFill>
          <a:blip r:embed="rId2"/>
          <a:stretch/>
        </p:blipFill>
        <p:spPr>
          <a:xfrm>
            <a:off x="1158480" y="609840"/>
            <a:ext cx="890280" cy="880560"/>
          </a:xfrm>
          <a:prstGeom prst="rect">
            <a:avLst/>
          </a:prstGeom>
          <a:ln w="9525">
            <a:noFill/>
          </a:ln>
        </p:spPr>
      </p:pic>
      <p:pic>
        <p:nvPicPr>
          <p:cNvPr id="325" name="Picture 5"/>
          <p:cNvPicPr/>
          <p:nvPr/>
        </p:nvPicPr>
        <p:blipFill>
          <a:blip r:embed="rId3"/>
          <a:stretch/>
        </p:blipFill>
        <p:spPr>
          <a:xfrm>
            <a:off x="1523880" y="5638680"/>
            <a:ext cx="5943240" cy="761760"/>
          </a:xfrm>
          <a:prstGeom prst="rect">
            <a:avLst/>
          </a:prstGeom>
          <a:ln w="9525">
            <a:noFill/>
          </a:ln>
        </p:spPr>
      </p:pic>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24"/>
                                        </p:tgtEl>
                                        <p:attrNameLst>
                                          <p:attrName>style.visibility</p:attrName>
                                        </p:attrNameLst>
                                      </p:cBhvr>
                                      <p:to>
                                        <p:strVal val="visible"/>
                                      </p:to>
                                    </p:set>
                                    <p:anim calcmode="lin" valueType="num">
                                      <p:cBhvr additive="repl">
                                        <p:cTn id="7" dur="500" fill="hold"/>
                                        <p:tgtEl>
                                          <p:spTgt spid="324"/>
                                        </p:tgtEl>
                                        <p:attrNameLst>
                                          <p:attrName>ppt_w</p:attrName>
                                        </p:attrNameLst>
                                      </p:cBhvr>
                                      <p:tavLst>
                                        <p:tav tm="0">
                                          <p:val>
                                            <p:fltVal val="0"/>
                                          </p:val>
                                        </p:tav>
                                        <p:tav tm="100000">
                                          <p:val>
                                            <p:strVal val="#ppt_w"/>
                                          </p:val>
                                        </p:tav>
                                      </p:tavLst>
                                    </p:anim>
                                    <p:anim calcmode="lin" valueType="num">
                                      <p:cBhvr additive="repl">
                                        <p:cTn id="8" dur="500" fill="hold"/>
                                        <p:tgtEl>
                                          <p:spTgt spid="32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50" name="PlaceHolder 1"/>
          <p:cNvSpPr>
            <a:spLocks noGrp="1"/>
          </p:cNvSpPr>
          <p:nvPr>
            <p:ph type="title" idx="4294967295"/>
          </p:nvPr>
        </p:nvSpPr>
        <p:spPr>
          <a:xfrm>
            <a:off x="0" y="152400"/>
            <a:ext cx="9144000" cy="982663"/>
          </a:xfrm>
          <a:prstGeom prst="rect">
            <a:avLst/>
          </a:prstGeom>
          <a:noFill/>
          <a:ln w="9360">
            <a:noFill/>
          </a:ln>
        </p:spPr>
        <p:txBody>
          <a:bodyPr lIns="0" tIns="45000" rIns="0" bIns="0" anchor="b">
            <a:noAutofit/>
          </a:bodyPr>
          <a:lstStyle/>
          <a:p>
            <a:pPr algn="ctr">
              <a:lnSpc>
                <a:spcPct val="100000"/>
              </a:lnSpc>
            </a:pPr>
            <a:r>
              <a:rPr lang="el-GR" sz="2600" b="1" spc="-1" dirty="0" smtClean="0">
                <a:solidFill>
                  <a:srgbClr val="FFC000"/>
                </a:solidFill>
                <a:latin typeface="Arial"/>
              </a:rPr>
              <a:t>ΥΠΟΕΡΓΟ </a:t>
            </a:r>
            <a:r>
              <a:rPr lang="el-GR" sz="2600" b="1" strike="noStrike" spc="-1" dirty="0" smtClean="0">
                <a:solidFill>
                  <a:srgbClr val="FFC000"/>
                </a:solidFill>
                <a:latin typeface="Arial"/>
              </a:rPr>
              <a:t>1 </a:t>
            </a:r>
            <a:r>
              <a:rPr lang="el-GR" sz="2600" b="1" strike="noStrike" spc="-1" dirty="0">
                <a:solidFill>
                  <a:srgbClr val="FFC000"/>
                </a:solidFill>
                <a:latin typeface="Arial"/>
              </a:rPr>
              <a:t>- ΠΕ1</a:t>
            </a:r>
            <a:endParaRPr lang="en-US" sz="2600" b="0" strike="noStrike" spc="-1" dirty="0">
              <a:solidFill>
                <a:srgbClr val="FFFFFF"/>
              </a:solidFill>
              <a:latin typeface="Arial"/>
            </a:endParaRPr>
          </a:p>
        </p:txBody>
      </p:sp>
      <p:sp>
        <p:nvSpPr>
          <p:cNvPr id="351" name="PlaceHolder 2"/>
          <p:cNvSpPr>
            <a:spLocks noGrp="1"/>
          </p:cNvSpPr>
          <p:nvPr>
            <p:ph idx="4294967295"/>
          </p:nvPr>
        </p:nvSpPr>
        <p:spPr>
          <a:xfrm>
            <a:off x="357051" y="1135063"/>
            <a:ext cx="8525691" cy="5951537"/>
          </a:xfrm>
          <a:prstGeom prst="rect">
            <a:avLst/>
          </a:prstGeom>
          <a:noFill/>
          <a:ln w="9360">
            <a:noFill/>
          </a:ln>
        </p:spPr>
        <p:txBody>
          <a:bodyPr lIns="90000" tIns="45000" rIns="90000" bIns="45000" anchor="t">
            <a:noAutofit/>
          </a:bodyPr>
          <a:lstStyle/>
          <a:p>
            <a:pPr marL="0" indent="0">
              <a:spcBef>
                <a:spcPts val="601"/>
              </a:spcBef>
              <a:buNone/>
            </a:pPr>
            <a:endParaRPr lang="el-GR" sz="2500" b="1" i="1" spc="-1" dirty="0">
              <a:solidFill>
                <a:srgbClr val="FFFFFF"/>
              </a:solidFill>
              <a:latin typeface="Arial"/>
              <a:ea typeface="Tahoma"/>
            </a:endParaRPr>
          </a:p>
          <a:p>
            <a:pPr marL="0" indent="0">
              <a:spcBef>
                <a:spcPts val="601"/>
              </a:spcBef>
              <a:buNone/>
            </a:pPr>
            <a:r>
              <a:rPr lang="el-GR" sz="1500" b="1" i="1" spc="-1" dirty="0" smtClean="0">
                <a:solidFill>
                  <a:schemeClr val="bg1"/>
                </a:solidFill>
                <a:latin typeface="Arial" panose="020B0604020202020204" pitchFamily="34" charset="0"/>
                <a:ea typeface="Tahoma"/>
                <a:cs typeface="Arial" panose="020B0604020202020204" pitchFamily="34" charset="0"/>
              </a:rPr>
              <a:t>Θεματικές ενότητες για ε</a:t>
            </a:r>
            <a:r>
              <a:rPr lang="el-GR" sz="1500" b="1" spc="-1" dirty="0" smtClean="0">
                <a:solidFill>
                  <a:schemeClr val="bg1"/>
                </a:solidFill>
                <a:latin typeface="Arial" panose="020B0604020202020204" pitchFamily="34" charset="0"/>
                <a:ea typeface="Tahoma"/>
                <a:cs typeface="Arial" panose="020B0604020202020204" pitchFamily="34" charset="0"/>
              </a:rPr>
              <a:t>κπαίδευση </a:t>
            </a:r>
            <a:r>
              <a:rPr lang="el-GR" sz="1500" b="1" spc="-1" dirty="0">
                <a:solidFill>
                  <a:schemeClr val="bg1"/>
                </a:solidFill>
                <a:latin typeface="Arial" panose="020B0604020202020204" pitchFamily="34" charset="0"/>
                <a:ea typeface="Tahoma"/>
                <a:cs typeface="Arial" panose="020B0604020202020204" pitchFamily="34" charset="0"/>
              </a:rPr>
              <a:t>μελών της Διοίκησης του Ιδρύματος</a:t>
            </a:r>
          </a:p>
          <a:p>
            <a:pPr lvl="0"/>
            <a:r>
              <a:rPr lang="en-US" sz="1500" i="1" dirty="0" smtClean="0">
                <a:solidFill>
                  <a:schemeClr val="bg1"/>
                </a:solidFill>
                <a:latin typeface="Arial" panose="020B0604020202020204" pitchFamily="34" charset="0"/>
                <a:cs typeface="Arial" panose="020B0604020202020204" pitchFamily="34" charset="0"/>
              </a:rPr>
              <a:t>H</a:t>
            </a:r>
            <a:r>
              <a:rPr lang="el-GR" sz="1500" i="1" dirty="0" smtClean="0">
                <a:solidFill>
                  <a:schemeClr val="bg1"/>
                </a:solidFill>
                <a:latin typeface="Arial" panose="020B0604020202020204" pitchFamily="34" charset="0"/>
                <a:cs typeface="Arial" panose="020B0604020202020204" pitchFamily="34" charset="0"/>
              </a:rPr>
              <a:t> </a:t>
            </a:r>
            <a:r>
              <a:rPr lang="el-GR" sz="1500" i="1" dirty="0">
                <a:solidFill>
                  <a:schemeClr val="bg1"/>
                </a:solidFill>
                <a:latin typeface="Arial" panose="020B0604020202020204" pitchFamily="34" charset="0"/>
                <a:cs typeface="Arial" panose="020B0604020202020204" pitchFamily="34" charset="0"/>
              </a:rPr>
              <a:t>Στρατηγική Ποιότητας του Πανεπιστημίου και η σύνδεση της με το έργο των διοικητικών υπηρεσιών</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Καταγραφή Διεργασιών και ανάπτυξη κουλτούρας ποιότητας</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Ανασχεδιασμός και οργάνωση με βάση τη στρατηγική ποιότητας</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Το πλαίσιο συνεργασίας με τη ΜΟ.ΔΙ.Π και η συμμετοχή των υπηρεσιών στην εφαρμογή του Ε.Σ.Δ.Π. Ε.Μ.Π.</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Διοίκηση Ανθρώπινων Πόρων με βάση με άξονα την πολιτική ποιότητας</a:t>
            </a:r>
            <a:endParaRPr lang="en-GB" sz="1500" dirty="0">
              <a:solidFill>
                <a:schemeClr val="bg1"/>
              </a:solidFill>
              <a:latin typeface="Arial" panose="020B0604020202020204" pitchFamily="34" charset="0"/>
              <a:cs typeface="Arial" panose="020B0604020202020204" pitchFamily="34" charset="0"/>
            </a:endParaRPr>
          </a:p>
          <a:p>
            <a:pPr algn="just">
              <a:lnSpc>
                <a:spcPct val="150000"/>
              </a:lnSpc>
              <a:spcBef>
                <a:spcPts val="601"/>
              </a:spcBef>
            </a:pPr>
            <a:endParaRPr lang="el-GR" sz="2500" b="1" strike="noStrike" spc="-1" dirty="0">
              <a:solidFill>
                <a:srgbClr val="FFFFFF"/>
              </a:solidFill>
              <a:latin typeface="Tahoma"/>
              <a:ea typeface="Tahoma"/>
            </a:endParaRPr>
          </a:p>
          <a:p>
            <a:pPr algn="just">
              <a:lnSpc>
                <a:spcPct val="150000"/>
              </a:lnSpc>
              <a:spcBef>
                <a:spcPts val="601"/>
              </a:spcBef>
            </a:pPr>
            <a:endParaRPr lang="el-GR" sz="2500" b="0" strike="noStrike" spc="-1" dirty="0">
              <a:solidFill>
                <a:srgbClr val="FFFFFF"/>
              </a:solidFill>
              <a:latin typeface="Tahoma"/>
              <a:ea typeface="Tahoma"/>
            </a:endParaRPr>
          </a:p>
        </p:txBody>
      </p:sp>
    </p:spTree>
    <p:extLst>
      <p:ext uri="{BB962C8B-B14F-4D97-AF65-F5344CB8AC3E}">
        <p14:creationId xmlns:p14="http://schemas.microsoft.com/office/powerpoint/2010/main" val="13741185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52" name="PlaceHolder 1"/>
          <p:cNvSpPr>
            <a:spLocks noGrp="1"/>
          </p:cNvSpPr>
          <p:nvPr>
            <p:ph type="title" idx="4294967295"/>
          </p:nvPr>
        </p:nvSpPr>
        <p:spPr>
          <a:xfrm>
            <a:off x="0" y="152400"/>
            <a:ext cx="9144000" cy="982663"/>
          </a:xfrm>
          <a:prstGeom prst="rect">
            <a:avLst/>
          </a:prstGeom>
          <a:noFill/>
          <a:ln w="9360">
            <a:noFill/>
          </a:ln>
        </p:spPr>
        <p:txBody>
          <a:bodyPr lIns="0" tIns="45000" rIns="0" bIns="0" anchor="b">
            <a:noAutofit/>
          </a:bodyPr>
          <a:lstStyle/>
          <a:p>
            <a:pPr algn="ctr">
              <a:lnSpc>
                <a:spcPct val="100000"/>
              </a:lnSpc>
            </a:pPr>
            <a:r>
              <a:rPr lang="el-GR" sz="2600" b="1" spc="-1" dirty="0">
                <a:solidFill>
                  <a:srgbClr val="FFC000"/>
                </a:solidFill>
              </a:rPr>
              <a:t>ΥΠΟΕΡΓΟ </a:t>
            </a:r>
            <a:r>
              <a:rPr lang="el-GR" sz="2600" b="1" strike="noStrike" spc="-1" dirty="0" smtClean="0">
                <a:solidFill>
                  <a:srgbClr val="FFC000"/>
                </a:solidFill>
                <a:latin typeface="Arial"/>
              </a:rPr>
              <a:t>1 </a:t>
            </a:r>
            <a:r>
              <a:rPr lang="el-GR" sz="2600" b="1" strike="noStrike" spc="-1" dirty="0">
                <a:solidFill>
                  <a:srgbClr val="FFC000"/>
                </a:solidFill>
                <a:latin typeface="Arial"/>
              </a:rPr>
              <a:t>- ΠΕ2</a:t>
            </a:r>
            <a:endParaRPr lang="en-US" sz="2600" b="0" strike="noStrike" spc="-1" dirty="0">
              <a:solidFill>
                <a:srgbClr val="FFFFFF"/>
              </a:solidFill>
              <a:latin typeface="Arial"/>
            </a:endParaRPr>
          </a:p>
        </p:txBody>
      </p:sp>
      <p:sp>
        <p:nvSpPr>
          <p:cNvPr id="353" name="PlaceHolder 2"/>
          <p:cNvSpPr>
            <a:spLocks noGrp="1"/>
          </p:cNvSpPr>
          <p:nvPr>
            <p:ph idx="4294967295"/>
          </p:nvPr>
        </p:nvSpPr>
        <p:spPr>
          <a:xfrm>
            <a:off x="391886" y="827315"/>
            <a:ext cx="8429896" cy="6113236"/>
          </a:xfrm>
          <a:prstGeom prst="rect">
            <a:avLst/>
          </a:prstGeom>
          <a:noFill/>
          <a:ln w="9360">
            <a:noFill/>
          </a:ln>
        </p:spPr>
        <p:txBody>
          <a:bodyPr lIns="90000" tIns="45000" rIns="90000" bIns="45000" anchor="t">
            <a:noAutofit/>
          </a:bodyPr>
          <a:lstStyle/>
          <a:p>
            <a:pPr marL="0" indent="0" algn="ctr">
              <a:lnSpc>
                <a:spcPct val="100000"/>
              </a:lnSpc>
              <a:spcBef>
                <a:spcPts val="601"/>
              </a:spcBef>
              <a:buNone/>
            </a:pPr>
            <a:endParaRPr lang="el-GR" sz="2400" b="1" i="1" strike="noStrike" spc="-1" dirty="0" smtClean="0">
              <a:solidFill>
                <a:srgbClr val="FFFFFF"/>
              </a:solidFill>
              <a:latin typeface="Arial"/>
              <a:ea typeface="Tahoma"/>
            </a:endParaRPr>
          </a:p>
          <a:p>
            <a:pPr marL="0" indent="0" algn="ctr">
              <a:lnSpc>
                <a:spcPct val="100000"/>
              </a:lnSpc>
              <a:spcBef>
                <a:spcPts val="601"/>
              </a:spcBef>
              <a:buNone/>
            </a:pPr>
            <a:endParaRPr lang="el-GR" sz="800" b="1" i="1" spc="-1" dirty="0">
              <a:solidFill>
                <a:srgbClr val="FFFFFF"/>
              </a:solidFill>
              <a:latin typeface="Arial"/>
              <a:ea typeface="Tahoma"/>
            </a:endParaRPr>
          </a:p>
          <a:p>
            <a:pPr marL="0" indent="0" algn="ctr">
              <a:lnSpc>
                <a:spcPct val="100000"/>
              </a:lnSpc>
              <a:spcBef>
                <a:spcPts val="601"/>
              </a:spcBef>
              <a:buNone/>
            </a:pPr>
            <a:r>
              <a:rPr lang="el-GR" sz="2400" b="1" i="1" strike="noStrike" spc="-1" dirty="0" smtClean="0">
                <a:solidFill>
                  <a:srgbClr val="FFFFFF"/>
                </a:solidFill>
                <a:latin typeface="Arial"/>
                <a:ea typeface="Tahoma"/>
              </a:rPr>
              <a:t>Αναδιοργάνωση </a:t>
            </a:r>
            <a:r>
              <a:rPr lang="el-GR" sz="2400" b="1" i="1" strike="noStrike" spc="-1" dirty="0">
                <a:solidFill>
                  <a:srgbClr val="FFFFFF"/>
                </a:solidFill>
                <a:latin typeface="Arial"/>
                <a:ea typeface="Tahoma"/>
              </a:rPr>
              <a:t>διαδικασιών &amp; λειτουργιών ποιότητας</a:t>
            </a:r>
            <a:endParaRPr lang="el-GR" sz="2400" b="0" strike="noStrike" spc="-1" dirty="0">
              <a:solidFill>
                <a:srgbClr val="FFFFFF"/>
              </a:solidFill>
              <a:latin typeface="Tahoma"/>
              <a:ea typeface="Tahoma"/>
            </a:endParaRPr>
          </a:p>
          <a:p>
            <a:pPr marL="0" indent="0" algn="ctr">
              <a:lnSpc>
                <a:spcPct val="100000"/>
              </a:lnSpc>
              <a:spcBef>
                <a:spcPts val="601"/>
              </a:spcBef>
              <a:buNone/>
            </a:pPr>
            <a:r>
              <a:rPr lang="el-GR" sz="2400" b="0" i="1" strike="noStrike" spc="-1" dirty="0">
                <a:solidFill>
                  <a:srgbClr val="FFFFFF"/>
                </a:solidFill>
                <a:latin typeface="Arial"/>
                <a:ea typeface="Tahoma"/>
              </a:rPr>
              <a:t>Στόχος ήταν η αντικατάσταση παραδοσιακών και γραφειοκρατικών λειτουργιών με νέες αποτελεσματικές και αποδοτικές. Οι δράσεις του </a:t>
            </a:r>
            <a:r>
              <a:rPr lang="el-GR" sz="2400" b="0" i="1" strike="noStrike" spc="-1" dirty="0" smtClean="0">
                <a:solidFill>
                  <a:srgbClr val="FFFFFF"/>
                </a:solidFill>
                <a:latin typeface="Arial"/>
                <a:ea typeface="Tahoma"/>
              </a:rPr>
              <a:t>επικεντρώθηκαν </a:t>
            </a:r>
            <a:r>
              <a:rPr lang="el-GR" sz="2400" b="0" i="1" strike="noStrike" spc="-1" dirty="0">
                <a:solidFill>
                  <a:srgbClr val="FFFFFF"/>
                </a:solidFill>
                <a:latin typeface="Arial"/>
                <a:ea typeface="Tahoma"/>
              </a:rPr>
              <a:t>στην ανάλυση και μελέτη των υφιστάμενων διαδικασιών ποιότητας του ΕΣΔΠ, στον εντοπισμό προβληματικών σημείων σε αυτές, στον επανασχεδιασμό τους και στην τελική τυποποίησή τους σε πρότυπες διαδικασίες διοίκησης ποιότητας. </a:t>
            </a:r>
            <a:endParaRPr lang="el-GR" sz="2400" b="1" i="1" strike="noStrike" spc="-1" dirty="0">
              <a:solidFill>
                <a:srgbClr val="FFFFFF"/>
              </a:solidFill>
              <a:latin typeface="Tahoma"/>
              <a:ea typeface="Tahoma"/>
            </a:endParaRPr>
          </a:p>
          <a:p>
            <a:pPr marL="0" indent="0" algn="ctr">
              <a:lnSpc>
                <a:spcPct val="100000"/>
              </a:lnSpc>
              <a:spcBef>
                <a:spcPts val="601"/>
              </a:spcBef>
              <a:buNone/>
            </a:pPr>
            <a:r>
              <a:rPr lang="el-GR" sz="2400" b="0" i="1" u="sng" strike="noStrike" spc="-1" dirty="0">
                <a:solidFill>
                  <a:srgbClr val="FFFFFF"/>
                </a:solidFill>
                <a:latin typeface="Arial"/>
                <a:ea typeface="Tahoma"/>
              </a:rPr>
              <a:t>Δράση 2.1 </a:t>
            </a:r>
            <a:r>
              <a:rPr lang="el-GR" sz="2400" b="0" i="1" strike="noStrike" spc="-1" dirty="0">
                <a:solidFill>
                  <a:srgbClr val="FFFFFF"/>
                </a:solidFill>
                <a:latin typeface="Arial"/>
                <a:ea typeface="Tahoma"/>
              </a:rPr>
              <a:t>Ανάλυση, μελέτη και αξιολόγηση των υφιστάμενων διαδικασιών του ΕΣΔΠ </a:t>
            </a:r>
            <a:endParaRPr lang="el-GR" sz="2400" b="0" i="1" strike="noStrike" spc="-1" dirty="0">
              <a:solidFill>
                <a:srgbClr val="FFFFFF"/>
              </a:solidFill>
              <a:latin typeface="Tahoma"/>
              <a:ea typeface="Tahoma"/>
            </a:endParaRPr>
          </a:p>
          <a:p>
            <a:pPr marL="0" indent="0" algn="ctr">
              <a:lnSpc>
                <a:spcPct val="100000"/>
              </a:lnSpc>
              <a:spcBef>
                <a:spcPts val="601"/>
              </a:spcBef>
              <a:buNone/>
            </a:pPr>
            <a:r>
              <a:rPr lang="el-GR" sz="2400" b="0" i="1" u="sng" strike="noStrike" spc="-1" dirty="0">
                <a:solidFill>
                  <a:srgbClr val="FFFFFF"/>
                </a:solidFill>
                <a:latin typeface="Arial"/>
                <a:ea typeface="Tahoma"/>
              </a:rPr>
              <a:t>Δράση 2.2 </a:t>
            </a:r>
            <a:r>
              <a:rPr lang="el-GR" sz="2400" b="0" i="1" strike="noStrike" spc="-1" dirty="0">
                <a:solidFill>
                  <a:srgbClr val="FFFFFF"/>
                </a:solidFill>
                <a:latin typeface="Arial"/>
                <a:ea typeface="Tahoma"/>
              </a:rPr>
              <a:t>Εφαρμογή νέων διαδικασιών</a:t>
            </a:r>
            <a:r>
              <a:rPr lang="el-GR" sz="2200" b="1" i="1" strike="noStrike" spc="-1" dirty="0">
                <a:solidFill>
                  <a:srgbClr val="FFFFFF"/>
                </a:solidFill>
                <a:latin typeface="Arial"/>
                <a:ea typeface="Tahoma"/>
              </a:rPr>
              <a:t> </a:t>
            </a:r>
            <a:endParaRPr lang="el-GR" sz="2200" b="0" i="1" strike="noStrike" spc="-1" dirty="0">
              <a:solidFill>
                <a:srgbClr val="FFFFFF"/>
              </a:solidFill>
              <a:latin typeface="Tahoma"/>
              <a:ea typeface="Tahoma"/>
            </a:endParaRPr>
          </a:p>
          <a:p>
            <a:pPr algn="just">
              <a:lnSpc>
                <a:spcPct val="150000"/>
              </a:lnSpc>
              <a:spcBef>
                <a:spcPts val="601"/>
              </a:spcBef>
            </a:pPr>
            <a:endParaRPr lang="el-GR" sz="2200" b="1" strike="noStrike" spc="-1" dirty="0">
              <a:solidFill>
                <a:srgbClr val="FFFFFF"/>
              </a:solidFill>
              <a:latin typeface="Tahoma"/>
              <a:ea typeface="Tahoma"/>
            </a:endParaRPr>
          </a:p>
          <a:p>
            <a:pPr algn="just">
              <a:lnSpc>
                <a:spcPct val="150000"/>
              </a:lnSpc>
              <a:spcBef>
                <a:spcPts val="601"/>
              </a:spcBef>
            </a:pPr>
            <a:endParaRPr lang="el-GR" sz="2200" b="0" strike="noStrike" spc="-1" dirty="0">
              <a:solidFill>
                <a:srgbClr val="FFFFFF"/>
              </a:solidFill>
              <a:latin typeface="Tahoma"/>
              <a:ea typeface="Tahoma"/>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52" name="PlaceHolder 1"/>
          <p:cNvSpPr>
            <a:spLocks noGrp="1"/>
          </p:cNvSpPr>
          <p:nvPr>
            <p:ph type="title" idx="4294967295"/>
          </p:nvPr>
        </p:nvSpPr>
        <p:spPr>
          <a:xfrm>
            <a:off x="0" y="152400"/>
            <a:ext cx="9144000" cy="982663"/>
          </a:xfrm>
          <a:prstGeom prst="rect">
            <a:avLst/>
          </a:prstGeom>
          <a:noFill/>
          <a:ln w="9360">
            <a:noFill/>
          </a:ln>
        </p:spPr>
        <p:txBody>
          <a:bodyPr lIns="0" tIns="45000" rIns="0" bIns="0" anchor="b">
            <a:noAutofit/>
          </a:bodyPr>
          <a:lstStyle/>
          <a:p>
            <a:pPr algn="ctr">
              <a:lnSpc>
                <a:spcPct val="100000"/>
              </a:lnSpc>
            </a:pPr>
            <a:r>
              <a:rPr lang="el-GR" sz="2600" b="1" spc="-1" dirty="0">
                <a:solidFill>
                  <a:srgbClr val="FFC000"/>
                </a:solidFill>
              </a:rPr>
              <a:t>ΥΠΟΕΡΓΟ </a:t>
            </a:r>
            <a:r>
              <a:rPr lang="el-GR" sz="2600" b="1" strike="noStrike" spc="-1" dirty="0" smtClean="0">
                <a:solidFill>
                  <a:srgbClr val="FFC000"/>
                </a:solidFill>
                <a:latin typeface="Arial"/>
              </a:rPr>
              <a:t>1 </a:t>
            </a:r>
            <a:r>
              <a:rPr lang="el-GR" sz="2600" b="1" strike="noStrike" spc="-1" dirty="0">
                <a:solidFill>
                  <a:srgbClr val="FFC000"/>
                </a:solidFill>
                <a:latin typeface="Arial"/>
              </a:rPr>
              <a:t>- ΠΕ2</a:t>
            </a:r>
            <a:endParaRPr lang="en-US" sz="2600" b="0" strike="noStrike" spc="-1" dirty="0">
              <a:solidFill>
                <a:srgbClr val="FFFFFF"/>
              </a:solidFill>
              <a:latin typeface="Arial"/>
            </a:endParaRPr>
          </a:p>
        </p:txBody>
      </p:sp>
      <p:sp>
        <p:nvSpPr>
          <p:cNvPr id="353" name="PlaceHolder 2"/>
          <p:cNvSpPr>
            <a:spLocks noGrp="1"/>
          </p:cNvSpPr>
          <p:nvPr>
            <p:ph idx="4294967295"/>
          </p:nvPr>
        </p:nvSpPr>
        <p:spPr>
          <a:xfrm>
            <a:off x="426720" y="888273"/>
            <a:ext cx="8395062" cy="6052277"/>
          </a:xfrm>
          <a:prstGeom prst="rect">
            <a:avLst/>
          </a:prstGeom>
          <a:noFill/>
          <a:ln w="9360">
            <a:noFill/>
          </a:ln>
        </p:spPr>
        <p:txBody>
          <a:bodyPr lIns="90000" tIns="45000" rIns="90000" bIns="45000" anchor="t">
            <a:noAutofit/>
          </a:bodyPr>
          <a:lstStyle/>
          <a:p>
            <a:pPr marL="0" indent="0" algn="ctr">
              <a:lnSpc>
                <a:spcPct val="100000"/>
              </a:lnSpc>
              <a:spcBef>
                <a:spcPts val="601"/>
              </a:spcBef>
              <a:buNone/>
            </a:pPr>
            <a:endParaRPr lang="el-GR" sz="2400" b="1" i="1" strike="noStrike" spc="-1" dirty="0" smtClean="0">
              <a:solidFill>
                <a:srgbClr val="FFFFFF"/>
              </a:solidFill>
              <a:latin typeface="Arial"/>
              <a:ea typeface="Tahoma"/>
            </a:endParaRPr>
          </a:p>
          <a:p>
            <a:pPr marL="0" indent="0" algn="ctr">
              <a:lnSpc>
                <a:spcPct val="100000"/>
              </a:lnSpc>
              <a:spcBef>
                <a:spcPts val="601"/>
              </a:spcBef>
              <a:buNone/>
            </a:pPr>
            <a:endParaRPr lang="el-GR" sz="800" b="1" i="1" spc="-1" dirty="0">
              <a:solidFill>
                <a:srgbClr val="FFFFFF"/>
              </a:solidFill>
              <a:latin typeface="Arial"/>
              <a:ea typeface="Tahoma"/>
            </a:endParaRPr>
          </a:p>
          <a:p>
            <a:pPr marL="0" indent="0">
              <a:buNone/>
            </a:pPr>
            <a:r>
              <a:rPr lang="el-GR" sz="1400" b="1" i="1" dirty="0">
                <a:solidFill>
                  <a:schemeClr val="bg1"/>
                </a:solidFill>
                <a:latin typeface="Arial" panose="020B0604020202020204" pitchFamily="34" charset="0"/>
                <a:cs typeface="Arial" panose="020B0604020202020204" pitchFamily="34" charset="0"/>
              </a:rPr>
              <a:t>Ο έλεγχος και η αποτίμηση προόδου του έργου βασίστηκαν στους παρακάτω άξονες: </a:t>
            </a:r>
            <a:endParaRPr lang="en-GB" sz="1400" b="1" i="1" dirty="0">
              <a:solidFill>
                <a:schemeClr val="bg1"/>
              </a:solidFill>
              <a:latin typeface="Arial" panose="020B0604020202020204" pitchFamily="34" charset="0"/>
              <a:cs typeface="Arial" panose="020B0604020202020204" pitchFamily="34" charset="0"/>
            </a:endParaRPr>
          </a:p>
          <a:p>
            <a:pPr marL="0" indent="0">
              <a:buNone/>
            </a:pPr>
            <a:r>
              <a:rPr lang="el-GR" sz="1400" b="1" i="1" u="sng" dirty="0" smtClean="0">
                <a:solidFill>
                  <a:schemeClr val="bg1"/>
                </a:solidFill>
                <a:latin typeface="Arial" panose="020B0604020202020204" pitchFamily="34" charset="0"/>
                <a:cs typeface="Arial" panose="020B0604020202020204" pitchFamily="34" charset="0"/>
              </a:rPr>
              <a:t>Διαγνωστική </a:t>
            </a:r>
            <a:r>
              <a:rPr lang="el-GR" sz="1400" b="1" i="1" u="sng" dirty="0">
                <a:solidFill>
                  <a:schemeClr val="bg1"/>
                </a:solidFill>
                <a:latin typeface="Arial" panose="020B0604020202020204" pitchFamily="34" charset="0"/>
                <a:cs typeface="Arial" panose="020B0604020202020204" pitchFamily="34" charset="0"/>
              </a:rPr>
              <a:t>Μελέτη</a:t>
            </a:r>
            <a:endParaRPr lang="en-GB" sz="1400" i="1" u="sng" dirty="0">
              <a:solidFill>
                <a:schemeClr val="bg1"/>
              </a:solidFill>
              <a:latin typeface="Arial" panose="020B0604020202020204" pitchFamily="34" charset="0"/>
              <a:cs typeface="Arial" panose="020B0604020202020204" pitchFamily="34" charset="0"/>
            </a:endParaRPr>
          </a:p>
          <a:p>
            <a:r>
              <a:rPr lang="el-GR" sz="1400" i="1" dirty="0" smtClean="0">
                <a:solidFill>
                  <a:schemeClr val="bg1"/>
                </a:solidFill>
                <a:latin typeface="Arial" panose="020B0604020202020204" pitchFamily="34" charset="0"/>
                <a:cs typeface="Arial" panose="020B0604020202020204" pitchFamily="34" charset="0"/>
              </a:rPr>
              <a:t>Καθορισμός </a:t>
            </a:r>
            <a:r>
              <a:rPr lang="el-GR" sz="1400" i="1" dirty="0">
                <a:solidFill>
                  <a:schemeClr val="bg1"/>
                </a:solidFill>
                <a:latin typeface="Arial" panose="020B0604020202020204" pitchFamily="34" charset="0"/>
                <a:cs typeface="Arial" panose="020B0604020202020204" pitchFamily="34" charset="0"/>
              </a:rPr>
              <a:t>περιοχών διερεύνησης (βάση της οργανωτικής δομής της εταιρείας)</a:t>
            </a:r>
            <a:endParaRPr lang="en-GB" sz="1400" i="1" dirty="0">
              <a:solidFill>
                <a:schemeClr val="bg1"/>
              </a:solidFill>
              <a:latin typeface="Arial" panose="020B0604020202020204" pitchFamily="34" charset="0"/>
              <a:cs typeface="Arial" panose="020B0604020202020204" pitchFamily="34" charset="0"/>
            </a:endParaRPr>
          </a:p>
          <a:p>
            <a:r>
              <a:rPr lang="el-GR" sz="1400" i="1" dirty="0" smtClean="0">
                <a:solidFill>
                  <a:schemeClr val="bg1"/>
                </a:solidFill>
                <a:latin typeface="Arial" panose="020B0604020202020204" pitchFamily="34" charset="0"/>
                <a:cs typeface="Arial" panose="020B0604020202020204" pitchFamily="34" charset="0"/>
              </a:rPr>
              <a:t>Αποτύπωση </a:t>
            </a:r>
            <a:r>
              <a:rPr lang="el-GR" sz="1400" i="1" dirty="0">
                <a:solidFill>
                  <a:schemeClr val="bg1"/>
                </a:solidFill>
                <a:latin typeface="Arial" panose="020B0604020202020204" pitchFamily="34" charset="0"/>
                <a:cs typeface="Arial" panose="020B0604020202020204" pitchFamily="34" charset="0"/>
              </a:rPr>
              <a:t>δραστηριοτήτων</a:t>
            </a:r>
            <a:endParaRPr lang="en-GB" sz="1400" i="1" dirty="0">
              <a:solidFill>
                <a:schemeClr val="bg1"/>
              </a:solidFill>
              <a:latin typeface="Arial" panose="020B0604020202020204" pitchFamily="34" charset="0"/>
              <a:cs typeface="Arial" panose="020B0604020202020204" pitchFamily="34" charset="0"/>
            </a:endParaRPr>
          </a:p>
          <a:p>
            <a:r>
              <a:rPr lang="el-GR" sz="1400" i="1" dirty="0" smtClean="0">
                <a:solidFill>
                  <a:schemeClr val="bg1"/>
                </a:solidFill>
                <a:latin typeface="Arial" panose="020B0604020202020204" pitchFamily="34" charset="0"/>
                <a:cs typeface="Arial" panose="020B0604020202020204" pitchFamily="34" charset="0"/>
              </a:rPr>
              <a:t>Αποτύπωση </a:t>
            </a:r>
            <a:r>
              <a:rPr lang="el-GR" sz="1400" i="1" dirty="0">
                <a:solidFill>
                  <a:schemeClr val="bg1"/>
                </a:solidFill>
                <a:latin typeface="Arial" panose="020B0604020202020204" pitchFamily="34" charset="0"/>
                <a:cs typeface="Arial" panose="020B0604020202020204" pitchFamily="34" charset="0"/>
              </a:rPr>
              <a:t>της υπάρχουσας τυποποίησης–τεκμηρίωσης</a:t>
            </a:r>
            <a:endParaRPr lang="en-GB" sz="1400" i="1" dirty="0">
              <a:solidFill>
                <a:schemeClr val="bg1"/>
              </a:solidFill>
              <a:latin typeface="Arial" panose="020B0604020202020204" pitchFamily="34" charset="0"/>
              <a:cs typeface="Arial" panose="020B0604020202020204" pitchFamily="34" charset="0"/>
            </a:endParaRPr>
          </a:p>
          <a:p>
            <a:pPr marL="0" indent="0">
              <a:buNone/>
            </a:pPr>
            <a:r>
              <a:rPr lang="el-GR" sz="1400" b="1" i="1" u="sng" dirty="0">
                <a:solidFill>
                  <a:schemeClr val="bg1"/>
                </a:solidFill>
                <a:latin typeface="Arial" panose="020B0604020202020204" pitchFamily="34" charset="0"/>
                <a:cs typeface="Arial" panose="020B0604020202020204" pitchFamily="34" charset="0"/>
              </a:rPr>
              <a:t>Σχεδιασμός Συστήματος</a:t>
            </a:r>
            <a:endParaRPr lang="en-GB" sz="1400" i="1" u="sng" dirty="0">
              <a:solidFill>
                <a:schemeClr val="bg1"/>
              </a:solidFill>
              <a:latin typeface="Arial" panose="020B0604020202020204" pitchFamily="34" charset="0"/>
              <a:cs typeface="Arial" panose="020B0604020202020204" pitchFamily="34" charset="0"/>
            </a:endParaRPr>
          </a:p>
          <a:p>
            <a:r>
              <a:rPr lang="el-GR" sz="1400" i="1" dirty="0" smtClean="0">
                <a:solidFill>
                  <a:schemeClr val="bg1"/>
                </a:solidFill>
                <a:latin typeface="Arial" panose="020B0604020202020204" pitchFamily="34" charset="0"/>
                <a:cs typeface="Arial" panose="020B0604020202020204" pitchFamily="34" charset="0"/>
              </a:rPr>
              <a:t>Καθορισμός </a:t>
            </a:r>
            <a:r>
              <a:rPr lang="el-GR" sz="1400" i="1" dirty="0">
                <a:solidFill>
                  <a:schemeClr val="bg1"/>
                </a:solidFill>
                <a:latin typeface="Arial" panose="020B0604020202020204" pitchFamily="34" charset="0"/>
                <a:cs typeface="Arial" panose="020B0604020202020204" pitchFamily="34" charset="0"/>
              </a:rPr>
              <a:t>των δραστηριοτήτων που θα ενταχθούν στο Σύστημα Διαχείρισης Ποιότητας</a:t>
            </a:r>
            <a:endParaRPr lang="en-GB" sz="1400" i="1" dirty="0">
              <a:solidFill>
                <a:schemeClr val="bg1"/>
              </a:solidFill>
              <a:latin typeface="Arial" panose="020B0604020202020204" pitchFamily="34" charset="0"/>
              <a:cs typeface="Arial" panose="020B0604020202020204" pitchFamily="34" charset="0"/>
            </a:endParaRPr>
          </a:p>
          <a:p>
            <a:r>
              <a:rPr lang="el-GR" sz="1400" i="1" dirty="0" smtClean="0">
                <a:solidFill>
                  <a:schemeClr val="bg1"/>
                </a:solidFill>
                <a:latin typeface="Arial" panose="020B0604020202020204" pitchFamily="34" charset="0"/>
                <a:cs typeface="Arial" panose="020B0604020202020204" pitchFamily="34" charset="0"/>
              </a:rPr>
              <a:t>Αρχική </a:t>
            </a:r>
            <a:r>
              <a:rPr lang="el-GR" sz="1400" i="1" dirty="0">
                <a:solidFill>
                  <a:schemeClr val="bg1"/>
                </a:solidFill>
                <a:latin typeface="Arial" panose="020B0604020202020204" pitchFamily="34" charset="0"/>
                <a:cs typeface="Arial" panose="020B0604020202020204" pitchFamily="34" charset="0"/>
              </a:rPr>
              <a:t>εκτίμηση των απαιτούμενων διαδικασιών ανά δραστηριότητα</a:t>
            </a:r>
            <a:endParaRPr lang="en-GB" sz="1400" i="1" dirty="0">
              <a:solidFill>
                <a:schemeClr val="bg1"/>
              </a:solidFill>
              <a:latin typeface="Arial" panose="020B0604020202020204" pitchFamily="34" charset="0"/>
              <a:cs typeface="Arial" panose="020B0604020202020204" pitchFamily="34" charset="0"/>
            </a:endParaRPr>
          </a:p>
          <a:p>
            <a:r>
              <a:rPr lang="el-GR" sz="1400" i="1" dirty="0" smtClean="0">
                <a:solidFill>
                  <a:schemeClr val="bg1"/>
                </a:solidFill>
                <a:latin typeface="Arial" panose="020B0604020202020204" pitchFamily="34" charset="0"/>
                <a:cs typeface="Arial" panose="020B0604020202020204" pitchFamily="34" charset="0"/>
              </a:rPr>
              <a:t>Προετοιμασία </a:t>
            </a:r>
            <a:r>
              <a:rPr lang="el-GR" sz="1400" i="1" dirty="0">
                <a:solidFill>
                  <a:schemeClr val="bg1"/>
                </a:solidFill>
                <a:latin typeface="Arial" panose="020B0604020202020204" pitchFamily="34" charset="0"/>
                <a:cs typeface="Arial" panose="020B0604020202020204" pitchFamily="34" charset="0"/>
              </a:rPr>
              <a:t>του καταλόγου Διαδικασιών</a:t>
            </a:r>
            <a:endParaRPr lang="en-GB" sz="1400" i="1" dirty="0">
              <a:solidFill>
                <a:schemeClr val="bg1"/>
              </a:solidFill>
              <a:latin typeface="Arial" panose="020B0604020202020204" pitchFamily="34" charset="0"/>
              <a:cs typeface="Arial" panose="020B0604020202020204" pitchFamily="34" charset="0"/>
            </a:endParaRPr>
          </a:p>
          <a:p>
            <a:pPr marL="0" indent="0">
              <a:buNone/>
            </a:pPr>
            <a:r>
              <a:rPr lang="el-GR" sz="1400" b="1" i="1" u="sng" dirty="0">
                <a:solidFill>
                  <a:schemeClr val="bg1"/>
                </a:solidFill>
                <a:latin typeface="Arial" panose="020B0604020202020204" pitchFamily="34" charset="0"/>
                <a:cs typeface="Arial" panose="020B0604020202020204" pitchFamily="34" charset="0"/>
              </a:rPr>
              <a:t>Προετοιμασία Τεκμηρίωσης</a:t>
            </a:r>
            <a:endParaRPr lang="en-GB" sz="1400" i="1" u="sng" dirty="0">
              <a:solidFill>
                <a:schemeClr val="bg1"/>
              </a:solidFill>
              <a:latin typeface="Arial" panose="020B0604020202020204" pitchFamily="34" charset="0"/>
              <a:cs typeface="Arial" panose="020B0604020202020204" pitchFamily="34" charset="0"/>
            </a:endParaRPr>
          </a:p>
          <a:p>
            <a:r>
              <a:rPr lang="el-GR" sz="1400" i="1" dirty="0" smtClean="0">
                <a:solidFill>
                  <a:schemeClr val="bg1"/>
                </a:solidFill>
                <a:latin typeface="Arial" panose="020B0604020202020204" pitchFamily="34" charset="0"/>
                <a:cs typeface="Arial" panose="020B0604020202020204" pitchFamily="34" charset="0"/>
              </a:rPr>
              <a:t>Συγγραφή </a:t>
            </a:r>
            <a:r>
              <a:rPr lang="el-GR" sz="1400" i="1" dirty="0">
                <a:solidFill>
                  <a:schemeClr val="bg1"/>
                </a:solidFill>
                <a:latin typeface="Arial" panose="020B0604020202020204" pitchFamily="34" charset="0"/>
                <a:cs typeface="Arial" panose="020B0604020202020204" pitchFamily="34" charset="0"/>
              </a:rPr>
              <a:t>του Εγχειριδίου Ποιότητας</a:t>
            </a:r>
            <a:endParaRPr lang="en-GB" sz="1400" i="1" dirty="0">
              <a:solidFill>
                <a:schemeClr val="bg1"/>
              </a:solidFill>
              <a:latin typeface="Arial" panose="020B0604020202020204" pitchFamily="34" charset="0"/>
              <a:cs typeface="Arial" panose="020B0604020202020204" pitchFamily="34" charset="0"/>
            </a:endParaRPr>
          </a:p>
          <a:p>
            <a:r>
              <a:rPr lang="el-GR" sz="1400" i="1" dirty="0" smtClean="0">
                <a:solidFill>
                  <a:schemeClr val="bg1"/>
                </a:solidFill>
                <a:latin typeface="Arial" panose="020B0604020202020204" pitchFamily="34" charset="0"/>
                <a:cs typeface="Arial" panose="020B0604020202020204" pitchFamily="34" charset="0"/>
              </a:rPr>
              <a:t>Συγγραφή </a:t>
            </a:r>
            <a:r>
              <a:rPr lang="el-GR" sz="1400" i="1" dirty="0">
                <a:solidFill>
                  <a:schemeClr val="bg1"/>
                </a:solidFill>
                <a:latin typeface="Arial" panose="020B0604020202020204" pitchFamily="34" charset="0"/>
                <a:cs typeface="Arial" panose="020B0604020202020204" pitchFamily="34" charset="0"/>
              </a:rPr>
              <a:t>της περιγραφής των διαδικασιών</a:t>
            </a:r>
            <a:endParaRPr lang="en-GB" sz="1400" i="1" dirty="0">
              <a:solidFill>
                <a:schemeClr val="bg1"/>
              </a:solidFill>
              <a:latin typeface="Arial" panose="020B0604020202020204" pitchFamily="34" charset="0"/>
              <a:cs typeface="Arial" panose="020B0604020202020204" pitchFamily="34" charset="0"/>
            </a:endParaRPr>
          </a:p>
          <a:p>
            <a:r>
              <a:rPr lang="el-GR" sz="1400" i="1" dirty="0" smtClean="0">
                <a:solidFill>
                  <a:schemeClr val="bg1"/>
                </a:solidFill>
                <a:latin typeface="Arial" panose="020B0604020202020204" pitchFamily="34" charset="0"/>
                <a:cs typeface="Arial" panose="020B0604020202020204" pitchFamily="34" charset="0"/>
              </a:rPr>
              <a:t>Συγγραφή </a:t>
            </a:r>
            <a:r>
              <a:rPr lang="el-GR" sz="1400" i="1" dirty="0">
                <a:solidFill>
                  <a:schemeClr val="bg1"/>
                </a:solidFill>
                <a:latin typeface="Arial" panose="020B0604020202020204" pitchFamily="34" charset="0"/>
                <a:cs typeface="Arial" panose="020B0604020202020204" pitchFamily="34" charset="0"/>
              </a:rPr>
              <a:t>των Οδηγιών Εργασίας</a:t>
            </a:r>
            <a:endParaRPr lang="en-GB" sz="1400" i="1" dirty="0">
              <a:solidFill>
                <a:schemeClr val="bg1"/>
              </a:solidFill>
              <a:latin typeface="Arial" panose="020B0604020202020204" pitchFamily="34" charset="0"/>
              <a:cs typeface="Arial" panose="020B0604020202020204" pitchFamily="34" charset="0"/>
            </a:endParaRPr>
          </a:p>
          <a:p>
            <a:r>
              <a:rPr lang="el-GR" sz="1400" i="1" dirty="0" smtClean="0">
                <a:solidFill>
                  <a:schemeClr val="bg1"/>
                </a:solidFill>
                <a:latin typeface="Arial" panose="020B0604020202020204" pitchFamily="34" charset="0"/>
                <a:cs typeface="Arial" panose="020B0604020202020204" pitchFamily="34" charset="0"/>
              </a:rPr>
              <a:t>Σχεδίαση </a:t>
            </a:r>
            <a:r>
              <a:rPr lang="el-GR" sz="1400" i="1" dirty="0">
                <a:solidFill>
                  <a:schemeClr val="bg1"/>
                </a:solidFill>
                <a:latin typeface="Arial" panose="020B0604020202020204" pitchFamily="34" charset="0"/>
                <a:cs typeface="Arial" panose="020B0604020202020204" pitchFamily="34" charset="0"/>
              </a:rPr>
              <a:t>των εντύπων του συστήματος</a:t>
            </a:r>
            <a:endParaRPr lang="en-GB" sz="1400" i="1" dirty="0">
              <a:solidFill>
                <a:schemeClr val="bg1"/>
              </a:solidFill>
              <a:latin typeface="Arial" panose="020B0604020202020204" pitchFamily="34" charset="0"/>
              <a:cs typeface="Arial" panose="020B0604020202020204" pitchFamily="34" charset="0"/>
            </a:endParaRPr>
          </a:p>
          <a:p>
            <a:pPr algn="just">
              <a:lnSpc>
                <a:spcPct val="150000"/>
              </a:lnSpc>
              <a:spcBef>
                <a:spcPts val="601"/>
              </a:spcBef>
            </a:pPr>
            <a:endParaRPr lang="el-GR" sz="2200" b="0" strike="noStrike" spc="-1" dirty="0">
              <a:solidFill>
                <a:srgbClr val="FFFFFF"/>
              </a:solidFill>
              <a:latin typeface="Tahoma"/>
              <a:ea typeface="Tahoma"/>
            </a:endParaRPr>
          </a:p>
        </p:txBody>
      </p:sp>
    </p:spTree>
    <p:extLst>
      <p:ext uri="{BB962C8B-B14F-4D97-AF65-F5344CB8AC3E}">
        <p14:creationId xmlns:p14="http://schemas.microsoft.com/office/powerpoint/2010/main" val="7157283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54" name="PlaceHolder 1"/>
          <p:cNvSpPr>
            <a:spLocks noGrp="1"/>
          </p:cNvSpPr>
          <p:nvPr>
            <p:ph type="title" idx="4294967295"/>
          </p:nvPr>
        </p:nvSpPr>
        <p:spPr>
          <a:xfrm>
            <a:off x="0" y="152400"/>
            <a:ext cx="9144000" cy="982663"/>
          </a:xfrm>
          <a:prstGeom prst="rect">
            <a:avLst/>
          </a:prstGeom>
          <a:noFill/>
          <a:ln w="9360">
            <a:noFill/>
          </a:ln>
        </p:spPr>
        <p:txBody>
          <a:bodyPr lIns="0" tIns="45000" rIns="0" bIns="0" anchor="b">
            <a:noAutofit/>
          </a:bodyPr>
          <a:lstStyle/>
          <a:p>
            <a:pPr algn="ctr">
              <a:lnSpc>
                <a:spcPct val="100000"/>
              </a:lnSpc>
            </a:pPr>
            <a:r>
              <a:rPr lang="el-GR" sz="2600" b="1" spc="-1" dirty="0">
                <a:solidFill>
                  <a:srgbClr val="FFC000"/>
                </a:solidFill>
                <a:latin typeface="Arial"/>
              </a:rPr>
              <a:t>ΥΠΟΕΡΓΟ </a:t>
            </a:r>
            <a:r>
              <a:rPr lang="el-GR" sz="2600" b="1" strike="noStrike" spc="-1" dirty="0" smtClean="0">
                <a:solidFill>
                  <a:srgbClr val="FFC000"/>
                </a:solidFill>
                <a:latin typeface="Arial"/>
              </a:rPr>
              <a:t>1 </a:t>
            </a:r>
            <a:r>
              <a:rPr lang="el-GR" sz="2600" b="1" strike="noStrike" spc="-1" dirty="0">
                <a:solidFill>
                  <a:srgbClr val="FFC000"/>
                </a:solidFill>
                <a:latin typeface="Arial"/>
              </a:rPr>
              <a:t>- ΠΕ3</a:t>
            </a:r>
            <a:endParaRPr lang="en-US" sz="2600" b="0" strike="noStrike" spc="-1" dirty="0">
              <a:solidFill>
                <a:srgbClr val="FFFFFF"/>
              </a:solidFill>
              <a:latin typeface="Arial"/>
            </a:endParaRPr>
          </a:p>
        </p:txBody>
      </p:sp>
      <p:sp>
        <p:nvSpPr>
          <p:cNvPr id="355" name="PlaceHolder 2"/>
          <p:cNvSpPr>
            <a:spLocks noGrp="1"/>
          </p:cNvSpPr>
          <p:nvPr>
            <p:ph idx="4294967295"/>
          </p:nvPr>
        </p:nvSpPr>
        <p:spPr>
          <a:xfrm>
            <a:off x="269966" y="836023"/>
            <a:ext cx="8621484" cy="5723527"/>
          </a:xfrm>
          <a:prstGeom prst="rect">
            <a:avLst/>
          </a:prstGeom>
          <a:noFill/>
          <a:ln w="9360">
            <a:noFill/>
          </a:ln>
        </p:spPr>
        <p:txBody>
          <a:bodyPr lIns="90000" tIns="45000" rIns="90000" bIns="45000" anchor="t">
            <a:noAutofit/>
          </a:bodyPr>
          <a:lstStyle/>
          <a:p>
            <a:pPr marL="0" indent="0" algn="ctr">
              <a:lnSpc>
                <a:spcPct val="100000"/>
              </a:lnSpc>
              <a:spcBef>
                <a:spcPts val="884"/>
              </a:spcBef>
              <a:spcAft>
                <a:spcPts val="283"/>
              </a:spcAft>
              <a:buNone/>
            </a:pPr>
            <a:endParaRPr lang="el-GR" sz="2500" b="1" i="1" strike="noStrike" spc="-1" dirty="0" smtClean="0">
              <a:solidFill>
                <a:srgbClr val="FFFFFF"/>
              </a:solidFill>
              <a:latin typeface="Arial"/>
              <a:ea typeface="Tahoma"/>
            </a:endParaRPr>
          </a:p>
          <a:p>
            <a:pPr marL="0" indent="0" algn="ctr">
              <a:lnSpc>
                <a:spcPct val="100000"/>
              </a:lnSpc>
              <a:spcBef>
                <a:spcPts val="884"/>
              </a:spcBef>
              <a:spcAft>
                <a:spcPts val="283"/>
              </a:spcAft>
              <a:buNone/>
            </a:pPr>
            <a:endParaRPr lang="el-GR" sz="2500" b="1" i="1" spc="-1" dirty="0">
              <a:solidFill>
                <a:srgbClr val="FFFFFF"/>
              </a:solidFill>
              <a:latin typeface="Arial"/>
              <a:ea typeface="Tahoma"/>
            </a:endParaRPr>
          </a:p>
          <a:p>
            <a:pPr marL="0" indent="0" algn="ctr">
              <a:lnSpc>
                <a:spcPct val="100000"/>
              </a:lnSpc>
              <a:spcBef>
                <a:spcPts val="884"/>
              </a:spcBef>
              <a:spcAft>
                <a:spcPts val="283"/>
              </a:spcAft>
              <a:buNone/>
            </a:pPr>
            <a:r>
              <a:rPr lang="el-GR" sz="2500" b="1" i="1" strike="noStrike" spc="-1" dirty="0" smtClean="0">
                <a:solidFill>
                  <a:srgbClr val="FFFFFF"/>
                </a:solidFill>
                <a:latin typeface="Arial"/>
                <a:ea typeface="Tahoma"/>
              </a:rPr>
              <a:t>Στελέχωση </a:t>
            </a:r>
            <a:r>
              <a:rPr lang="el-GR" sz="2500" b="1" i="1" strike="noStrike" spc="-1" dirty="0">
                <a:solidFill>
                  <a:srgbClr val="FFFFFF"/>
                </a:solidFill>
                <a:latin typeface="Arial"/>
                <a:ea typeface="Tahoma"/>
              </a:rPr>
              <a:t>ΜΟΔΙΠ </a:t>
            </a:r>
            <a:endParaRPr lang="el-GR" sz="2500" b="0" strike="noStrike" spc="-1" dirty="0">
              <a:solidFill>
                <a:srgbClr val="FFFFFF"/>
              </a:solidFill>
              <a:latin typeface="Tahoma"/>
              <a:ea typeface="Tahoma"/>
            </a:endParaRPr>
          </a:p>
          <a:p>
            <a:pPr marL="0" indent="0" algn="ctr">
              <a:lnSpc>
                <a:spcPct val="100000"/>
              </a:lnSpc>
              <a:spcBef>
                <a:spcPts val="884"/>
              </a:spcBef>
              <a:spcAft>
                <a:spcPts val="283"/>
              </a:spcAft>
              <a:buNone/>
            </a:pPr>
            <a:r>
              <a:rPr lang="el-GR" sz="2500" b="0" i="1" strike="noStrike" spc="-1" dirty="0">
                <a:solidFill>
                  <a:srgbClr val="FFFFFF"/>
                </a:solidFill>
                <a:latin typeface="Arial"/>
                <a:ea typeface="Tahoma"/>
              </a:rPr>
              <a:t>Στόχος ήταν να υποστηριχθεί η ΜΟΔΙΠ με εξειδικευμένους εξωτερικούς συνεργάτες οι οποίοι </a:t>
            </a:r>
            <a:r>
              <a:rPr lang="el-GR" sz="2500" b="0" i="1" strike="noStrike" spc="-1" dirty="0" smtClean="0">
                <a:solidFill>
                  <a:srgbClr val="FFFFFF"/>
                </a:solidFill>
                <a:latin typeface="Arial"/>
                <a:ea typeface="Tahoma"/>
              </a:rPr>
              <a:t>διαθέτουν </a:t>
            </a:r>
            <a:r>
              <a:rPr lang="el-GR" sz="2500" b="0" i="1" strike="noStrike" spc="-1" dirty="0">
                <a:solidFill>
                  <a:srgbClr val="FFFFFF"/>
                </a:solidFill>
                <a:latin typeface="Arial"/>
                <a:ea typeface="Tahoma"/>
              </a:rPr>
              <a:t>τη σχετική εμπειρία προκειμένου να συμβάλλουν στην αποτελεσματική και ποιοτική υλοποίηση του Έργου.</a:t>
            </a:r>
            <a:endParaRPr lang="el-GR" sz="2500" b="1" i="1" strike="noStrike" spc="-1" dirty="0">
              <a:solidFill>
                <a:srgbClr val="FFFFFF"/>
              </a:solidFill>
              <a:latin typeface="Tahoma"/>
              <a:ea typeface="Tahoma"/>
            </a:endParaRPr>
          </a:p>
          <a:p>
            <a:pPr marL="0" indent="0" algn="ctr">
              <a:lnSpc>
                <a:spcPct val="100000"/>
              </a:lnSpc>
              <a:spcBef>
                <a:spcPts val="1701"/>
              </a:spcBef>
              <a:spcAft>
                <a:spcPts val="283"/>
              </a:spcAft>
              <a:buNone/>
            </a:pPr>
            <a:r>
              <a:rPr lang="el-GR" sz="2500" b="0" i="1" u="sng" strike="noStrike" spc="-1" dirty="0">
                <a:solidFill>
                  <a:srgbClr val="FFFFFF"/>
                </a:solidFill>
                <a:latin typeface="Arial"/>
                <a:ea typeface="Tahoma"/>
              </a:rPr>
              <a:t>Δράση 3.1.</a:t>
            </a:r>
            <a:r>
              <a:rPr lang="el-GR" sz="2500" b="0" i="1" strike="noStrike" spc="-1" dirty="0">
                <a:solidFill>
                  <a:srgbClr val="FFFFFF"/>
                </a:solidFill>
                <a:latin typeface="Arial"/>
                <a:ea typeface="Tahoma"/>
              </a:rPr>
              <a:t> Υποστήριξη </a:t>
            </a:r>
            <a:r>
              <a:rPr lang="el-GR" sz="2500" b="0" i="1" strike="noStrike" spc="-1" dirty="0" smtClean="0">
                <a:solidFill>
                  <a:srgbClr val="FFFFFF"/>
                </a:solidFill>
                <a:latin typeface="Arial"/>
                <a:ea typeface="Tahoma"/>
              </a:rPr>
              <a:t>ΜΟΔΙΠ</a:t>
            </a:r>
          </a:p>
          <a:p>
            <a:pPr marL="0" indent="0" algn="ctr">
              <a:lnSpc>
                <a:spcPct val="100000"/>
              </a:lnSpc>
              <a:spcBef>
                <a:spcPts val="1701"/>
              </a:spcBef>
              <a:spcAft>
                <a:spcPts val="283"/>
              </a:spcAft>
              <a:buNone/>
            </a:pPr>
            <a:endParaRPr lang="el-GR" sz="2500" b="1" strike="noStrike" spc="-1" dirty="0">
              <a:solidFill>
                <a:srgbClr val="FFFFFF"/>
              </a:solidFill>
              <a:latin typeface="Tahoma"/>
              <a:ea typeface="Tahoma"/>
            </a:endParaRPr>
          </a:p>
          <a:p>
            <a:pPr algn="just">
              <a:lnSpc>
                <a:spcPct val="150000"/>
              </a:lnSpc>
              <a:spcBef>
                <a:spcPts val="601"/>
              </a:spcBef>
            </a:pPr>
            <a:endParaRPr lang="el-GR" sz="2500" b="0" strike="noStrike" spc="-1" dirty="0">
              <a:solidFill>
                <a:srgbClr val="FFFFFF"/>
              </a:solidFill>
              <a:latin typeface="Tahoma"/>
              <a:ea typeface="Tahoma"/>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56" name="PlaceHolder 1"/>
          <p:cNvSpPr>
            <a:spLocks noGrp="1"/>
          </p:cNvSpPr>
          <p:nvPr>
            <p:ph type="title" idx="4294967295"/>
          </p:nvPr>
        </p:nvSpPr>
        <p:spPr>
          <a:xfrm>
            <a:off x="0" y="152400"/>
            <a:ext cx="9144000" cy="982663"/>
          </a:xfrm>
          <a:prstGeom prst="rect">
            <a:avLst/>
          </a:prstGeom>
          <a:noFill/>
          <a:ln w="9360">
            <a:noFill/>
          </a:ln>
        </p:spPr>
        <p:txBody>
          <a:bodyPr lIns="0" tIns="45000" rIns="0" bIns="0" anchor="b">
            <a:noAutofit/>
          </a:bodyPr>
          <a:lstStyle/>
          <a:p>
            <a:pPr algn="ctr">
              <a:lnSpc>
                <a:spcPct val="100000"/>
              </a:lnSpc>
            </a:pPr>
            <a:r>
              <a:rPr lang="el-GR" sz="2600" b="1" spc="-1" dirty="0">
                <a:solidFill>
                  <a:srgbClr val="FFC000"/>
                </a:solidFill>
                <a:latin typeface="Arial"/>
              </a:rPr>
              <a:t>ΥΠΟΕΡΓΟ </a:t>
            </a:r>
            <a:r>
              <a:rPr lang="el-GR" sz="2600" b="1" strike="noStrike" spc="-1" dirty="0" smtClean="0">
                <a:solidFill>
                  <a:srgbClr val="FFC000"/>
                </a:solidFill>
                <a:latin typeface="Arial"/>
              </a:rPr>
              <a:t>1 </a:t>
            </a:r>
            <a:r>
              <a:rPr lang="el-GR" sz="2600" b="1" strike="noStrike" spc="-1" dirty="0">
                <a:solidFill>
                  <a:srgbClr val="FFC000"/>
                </a:solidFill>
                <a:latin typeface="Arial"/>
              </a:rPr>
              <a:t>- ΠΕ4</a:t>
            </a:r>
            <a:endParaRPr lang="en-US" sz="2600" b="0" strike="noStrike" spc="-1" dirty="0">
              <a:solidFill>
                <a:srgbClr val="FFFFFF"/>
              </a:solidFill>
              <a:latin typeface="Arial"/>
            </a:endParaRPr>
          </a:p>
        </p:txBody>
      </p:sp>
      <p:sp>
        <p:nvSpPr>
          <p:cNvPr id="357" name="PlaceHolder 2"/>
          <p:cNvSpPr>
            <a:spLocks noGrp="1"/>
          </p:cNvSpPr>
          <p:nvPr>
            <p:ph idx="4294967295"/>
          </p:nvPr>
        </p:nvSpPr>
        <p:spPr>
          <a:xfrm>
            <a:off x="505097" y="1135063"/>
            <a:ext cx="8255725" cy="5424487"/>
          </a:xfrm>
          <a:prstGeom prst="rect">
            <a:avLst/>
          </a:prstGeom>
          <a:noFill/>
          <a:ln w="9360">
            <a:noFill/>
          </a:ln>
        </p:spPr>
        <p:txBody>
          <a:bodyPr lIns="90000" tIns="45000" rIns="90000" bIns="45000" anchor="t">
            <a:noAutofit/>
          </a:bodyPr>
          <a:lstStyle/>
          <a:p>
            <a:pPr marL="0" indent="0" algn="ctr">
              <a:lnSpc>
                <a:spcPct val="100000"/>
              </a:lnSpc>
              <a:spcBef>
                <a:spcPts val="601"/>
              </a:spcBef>
              <a:buNone/>
            </a:pPr>
            <a:endParaRPr lang="el-GR" sz="2500" b="1" i="1" strike="noStrike" spc="-1" dirty="0" smtClean="0">
              <a:solidFill>
                <a:srgbClr val="FFFFFF"/>
              </a:solidFill>
              <a:latin typeface="Arial"/>
              <a:ea typeface="Tahoma"/>
            </a:endParaRPr>
          </a:p>
          <a:p>
            <a:pPr marL="0" indent="0">
              <a:lnSpc>
                <a:spcPct val="100000"/>
              </a:lnSpc>
              <a:spcBef>
                <a:spcPts val="601"/>
              </a:spcBef>
              <a:buNone/>
            </a:pPr>
            <a:r>
              <a:rPr lang="el-GR" sz="2000" b="1" i="1" strike="noStrike" spc="-1" dirty="0" smtClean="0">
                <a:solidFill>
                  <a:srgbClr val="FFFFFF"/>
                </a:solidFill>
                <a:latin typeface="Arial" panose="020B0604020202020204" pitchFamily="34" charset="0"/>
                <a:ea typeface="Tahoma"/>
                <a:cs typeface="Arial" panose="020B0604020202020204" pitchFamily="34" charset="0"/>
              </a:rPr>
              <a:t>Σχεδιασμός</a:t>
            </a:r>
            <a:r>
              <a:rPr lang="el-GR" sz="2000" b="1" i="1" strike="noStrike" spc="-1" dirty="0">
                <a:solidFill>
                  <a:srgbClr val="FFFFFF"/>
                </a:solidFill>
                <a:latin typeface="Arial" panose="020B0604020202020204" pitchFamily="34" charset="0"/>
                <a:ea typeface="Tahoma"/>
                <a:cs typeface="Arial" panose="020B0604020202020204" pitchFamily="34" charset="0"/>
              </a:rPr>
              <a:t>, παρακολούθηση &amp; αξιολόγηση του Έργου </a:t>
            </a:r>
            <a:endParaRPr lang="el-GR" sz="2000" b="1" strike="noStrike" spc="-1" dirty="0">
              <a:solidFill>
                <a:srgbClr val="FFFFFF"/>
              </a:solidFill>
              <a:latin typeface="Arial" panose="020B0604020202020204" pitchFamily="34" charset="0"/>
              <a:ea typeface="Tahoma"/>
              <a:cs typeface="Arial" panose="020B0604020202020204" pitchFamily="34" charset="0"/>
            </a:endParaRPr>
          </a:p>
          <a:p>
            <a:pPr marL="0" indent="0">
              <a:lnSpc>
                <a:spcPct val="100000"/>
              </a:lnSpc>
              <a:spcBef>
                <a:spcPts val="400"/>
              </a:spcBef>
              <a:buNone/>
            </a:pPr>
            <a:r>
              <a:rPr lang="el-GR" sz="2000" i="1" u="sng" strike="noStrike" spc="-1" dirty="0" smtClean="0">
                <a:solidFill>
                  <a:srgbClr val="FFFFFF"/>
                </a:solidFill>
                <a:latin typeface="Arial" panose="020B0604020202020204" pitchFamily="34" charset="0"/>
                <a:ea typeface="Tahoma"/>
                <a:cs typeface="Arial" panose="020B0604020202020204" pitchFamily="34" charset="0"/>
              </a:rPr>
              <a:t>ΔΡΑΣΗ </a:t>
            </a:r>
            <a:r>
              <a:rPr lang="el-GR" sz="2000" i="1" u="sng" strike="noStrike" spc="-1" dirty="0">
                <a:solidFill>
                  <a:srgbClr val="FFFFFF"/>
                </a:solidFill>
                <a:latin typeface="Arial" panose="020B0604020202020204" pitchFamily="34" charset="0"/>
                <a:ea typeface="Tahoma"/>
                <a:cs typeface="Arial" panose="020B0604020202020204" pitchFamily="34" charset="0"/>
              </a:rPr>
              <a:t>4.1</a:t>
            </a:r>
            <a:r>
              <a:rPr lang="el-GR" sz="2000" i="1" strike="noStrike" spc="-1" dirty="0">
                <a:solidFill>
                  <a:srgbClr val="FFFFFF"/>
                </a:solidFill>
                <a:latin typeface="Arial" panose="020B0604020202020204" pitchFamily="34" charset="0"/>
                <a:ea typeface="Tahoma"/>
                <a:cs typeface="Arial" panose="020B0604020202020204" pitchFamily="34" charset="0"/>
              </a:rPr>
              <a:t>:  Παρακολούθηση, συντονισμός και έλεγχος της υλοποίησης του </a:t>
            </a:r>
            <a:r>
              <a:rPr lang="el-GR" sz="2000" i="1" strike="noStrike" spc="-1" dirty="0" smtClean="0">
                <a:solidFill>
                  <a:srgbClr val="FFFFFF"/>
                </a:solidFill>
                <a:latin typeface="Arial" panose="020B0604020202020204" pitchFamily="34" charset="0"/>
                <a:ea typeface="Tahoma"/>
                <a:cs typeface="Arial" panose="020B0604020202020204" pitchFamily="34" charset="0"/>
              </a:rPr>
              <a:t>Έργου</a:t>
            </a:r>
          </a:p>
          <a:p>
            <a:pPr>
              <a:spcBef>
                <a:spcPts val="400"/>
              </a:spcBef>
            </a:pPr>
            <a:r>
              <a:rPr lang="el-GR" sz="2000" i="1" spc="-1" dirty="0" smtClean="0">
                <a:solidFill>
                  <a:srgbClr val="FFFFFF"/>
                </a:solidFill>
                <a:latin typeface="Arial" panose="020B0604020202020204" pitchFamily="34" charset="0"/>
                <a:ea typeface="Tahoma"/>
                <a:cs typeface="Arial" panose="020B0604020202020204" pitchFamily="34" charset="0"/>
              </a:rPr>
              <a:t>Υλοποίηση με βάση το χρονοδιάγραμμα, τη μεθοδολογία και το περιεχόμενο των πακέτων εργασίας</a:t>
            </a:r>
            <a:endParaRPr lang="el-GR" sz="2000" i="1" strike="noStrike" spc="-1" dirty="0">
              <a:solidFill>
                <a:srgbClr val="FFFFFF"/>
              </a:solidFill>
              <a:latin typeface="Arial" panose="020B0604020202020204" pitchFamily="34" charset="0"/>
              <a:ea typeface="Tahoma"/>
              <a:cs typeface="Arial" panose="020B0604020202020204" pitchFamily="34" charset="0"/>
            </a:endParaRPr>
          </a:p>
          <a:p>
            <a:pPr marL="0" indent="0">
              <a:lnSpc>
                <a:spcPct val="100000"/>
              </a:lnSpc>
              <a:spcBef>
                <a:spcPts val="400"/>
              </a:spcBef>
              <a:buNone/>
            </a:pPr>
            <a:r>
              <a:rPr lang="el-GR" sz="2000" i="1" u="sng" strike="noStrike" spc="-1" dirty="0">
                <a:solidFill>
                  <a:srgbClr val="FFFFFF"/>
                </a:solidFill>
                <a:latin typeface="Arial" panose="020B0604020202020204" pitchFamily="34" charset="0"/>
                <a:ea typeface="Tahoma"/>
                <a:cs typeface="Arial" panose="020B0604020202020204" pitchFamily="34" charset="0"/>
              </a:rPr>
              <a:t>ΔΡΑΣΗ 4.2</a:t>
            </a:r>
            <a:r>
              <a:rPr lang="el-GR" sz="2000" i="1" strike="noStrike" spc="-1" dirty="0">
                <a:solidFill>
                  <a:srgbClr val="FFFFFF"/>
                </a:solidFill>
                <a:latin typeface="Arial" panose="020B0604020202020204" pitchFamily="34" charset="0"/>
                <a:ea typeface="Tahoma"/>
                <a:cs typeface="Arial" panose="020B0604020202020204" pitchFamily="34" charset="0"/>
              </a:rPr>
              <a:t>:  Δράσεις </a:t>
            </a:r>
            <a:r>
              <a:rPr lang="el-GR" sz="2000" i="1" strike="noStrike" spc="-1" dirty="0" smtClean="0">
                <a:solidFill>
                  <a:srgbClr val="FFFFFF"/>
                </a:solidFill>
                <a:latin typeface="Arial" panose="020B0604020202020204" pitchFamily="34" charset="0"/>
                <a:ea typeface="Tahoma"/>
                <a:cs typeface="Arial" panose="020B0604020202020204" pitchFamily="34" charset="0"/>
              </a:rPr>
              <a:t>Δημοσιότητας</a:t>
            </a:r>
          </a:p>
          <a:p>
            <a:pPr>
              <a:spcBef>
                <a:spcPts val="400"/>
              </a:spcBef>
            </a:pPr>
            <a:r>
              <a:rPr lang="el-GR" sz="2000" i="1" spc="-1" dirty="0" smtClean="0">
                <a:solidFill>
                  <a:srgbClr val="FFFFFF"/>
                </a:solidFill>
                <a:latin typeface="Arial" panose="020B0604020202020204" pitchFamily="34" charset="0"/>
                <a:ea typeface="Tahoma"/>
                <a:cs typeface="Arial" panose="020B0604020202020204" pitchFamily="34" charset="0"/>
              </a:rPr>
              <a:t>Ημερίδα</a:t>
            </a:r>
          </a:p>
          <a:p>
            <a:pPr>
              <a:spcBef>
                <a:spcPts val="400"/>
              </a:spcBef>
            </a:pPr>
            <a:r>
              <a:rPr lang="el-GR" sz="2000" i="1" strike="noStrike" spc="-1" dirty="0" smtClean="0">
                <a:solidFill>
                  <a:srgbClr val="FFFFFF"/>
                </a:solidFill>
                <a:latin typeface="Arial" panose="020B0604020202020204" pitchFamily="34" charset="0"/>
                <a:ea typeface="Tahoma"/>
                <a:cs typeface="Arial" panose="020B0604020202020204" pitchFamily="34" charset="0"/>
              </a:rPr>
              <a:t>Παρουσίαση αποτελεσμάτων στην ιστοσελίδα της ΜΟΔΙΠ</a:t>
            </a:r>
            <a:endParaRPr lang="el-GR" sz="2000" i="1" strike="noStrike" spc="-1" dirty="0">
              <a:solidFill>
                <a:srgbClr val="FFFFFF"/>
              </a:solidFill>
              <a:latin typeface="Arial" panose="020B0604020202020204" pitchFamily="34" charset="0"/>
              <a:ea typeface="Tahoma"/>
              <a:cs typeface="Arial" panose="020B0604020202020204" pitchFamily="34" charset="0"/>
            </a:endParaRPr>
          </a:p>
          <a:p>
            <a:pPr marL="0" indent="0">
              <a:lnSpc>
                <a:spcPct val="100000"/>
              </a:lnSpc>
              <a:spcBef>
                <a:spcPts val="400"/>
              </a:spcBef>
              <a:buNone/>
            </a:pPr>
            <a:r>
              <a:rPr lang="el-GR" sz="2000" i="1" u="sng" strike="noStrike" spc="-1" dirty="0">
                <a:solidFill>
                  <a:srgbClr val="FFFFFF"/>
                </a:solidFill>
                <a:latin typeface="Arial" panose="020B0604020202020204" pitchFamily="34" charset="0"/>
                <a:ea typeface="Tahoma"/>
                <a:cs typeface="Arial" panose="020B0604020202020204" pitchFamily="34" charset="0"/>
              </a:rPr>
              <a:t>ΔΡΑΣΗ 4.3</a:t>
            </a:r>
            <a:r>
              <a:rPr lang="el-GR" sz="2000" i="1" strike="noStrike" spc="-1" dirty="0">
                <a:solidFill>
                  <a:srgbClr val="FFFFFF"/>
                </a:solidFill>
                <a:latin typeface="Arial" panose="020B0604020202020204" pitchFamily="34" charset="0"/>
                <a:ea typeface="Tahoma"/>
                <a:cs typeface="Arial" panose="020B0604020202020204" pitchFamily="34" charset="0"/>
              </a:rPr>
              <a:t>:  </a:t>
            </a:r>
            <a:r>
              <a:rPr lang="el-GR" sz="2000" i="1" strike="noStrike" spc="-1" dirty="0" smtClean="0">
                <a:solidFill>
                  <a:srgbClr val="FFFFFF"/>
                </a:solidFill>
                <a:latin typeface="Arial" panose="020B0604020202020204" pitchFamily="34" charset="0"/>
                <a:ea typeface="Tahoma"/>
                <a:cs typeface="Arial" panose="020B0604020202020204" pitchFamily="34" charset="0"/>
              </a:rPr>
              <a:t>Αξιολόγηση</a:t>
            </a:r>
          </a:p>
          <a:p>
            <a:pPr>
              <a:spcBef>
                <a:spcPts val="400"/>
              </a:spcBef>
            </a:pPr>
            <a:r>
              <a:rPr lang="el-GR" sz="2000" i="1" spc="-1" dirty="0" smtClean="0">
                <a:solidFill>
                  <a:srgbClr val="FFFFFF"/>
                </a:solidFill>
                <a:latin typeface="Arial" panose="020B0604020202020204" pitchFamily="34" charset="0"/>
                <a:ea typeface="Tahoma"/>
                <a:cs typeface="Arial" panose="020B0604020202020204" pitchFamily="34" charset="0"/>
              </a:rPr>
              <a:t>ΕΘΑΑΕ</a:t>
            </a:r>
            <a:endParaRPr lang="el-GR" sz="2000" i="1" strike="noStrike" spc="-1" dirty="0">
              <a:solidFill>
                <a:srgbClr val="FFFFFF"/>
              </a:solidFill>
              <a:latin typeface="Arial" panose="020B0604020202020204" pitchFamily="34" charset="0"/>
              <a:ea typeface="Tahoma"/>
              <a:cs typeface="Arial" panose="020B0604020202020204" pitchFamily="34" charset="0"/>
            </a:endParaRPr>
          </a:p>
          <a:p>
            <a:pPr algn="just">
              <a:lnSpc>
                <a:spcPct val="150000"/>
              </a:lnSpc>
              <a:spcBef>
                <a:spcPts val="601"/>
              </a:spcBef>
            </a:pPr>
            <a:endParaRPr lang="el-GR" sz="2500" b="1" strike="noStrike" spc="-1" dirty="0">
              <a:solidFill>
                <a:srgbClr val="FFFFFF"/>
              </a:solidFill>
              <a:latin typeface="Tahoma"/>
              <a:ea typeface="Tahoma"/>
            </a:endParaRPr>
          </a:p>
          <a:p>
            <a:pPr algn="just">
              <a:lnSpc>
                <a:spcPct val="150000"/>
              </a:lnSpc>
              <a:spcBef>
                <a:spcPts val="601"/>
              </a:spcBef>
            </a:pPr>
            <a:endParaRPr lang="el-GR" sz="2500" b="0" strike="noStrike" spc="-1" dirty="0">
              <a:solidFill>
                <a:srgbClr val="FFFFFF"/>
              </a:solidFill>
              <a:latin typeface="Tahoma"/>
              <a:ea typeface="Tahoma"/>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58" name="PlaceHolder 1"/>
          <p:cNvSpPr>
            <a:spLocks noGrp="1"/>
          </p:cNvSpPr>
          <p:nvPr>
            <p:ph type="title" idx="4294967295"/>
          </p:nvPr>
        </p:nvSpPr>
        <p:spPr>
          <a:xfrm>
            <a:off x="0" y="152400"/>
            <a:ext cx="9144000" cy="982663"/>
          </a:xfrm>
          <a:prstGeom prst="rect">
            <a:avLst/>
          </a:prstGeom>
          <a:noFill/>
          <a:ln w="9360">
            <a:noFill/>
          </a:ln>
        </p:spPr>
        <p:txBody>
          <a:bodyPr lIns="0" tIns="45000" rIns="0" bIns="0" anchor="b">
            <a:noAutofit/>
          </a:bodyPr>
          <a:lstStyle/>
          <a:p>
            <a:pPr algn="ctr">
              <a:lnSpc>
                <a:spcPct val="100000"/>
              </a:lnSpc>
            </a:pPr>
            <a:r>
              <a:rPr lang="el-GR" sz="2600" b="1" spc="-1" dirty="0">
                <a:solidFill>
                  <a:srgbClr val="FFC000"/>
                </a:solidFill>
                <a:latin typeface="Arial"/>
              </a:rPr>
              <a:t>ΥΠΟΕΡΓΟ </a:t>
            </a:r>
            <a:r>
              <a:rPr lang="el-GR" sz="2600" b="1" strike="noStrike" spc="-1" dirty="0" smtClean="0">
                <a:solidFill>
                  <a:srgbClr val="FFC000"/>
                </a:solidFill>
                <a:latin typeface="Arial"/>
              </a:rPr>
              <a:t>1 </a:t>
            </a:r>
            <a:r>
              <a:rPr lang="el-GR" sz="2600" b="1" strike="noStrike" spc="-1" dirty="0">
                <a:solidFill>
                  <a:srgbClr val="FFC000"/>
                </a:solidFill>
                <a:latin typeface="Arial"/>
              </a:rPr>
              <a:t>- ΠΕ5</a:t>
            </a:r>
            <a:endParaRPr lang="en-US" sz="2600" b="0" strike="noStrike" spc="-1" dirty="0">
              <a:solidFill>
                <a:srgbClr val="FFFFFF"/>
              </a:solidFill>
              <a:latin typeface="Arial"/>
            </a:endParaRPr>
          </a:p>
        </p:txBody>
      </p:sp>
      <p:sp>
        <p:nvSpPr>
          <p:cNvPr id="359" name="PlaceHolder 2"/>
          <p:cNvSpPr>
            <a:spLocks noGrp="1"/>
          </p:cNvSpPr>
          <p:nvPr>
            <p:ph idx="4294967295"/>
          </p:nvPr>
        </p:nvSpPr>
        <p:spPr>
          <a:xfrm>
            <a:off x="348342" y="914400"/>
            <a:ext cx="8395063" cy="5991225"/>
          </a:xfrm>
          <a:prstGeom prst="rect">
            <a:avLst/>
          </a:prstGeom>
          <a:noFill/>
          <a:ln w="9360">
            <a:noFill/>
          </a:ln>
        </p:spPr>
        <p:txBody>
          <a:bodyPr lIns="90000" tIns="45000" rIns="90000" bIns="45000" anchor="t">
            <a:noAutofit/>
          </a:bodyPr>
          <a:lstStyle/>
          <a:p>
            <a:pPr marL="0" indent="0" algn="ctr">
              <a:lnSpc>
                <a:spcPct val="100000"/>
              </a:lnSpc>
              <a:spcBef>
                <a:spcPts val="400"/>
              </a:spcBef>
              <a:buNone/>
            </a:pPr>
            <a:endParaRPr lang="el-GR" sz="2500" b="1" i="1" strike="noStrike" spc="-1" dirty="0" smtClean="0">
              <a:solidFill>
                <a:srgbClr val="FFFFFF"/>
              </a:solidFill>
              <a:latin typeface="Arial"/>
              <a:ea typeface="Tahoma"/>
            </a:endParaRPr>
          </a:p>
          <a:p>
            <a:pPr marL="0" indent="0" algn="ctr">
              <a:lnSpc>
                <a:spcPct val="100000"/>
              </a:lnSpc>
              <a:spcBef>
                <a:spcPts val="400"/>
              </a:spcBef>
              <a:buNone/>
            </a:pPr>
            <a:endParaRPr lang="el-GR" sz="2500" b="1" i="1" spc="-1" dirty="0">
              <a:solidFill>
                <a:srgbClr val="FFFFFF"/>
              </a:solidFill>
              <a:latin typeface="Arial"/>
              <a:ea typeface="Tahoma"/>
            </a:endParaRPr>
          </a:p>
          <a:p>
            <a:pPr marL="0" indent="0" algn="ctr">
              <a:lnSpc>
                <a:spcPct val="100000"/>
              </a:lnSpc>
              <a:spcBef>
                <a:spcPts val="400"/>
              </a:spcBef>
              <a:buNone/>
            </a:pPr>
            <a:r>
              <a:rPr lang="el-GR" sz="2500" b="1" i="1" strike="noStrike" spc="-1" dirty="0" smtClean="0">
                <a:solidFill>
                  <a:srgbClr val="FFFFFF"/>
                </a:solidFill>
                <a:latin typeface="Arial"/>
                <a:ea typeface="Tahoma"/>
              </a:rPr>
              <a:t>Αυτοματοποιημένη </a:t>
            </a:r>
            <a:r>
              <a:rPr lang="el-GR" sz="2500" b="1" i="1" strike="noStrike" spc="-1" dirty="0">
                <a:solidFill>
                  <a:srgbClr val="FFFFFF"/>
                </a:solidFill>
                <a:latin typeface="Arial"/>
                <a:ea typeface="Tahoma"/>
              </a:rPr>
              <a:t>συλλογή δεδομένων</a:t>
            </a:r>
            <a:endParaRPr lang="el-GR" sz="2500" b="1" i="1" strike="noStrike" spc="-1" dirty="0">
              <a:solidFill>
                <a:srgbClr val="FFFFFF"/>
              </a:solidFill>
              <a:latin typeface="Tahoma"/>
              <a:ea typeface="Tahoma"/>
            </a:endParaRPr>
          </a:p>
          <a:p>
            <a:pPr marL="0" indent="0" algn="ctr">
              <a:lnSpc>
                <a:spcPct val="100000"/>
              </a:lnSpc>
              <a:spcBef>
                <a:spcPts val="601"/>
              </a:spcBef>
              <a:buNone/>
            </a:pPr>
            <a:r>
              <a:rPr lang="el-GR" sz="2500" b="0" i="1" strike="noStrike" spc="-1" dirty="0">
                <a:solidFill>
                  <a:srgbClr val="FFFFFF"/>
                </a:solidFill>
                <a:latin typeface="Arial"/>
                <a:ea typeface="Tahoma"/>
              </a:rPr>
              <a:t>Στο πλαίσιο του συγκεκριμένου πακέτου εργασίας  πραγματοποιήθηκε αναβάθμιση των </a:t>
            </a:r>
            <a:r>
              <a:rPr lang="el-GR" sz="2500" b="0" i="1" strike="noStrike" spc="-1" dirty="0" smtClean="0">
                <a:solidFill>
                  <a:srgbClr val="FFFFFF"/>
                </a:solidFill>
                <a:latin typeface="Arial"/>
                <a:ea typeface="Tahoma"/>
              </a:rPr>
              <a:t>πληροφοριακών </a:t>
            </a:r>
            <a:r>
              <a:rPr lang="el-GR" sz="2500" b="0" i="1" strike="noStrike" spc="-1" dirty="0">
                <a:solidFill>
                  <a:srgbClr val="FFFFFF"/>
                </a:solidFill>
                <a:latin typeface="Arial"/>
                <a:ea typeface="Tahoma"/>
              </a:rPr>
              <a:t>συστημάτων φοιτητολογίου και διαχείρισης προσωπικού του ΕΜΠ ώστε να καταστεί δυνατή η παροχή δεδομένων ποιότητας στην ΕΘΑΑΕ μέσω διαδικασιών αυτοματοποιημένης διασύνδεσης των εν λόγω συστημάτων με το ΟΠΕΣΠ της Αρχής. </a:t>
            </a:r>
            <a:endParaRPr lang="el-GR" sz="2500" b="0" i="1" strike="noStrike" spc="-1" dirty="0">
              <a:solidFill>
                <a:srgbClr val="FFFFFF"/>
              </a:solidFill>
              <a:latin typeface="Tahoma"/>
              <a:ea typeface="Tahoma"/>
            </a:endParaRPr>
          </a:p>
          <a:p>
            <a:pPr marL="0" indent="0" algn="ctr">
              <a:lnSpc>
                <a:spcPct val="100000"/>
              </a:lnSpc>
              <a:spcBef>
                <a:spcPts val="601"/>
              </a:spcBef>
              <a:buNone/>
            </a:pPr>
            <a:r>
              <a:rPr lang="el-GR" sz="2500" b="0" i="1" u="sng" strike="noStrike" spc="-1" dirty="0">
                <a:solidFill>
                  <a:srgbClr val="FFFFFF"/>
                </a:solidFill>
                <a:latin typeface="Arial"/>
                <a:ea typeface="Tahoma"/>
              </a:rPr>
              <a:t>ΔΡΑΣΗ </a:t>
            </a:r>
            <a:r>
              <a:rPr lang="el-GR" sz="2500" b="0" i="1" u="sng" strike="noStrike" spc="-1" dirty="0" smtClean="0">
                <a:solidFill>
                  <a:srgbClr val="FFFFFF"/>
                </a:solidFill>
                <a:latin typeface="Arial"/>
                <a:ea typeface="Tahoma"/>
              </a:rPr>
              <a:t>5.1.</a:t>
            </a:r>
            <a:r>
              <a:rPr lang="el-GR" sz="2500" b="0" i="1" strike="noStrike" spc="-1" dirty="0" smtClean="0">
                <a:solidFill>
                  <a:srgbClr val="FFFFFF"/>
                </a:solidFill>
                <a:latin typeface="Arial"/>
                <a:ea typeface="Tahoma"/>
              </a:rPr>
              <a:t>  </a:t>
            </a:r>
            <a:r>
              <a:rPr lang="el-GR" sz="2500" b="0" i="1" strike="noStrike" spc="-1" dirty="0">
                <a:solidFill>
                  <a:srgbClr val="FFFFFF"/>
                </a:solidFill>
                <a:latin typeface="Arial"/>
                <a:ea typeface="Tahoma"/>
              </a:rPr>
              <a:t>Παρακολούθηση, συντονισμός και έλεγχος της υλοποίησης του Έργου</a:t>
            </a:r>
            <a:endParaRPr lang="el-GR" sz="2500" b="1" i="1" strike="noStrike" spc="-1" dirty="0">
              <a:solidFill>
                <a:srgbClr val="FFFFFF"/>
              </a:solidFill>
              <a:latin typeface="Tahoma"/>
              <a:ea typeface="Tahoma"/>
            </a:endParaRPr>
          </a:p>
          <a:p>
            <a:pPr algn="just">
              <a:lnSpc>
                <a:spcPct val="100000"/>
              </a:lnSpc>
              <a:spcBef>
                <a:spcPts val="601"/>
              </a:spcBef>
            </a:pPr>
            <a:endParaRPr lang="el-GR" sz="2500" b="1" strike="noStrike" spc="-1" dirty="0">
              <a:solidFill>
                <a:srgbClr val="FFFFFF"/>
              </a:solidFill>
              <a:latin typeface="Tahoma"/>
              <a:ea typeface="Tahoma"/>
            </a:endParaRPr>
          </a:p>
          <a:p>
            <a:pPr algn="just">
              <a:lnSpc>
                <a:spcPct val="150000"/>
              </a:lnSpc>
              <a:spcBef>
                <a:spcPts val="601"/>
              </a:spcBef>
            </a:pPr>
            <a:endParaRPr lang="el-GR" sz="2500" b="0" strike="noStrike" spc="-1" dirty="0">
              <a:solidFill>
                <a:srgbClr val="FFFFFF"/>
              </a:solidFill>
              <a:latin typeface="Tahoma"/>
              <a:ea typeface="Tahoma"/>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58" name="PlaceHolder 1"/>
          <p:cNvSpPr>
            <a:spLocks noGrp="1"/>
          </p:cNvSpPr>
          <p:nvPr>
            <p:ph type="title" idx="4294967295"/>
          </p:nvPr>
        </p:nvSpPr>
        <p:spPr>
          <a:xfrm>
            <a:off x="0" y="152400"/>
            <a:ext cx="9144000" cy="982663"/>
          </a:xfrm>
          <a:prstGeom prst="rect">
            <a:avLst/>
          </a:prstGeom>
          <a:noFill/>
          <a:ln w="9360">
            <a:noFill/>
          </a:ln>
        </p:spPr>
        <p:txBody>
          <a:bodyPr lIns="0" tIns="45000" rIns="0" bIns="0" anchor="b">
            <a:noAutofit/>
          </a:bodyPr>
          <a:lstStyle/>
          <a:p>
            <a:pPr algn="ctr">
              <a:lnSpc>
                <a:spcPct val="100000"/>
              </a:lnSpc>
            </a:pPr>
            <a:r>
              <a:rPr lang="el-GR" sz="2600" b="1" spc="-1" dirty="0">
                <a:solidFill>
                  <a:srgbClr val="FFC000"/>
                </a:solidFill>
                <a:latin typeface="Arial"/>
              </a:rPr>
              <a:t>ΥΠΟΕΡΓΟ </a:t>
            </a:r>
            <a:r>
              <a:rPr lang="el-GR" sz="2600" b="1" strike="noStrike" spc="-1" dirty="0" smtClean="0">
                <a:solidFill>
                  <a:srgbClr val="FFC000"/>
                </a:solidFill>
                <a:latin typeface="Arial"/>
              </a:rPr>
              <a:t>1 </a:t>
            </a:r>
            <a:r>
              <a:rPr lang="el-GR" sz="2600" b="1" strike="noStrike" spc="-1" dirty="0">
                <a:solidFill>
                  <a:srgbClr val="FFC000"/>
                </a:solidFill>
                <a:latin typeface="Arial"/>
              </a:rPr>
              <a:t>- ΠΕ5</a:t>
            </a:r>
            <a:endParaRPr lang="en-US" sz="2600" b="0" strike="noStrike" spc="-1" dirty="0">
              <a:solidFill>
                <a:srgbClr val="FFFFFF"/>
              </a:solidFill>
              <a:latin typeface="Arial"/>
            </a:endParaRPr>
          </a:p>
        </p:txBody>
      </p:sp>
      <p:sp>
        <p:nvSpPr>
          <p:cNvPr id="359" name="PlaceHolder 2"/>
          <p:cNvSpPr>
            <a:spLocks noGrp="1"/>
          </p:cNvSpPr>
          <p:nvPr>
            <p:ph idx="4294967295"/>
          </p:nvPr>
        </p:nvSpPr>
        <p:spPr>
          <a:xfrm>
            <a:off x="348342" y="914400"/>
            <a:ext cx="8395063" cy="5991225"/>
          </a:xfrm>
          <a:prstGeom prst="rect">
            <a:avLst/>
          </a:prstGeom>
          <a:noFill/>
          <a:ln w="9360">
            <a:noFill/>
          </a:ln>
        </p:spPr>
        <p:txBody>
          <a:bodyPr lIns="90000" tIns="45000" rIns="90000" bIns="45000" anchor="t">
            <a:noAutofit/>
          </a:bodyPr>
          <a:lstStyle/>
          <a:p>
            <a:pPr marL="0" indent="0" algn="ctr">
              <a:lnSpc>
                <a:spcPct val="100000"/>
              </a:lnSpc>
              <a:spcBef>
                <a:spcPts val="400"/>
              </a:spcBef>
              <a:buNone/>
            </a:pPr>
            <a:endParaRPr lang="el-GR" sz="2500" b="1" i="1" strike="noStrike" spc="-1" dirty="0" smtClean="0">
              <a:solidFill>
                <a:srgbClr val="FFFFFF"/>
              </a:solidFill>
              <a:latin typeface="Arial"/>
              <a:ea typeface="Tahoma"/>
            </a:endParaRPr>
          </a:p>
          <a:p>
            <a:pPr marL="0" indent="0" algn="ctr">
              <a:lnSpc>
                <a:spcPct val="100000"/>
              </a:lnSpc>
              <a:spcBef>
                <a:spcPts val="400"/>
              </a:spcBef>
              <a:buNone/>
            </a:pPr>
            <a:endParaRPr lang="el-GR" sz="2500" b="1" i="1" spc="-1" dirty="0">
              <a:solidFill>
                <a:srgbClr val="FFFFFF"/>
              </a:solidFill>
              <a:latin typeface="Arial"/>
              <a:ea typeface="Tahoma"/>
            </a:endParaRPr>
          </a:p>
          <a:p>
            <a:pPr marL="0" indent="0" fontAlgn="base">
              <a:buNone/>
            </a:pPr>
            <a:r>
              <a:rPr lang="el-GR" sz="1500" b="1" i="1" dirty="0" smtClean="0">
                <a:solidFill>
                  <a:schemeClr val="bg1"/>
                </a:solidFill>
                <a:latin typeface="Arial" panose="020B0604020202020204" pitchFamily="34" charset="0"/>
                <a:cs typeface="Arial" panose="020B0604020202020204" pitchFamily="34" charset="0"/>
              </a:rPr>
              <a:t>Διαδικασίες για την ολοκλήρωση της αυτοματοποιημένης συλλογής δεδομένων:</a:t>
            </a:r>
            <a:endParaRPr lang="en-GB" sz="1500" b="1" i="1" dirty="0">
              <a:solidFill>
                <a:schemeClr val="bg1"/>
              </a:solidFill>
              <a:latin typeface="Arial" panose="020B0604020202020204" pitchFamily="34" charset="0"/>
              <a:cs typeface="Arial" panose="020B0604020202020204" pitchFamily="34" charset="0"/>
            </a:endParaRPr>
          </a:p>
          <a:p>
            <a:pPr lvl="0" fontAlgn="base"/>
            <a:r>
              <a:rPr lang="el-GR" sz="1500" i="1" dirty="0">
                <a:solidFill>
                  <a:schemeClr val="bg1"/>
                </a:solidFill>
                <a:latin typeface="Arial" panose="020B0604020202020204" pitchFamily="34" charset="0"/>
                <a:cs typeface="Arial" panose="020B0604020202020204" pitchFamily="34" charset="0"/>
              </a:rPr>
              <a:t>Υλοποίηση ασφαλούς σύνδεσης από το σημείο συλλογής προς την Βάση Δεδομένων κάθε μιας από τις 9 Σχολές του ΕΜΠ</a:t>
            </a:r>
            <a:endParaRPr lang="en-GB" sz="1500" i="1" dirty="0">
              <a:solidFill>
                <a:schemeClr val="bg1"/>
              </a:solidFill>
              <a:latin typeface="Arial" panose="020B0604020202020204" pitchFamily="34" charset="0"/>
              <a:cs typeface="Arial" panose="020B0604020202020204" pitchFamily="34" charset="0"/>
            </a:endParaRPr>
          </a:p>
          <a:p>
            <a:pPr lvl="0" fontAlgn="base"/>
            <a:r>
              <a:rPr lang="el-GR" sz="1500" i="1" dirty="0">
                <a:solidFill>
                  <a:schemeClr val="bg1"/>
                </a:solidFill>
                <a:latin typeface="Arial" panose="020B0604020202020204" pitchFamily="34" charset="0"/>
                <a:cs typeface="Arial" panose="020B0604020202020204" pitchFamily="34" charset="0"/>
              </a:rPr>
              <a:t>Σχεδίαση και υλοποίηση των ερωτημάτων προς τις Βάσεις Δεδομένων που αντιστοιχούν στις μετρικές που ζητά η ΕΘΑΑΕ</a:t>
            </a:r>
            <a:endParaRPr lang="en-GB" sz="1500" i="1" dirty="0">
              <a:solidFill>
                <a:schemeClr val="bg1"/>
              </a:solidFill>
              <a:latin typeface="Arial" panose="020B0604020202020204" pitchFamily="34" charset="0"/>
              <a:cs typeface="Arial" panose="020B0604020202020204" pitchFamily="34" charset="0"/>
            </a:endParaRPr>
          </a:p>
          <a:p>
            <a:pPr lvl="0" fontAlgn="base"/>
            <a:r>
              <a:rPr lang="el-GR" sz="1500" i="1" dirty="0">
                <a:solidFill>
                  <a:schemeClr val="bg1"/>
                </a:solidFill>
                <a:latin typeface="Arial" panose="020B0604020202020204" pitchFamily="34" charset="0"/>
                <a:cs typeface="Arial" panose="020B0604020202020204" pitchFamily="34" charset="0"/>
              </a:rPr>
              <a:t>Συγκέντρωση των επιμέρους δεδομένων από τις 9 Σχολές και σύνθεση/παραγωγή του αρχείου δεδομένων σύμφωνα με τις προδιαγραφές της ΕΘΑΑΕ.</a:t>
            </a:r>
            <a:endParaRPr lang="en-GB" sz="1500" i="1" dirty="0">
              <a:solidFill>
                <a:schemeClr val="bg1"/>
              </a:solidFill>
              <a:latin typeface="Arial" panose="020B0604020202020204" pitchFamily="34" charset="0"/>
              <a:cs typeface="Arial" panose="020B0604020202020204" pitchFamily="34" charset="0"/>
            </a:endParaRPr>
          </a:p>
          <a:p>
            <a:pPr lvl="0" fontAlgn="base"/>
            <a:r>
              <a:rPr lang="el-GR" sz="1500" i="1" dirty="0">
                <a:solidFill>
                  <a:schemeClr val="bg1"/>
                </a:solidFill>
                <a:latin typeface="Arial" panose="020B0604020202020204" pitchFamily="34" charset="0"/>
                <a:cs typeface="Arial" panose="020B0604020202020204" pitchFamily="34" charset="0"/>
              </a:rPr>
              <a:t>Επαλήθευση των δεδομένων</a:t>
            </a:r>
            <a:endParaRPr lang="en-GB" sz="1500" i="1" dirty="0">
              <a:solidFill>
                <a:schemeClr val="bg1"/>
              </a:solidFill>
              <a:latin typeface="Arial" panose="020B0604020202020204" pitchFamily="34" charset="0"/>
              <a:cs typeface="Arial" panose="020B0604020202020204" pitchFamily="34" charset="0"/>
            </a:endParaRPr>
          </a:p>
          <a:p>
            <a:pPr lvl="0" fontAlgn="base"/>
            <a:r>
              <a:rPr lang="el-GR" sz="1500" i="1" dirty="0">
                <a:solidFill>
                  <a:schemeClr val="bg1"/>
                </a:solidFill>
                <a:latin typeface="Arial" panose="020B0604020202020204" pitchFamily="34" charset="0"/>
                <a:cs typeface="Arial" panose="020B0604020202020204" pitchFamily="34" charset="0"/>
              </a:rPr>
              <a:t>Δοκιμή του τελικού αρχείου στο </a:t>
            </a:r>
            <a:r>
              <a:rPr lang="en-US" sz="1500" i="1" dirty="0">
                <a:solidFill>
                  <a:schemeClr val="bg1"/>
                </a:solidFill>
                <a:latin typeface="Arial" panose="020B0604020202020204" pitchFamily="34" charset="0"/>
                <a:cs typeface="Arial" panose="020B0604020202020204" pitchFamily="34" charset="0"/>
              </a:rPr>
              <a:t>service point</a:t>
            </a:r>
            <a:r>
              <a:rPr lang="el-GR" sz="1500" i="1" dirty="0">
                <a:solidFill>
                  <a:schemeClr val="bg1"/>
                </a:solidFill>
                <a:latin typeface="Arial" panose="020B0604020202020204" pitchFamily="34" charset="0"/>
                <a:cs typeface="Arial" panose="020B0604020202020204" pitchFamily="34" charset="0"/>
              </a:rPr>
              <a:t> της ΕΘΑΑΕ ως προς την εγκυρότητα του </a:t>
            </a:r>
            <a:r>
              <a:rPr lang="en-US" sz="1500" i="1" dirty="0">
                <a:solidFill>
                  <a:schemeClr val="bg1"/>
                </a:solidFill>
                <a:latin typeface="Arial" panose="020B0604020202020204" pitchFamily="34" charset="0"/>
                <a:cs typeface="Arial" panose="020B0604020202020204" pitchFamily="34" charset="0"/>
              </a:rPr>
              <a:t>format</a:t>
            </a:r>
            <a:endParaRPr lang="en-GB" sz="1500" i="1" dirty="0">
              <a:solidFill>
                <a:schemeClr val="bg1"/>
              </a:solidFill>
              <a:latin typeface="Arial" panose="020B0604020202020204" pitchFamily="34" charset="0"/>
              <a:cs typeface="Arial" panose="020B0604020202020204" pitchFamily="34" charset="0"/>
            </a:endParaRPr>
          </a:p>
          <a:p>
            <a:pPr lvl="0" fontAlgn="base"/>
            <a:r>
              <a:rPr lang="el-GR" sz="1500" i="1" dirty="0">
                <a:solidFill>
                  <a:schemeClr val="bg1"/>
                </a:solidFill>
                <a:latin typeface="Arial" panose="020B0604020202020204" pitchFamily="34" charset="0"/>
                <a:cs typeface="Arial" panose="020B0604020202020204" pitchFamily="34" charset="0"/>
              </a:rPr>
              <a:t>Αποστολή του τελικού αρχείου στο </a:t>
            </a:r>
            <a:r>
              <a:rPr lang="en-US" sz="1500" i="1" dirty="0">
                <a:solidFill>
                  <a:schemeClr val="bg1"/>
                </a:solidFill>
                <a:latin typeface="Arial" panose="020B0604020202020204" pitchFamily="34" charset="0"/>
                <a:cs typeface="Arial" panose="020B0604020202020204" pitchFamily="34" charset="0"/>
              </a:rPr>
              <a:t>service point</a:t>
            </a:r>
            <a:r>
              <a:rPr lang="el-GR" sz="1500" i="1" dirty="0">
                <a:solidFill>
                  <a:schemeClr val="bg1"/>
                </a:solidFill>
                <a:latin typeface="Arial" panose="020B0604020202020204" pitchFamily="34" charset="0"/>
                <a:cs typeface="Arial" panose="020B0604020202020204" pitchFamily="34" charset="0"/>
              </a:rPr>
              <a:t> της ΕΘΑΑΕ</a:t>
            </a:r>
            <a:endParaRPr lang="en-GB" sz="1500" i="1" dirty="0">
              <a:solidFill>
                <a:schemeClr val="bg1"/>
              </a:solidFill>
              <a:latin typeface="Arial" panose="020B0604020202020204" pitchFamily="34" charset="0"/>
              <a:cs typeface="Arial" panose="020B0604020202020204" pitchFamily="34" charset="0"/>
            </a:endParaRPr>
          </a:p>
          <a:p>
            <a:pPr lvl="0" fontAlgn="base"/>
            <a:r>
              <a:rPr lang="el-GR" sz="1500" i="1" dirty="0">
                <a:solidFill>
                  <a:schemeClr val="bg1"/>
                </a:solidFill>
                <a:latin typeface="Arial" panose="020B0604020202020204" pitchFamily="34" charset="0"/>
                <a:cs typeface="Arial" panose="020B0604020202020204" pitchFamily="34" charset="0"/>
              </a:rPr>
              <a:t>Λήψη και αποθήκευση των πληροφοριών απάντησης για μελλοντική χρήση.</a:t>
            </a:r>
            <a:endParaRPr lang="en-GB" sz="1500" i="1" dirty="0">
              <a:solidFill>
                <a:schemeClr val="bg1"/>
              </a:solidFill>
              <a:latin typeface="Arial" panose="020B0604020202020204" pitchFamily="34" charset="0"/>
              <a:cs typeface="Arial" panose="020B0604020202020204" pitchFamily="34" charset="0"/>
            </a:endParaRPr>
          </a:p>
          <a:p>
            <a:pPr algn="just">
              <a:lnSpc>
                <a:spcPct val="100000"/>
              </a:lnSpc>
              <a:spcBef>
                <a:spcPts val="601"/>
              </a:spcBef>
            </a:pPr>
            <a:endParaRPr lang="el-GR" sz="2500" b="1" strike="noStrike" spc="-1" dirty="0">
              <a:solidFill>
                <a:srgbClr val="FFFFFF"/>
              </a:solidFill>
              <a:latin typeface="Tahoma"/>
              <a:ea typeface="Tahoma"/>
            </a:endParaRPr>
          </a:p>
          <a:p>
            <a:pPr algn="just">
              <a:lnSpc>
                <a:spcPct val="150000"/>
              </a:lnSpc>
              <a:spcBef>
                <a:spcPts val="601"/>
              </a:spcBef>
            </a:pPr>
            <a:endParaRPr lang="el-GR" sz="2500" b="0" strike="noStrike" spc="-1" dirty="0">
              <a:solidFill>
                <a:srgbClr val="FFFFFF"/>
              </a:solidFill>
              <a:latin typeface="Tahoma"/>
              <a:ea typeface="Tahoma"/>
            </a:endParaRPr>
          </a:p>
        </p:txBody>
      </p:sp>
    </p:spTree>
    <p:extLst>
      <p:ext uri="{BB962C8B-B14F-4D97-AF65-F5344CB8AC3E}">
        <p14:creationId xmlns:p14="http://schemas.microsoft.com/office/powerpoint/2010/main" val="83705709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60" name="PlaceHolder 1"/>
          <p:cNvSpPr>
            <a:spLocks noGrp="1"/>
          </p:cNvSpPr>
          <p:nvPr>
            <p:ph type="title" idx="4294967295"/>
          </p:nvPr>
        </p:nvSpPr>
        <p:spPr>
          <a:xfrm>
            <a:off x="0" y="123825"/>
            <a:ext cx="9144000" cy="1019175"/>
          </a:xfrm>
          <a:prstGeom prst="rect">
            <a:avLst/>
          </a:prstGeom>
          <a:noFill/>
          <a:ln w="9360">
            <a:noFill/>
          </a:ln>
        </p:spPr>
        <p:txBody>
          <a:bodyPr lIns="0" tIns="45000" rIns="0" bIns="0" anchor="b">
            <a:noAutofit/>
          </a:bodyPr>
          <a:lstStyle/>
          <a:p>
            <a:pPr algn="ctr">
              <a:lnSpc>
                <a:spcPct val="100000"/>
              </a:lnSpc>
            </a:pPr>
            <a:r>
              <a:rPr lang="el-GR" sz="2600" b="0" strike="noStrike" spc="-1" dirty="0">
                <a:solidFill>
                  <a:srgbClr val="C6E7FC"/>
                </a:solidFill>
                <a:latin typeface="Arial"/>
              </a:rPr>
              <a:t> </a:t>
            </a:r>
            <a:r>
              <a:rPr lang="el-GR" sz="2600" b="1" spc="-1" dirty="0">
                <a:solidFill>
                  <a:srgbClr val="FFC000"/>
                </a:solidFill>
                <a:latin typeface="Arial"/>
              </a:rPr>
              <a:t>ΥΠΟΕΡΓΟ </a:t>
            </a:r>
            <a:r>
              <a:rPr lang="el-GR" sz="2600" b="1" strike="noStrike" spc="-1" dirty="0" smtClean="0">
                <a:solidFill>
                  <a:srgbClr val="FFC000"/>
                </a:solidFill>
                <a:latin typeface="Arial"/>
              </a:rPr>
              <a:t>2 </a:t>
            </a:r>
            <a:endParaRPr lang="en-US" sz="2600" b="0" strike="noStrike" spc="-1" dirty="0">
              <a:solidFill>
                <a:srgbClr val="FFFFFF"/>
              </a:solidFill>
              <a:latin typeface="Arial"/>
            </a:endParaRPr>
          </a:p>
        </p:txBody>
      </p:sp>
      <p:sp>
        <p:nvSpPr>
          <p:cNvPr id="361" name="PlaceHolder 2"/>
          <p:cNvSpPr>
            <a:spLocks noGrp="1"/>
          </p:cNvSpPr>
          <p:nvPr>
            <p:ph idx="4294967295"/>
          </p:nvPr>
        </p:nvSpPr>
        <p:spPr>
          <a:xfrm>
            <a:off x="200297" y="1254034"/>
            <a:ext cx="8813073" cy="4340316"/>
          </a:xfrm>
          <a:prstGeom prst="rect">
            <a:avLst/>
          </a:prstGeom>
          <a:noFill/>
          <a:ln w="9360">
            <a:noFill/>
          </a:ln>
        </p:spPr>
        <p:txBody>
          <a:bodyPr lIns="90000" tIns="45000" rIns="90000" bIns="45000" anchor="t">
            <a:noAutofit/>
          </a:bodyPr>
          <a:lstStyle/>
          <a:p>
            <a:pPr marL="0" indent="0" algn="ctr">
              <a:lnSpc>
                <a:spcPct val="100000"/>
              </a:lnSpc>
              <a:spcBef>
                <a:spcPts val="601"/>
              </a:spcBef>
              <a:buNone/>
            </a:pPr>
            <a:endParaRPr lang="el-GR" sz="2400" b="1" i="1" strike="noStrike" spc="-1" dirty="0" smtClean="0">
              <a:solidFill>
                <a:srgbClr val="FFFFFF"/>
              </a:solidFill>
              <a:latin typeface="Arial"/>
              <a:ea typeface="Times New Roman"/>
            </a:endParaRPr>
          </a:p>
          <a:p>
            <a:pPr marL="0" indent="0" algn="ctr">
              <a:lnSpc>
                <a:spcPct val="100000"/>
              </a:lnSpc>
              <a:spcBef>
                <a:spcPts val="601"/>
              </a:spcBef>
              <a:buNone/>
            </a:pPr>
            <a:r>
              <a:rPr lang="el-GR" sz="2400" b="1" i="1" strike="noStrike" spc="-1" dirty="0" smtClean="0">
                <a:solidFill>
                  <a:srgbClr val="FFFFFF"/>
                </a:solidFill>
                <a:latin typeface="Arial"/>
                <a:ea typeface="Times New Roman"/>
              </a:rPr>
              <a:t>Συλλογή </a:t>
            </a:r>
            <a:r>
              <a:rPr lang="el-GR" sz="2400" b="1" i="1" strike="noStrike" spc="-1" dirty="0">
                <a:solidFill>
                  <a:srgbClr val="FFFFFF"/>
                </a:solidFill>
                <a:latin typeface="Arial"/>
                <a:ea typeface="Times New Roman"/>
              </a:rPr>
              <a:t>και χρήση δεδομένων μέσω Πληροφοριακών Συστημάτων του ΕΜΠ</a:t>
            </a:r>
            <a:endParaRPr lang="el-GR" sz="2400" b="1" strike="noStrike" spc="-1" dirty="0">
              <a:solidFill>
                <a:srgbClr val="FFFFFF"/>
              </a:solidFill>
              <a:latin typeface="Tahoma"/>
              <a:ea typeface="Tahoma"/>
            </a:endParaRPr>
          </a:p>
          <a:p>
            <a:pPr marL="0" indent="0" algn="ctr">
              <a:lnSpc>
                <a:spcPct val="100000"/>
              </a:lnSpc>
              <a:spcBef>
                <a:spcPts val="601"/>
              </a:spcBef>
              <a:buNone/>
            </a:pPr>
            <a:r>
              <a:rPr lang="el-GR" sz="2400" b="0" i="1" strike="noStrike" spc="-1" dirty="0">
                <a:solidFill>
                  <a:srgbClr val="FFFFFF"/>
                </a:solidFill>
                <a:latin typeface="Arial"/>
                <a:ea typeface="Tahoma"/>
              </a:rPr>
              <a:t>Το </a:t>
            </a:r>
            <a:r>
              <a:rPr lang="el-GR" sz="2400" b="0" i="1" strike="noStrike" spc="-1" dirty="0" err="1">
                <a:solidFill>
                  <a:srgbClr val="FFFFFF"/>
                </a:solidFill>
                <a:latin typeface="Arial"/>
                <a:ea typeface="Tahoma"/>
              </a:rPr>
              <a:t>Υποέργο</a:t>
            </a:r>
            <a:r>
              <a:rPr lang="el-GR" sz="2400" b="0" i="1" strike="noStrike" spc="-1" dirty="0">
                <a:solidFill>
                  <a:srgbClr val="FFFFFF"/>
                </a:solidFill>
                <a:latin typeface="Arial"/>
                <a:ea typeface="Tahoma"/>
              </a:rPr>
              <a:t> 2 είχε ως στόχο την ενίσχυση της συμμετοχής εργαλείων λογισμικού στο πλαίσιο ενός δομημένου ακαδημαϊκού συστήματος διαχείρισης και χρήσης της πληροφορίας, την εν γένει αναδιοργάνωση των πληροφοριακών συστημάτων του ΕΜΠ και τη δημιουργία ψηφιακού εργαλείου διασύνδεσης της ΜΟ.ΔΙ.Π. - ΕΜΠ με την ΕΘΑΑΕ. </a:t>
            </a:r>
            <a:endParaRPr lang="el-GR" sz="2400" b="0" i="1" strike="noStrike" spc="-1" dirty="0">
              <a:solidFill>
                <a:srgbClr val="FFFFFF"/>
              </a:solidFill>
              <a:latin typeface="Tahoma"/>
              <a:ea typeface="Tahoma"/>
            </a:endParaRPr>
          </a:p>
          <a:p>
            <a:pPr marL="0" indent="0" algn="ctr">
              <a:lnSpc>
                <a:spcPct val="100000"/>
              </a:lnSpc>
              <a:spcBef>
                <a:spcPts val="601"/>
              </a:spcBef>
              <a:buNone/>
            </a:pPr>
            <a:r>
              <a:rPr lang="el-GR" sz="2400" b="0" i="1" u="sng" strike="noStrike" spc="-1" dirty="0">
                <a:solidFill>
                  <a:srgbClr val="FFFFFF"/>
                </a:solidFill>
                <a:latin typeface="Arial"/>
                <a:ea typeface="Tahoma"/>
              </a:rPr>
              <a:t>Δράση 1</a:t>
            </a:r>
            <a:r>
              <a:rPr lang="el-GR" sz="2400" b="0" i="1" strike="noStrike" spc="-1" dirty="0">
                <a:solidFill>
                  <a:srgbClr val="FFFFFF"/>
                </a:solidFill>
                <a:latin typeface="Arial"/>
                <a:ea typeface="Tahoma"/>
              </a:rPr>
              <a:t> Αποτύπωση των πληροφορικών συστημάτων και των διαφορετικών τύπων δεδομένων</a:t>
            </a:r>
            <a:endParaRPr lang="el-GR" sz="2400" b="0" i="1" strike="noStrike" spc="-1" dirty="0">
              <a:solidFill>
                <a:srgbClr val="FFFFFF"/>
              </a:solidFill>
              <a:latin typeface="Tahoma"/>
              <a:ea typeface="Tahoma"/>
            </a:endParaRPr>
          </a:p>
          <a:p>
            <a:pPr marL="0" indent="0" algn="ctr">
              <a:lnSpc>
                <a:spcPct val="100000"/>
              </a:lnSpc>
              <a:spcBef>
                <a:spcPts val="601"/>
              </a:spcBef>
              <a:buNone/>
            </a:pPr>
            <a:r>
              <a:rPr lang="el-GR" sz="2400" b="0" i="1" u="sng" strike="noStrike" spc="-1" dirty="0">
                <a:solidFill>
                  <a:srgbClr val="FFFFFF"/>
                </a:solidFill>
                <a:latin typeface="Arial"/>
                <a:ea typeface="Tahoma"/>
              </a:rPr>
              <a:t>Δράση 2</a:t>
            </a:r>
            <a:r>
              <a:rPr lang="el-GR" sz="2400" b="0" i="1" strike="noStrike" spc="-1" dirty="0">
                <a:solidFill>
                  <a:srgbClr val="FFFFFF"/>
                </a:solidFill>
                <a:latin typeface="Arial"/>
                <a:ea typeface="Tahoma"/>
              </a:rPr>
              <a:t> Ανάπτυξη και λειτουργία πληροφοριακού συστήματος</a:t>
            </a:r>
            <a:endParaRPr lang="el-GR" sz="2400" b="0" i="1" strike="noStrike" spc="-1" dirty="0">
              <a:solidFill>
                <a:srgbClr val="FFFFFF"/>
              </a:solidFill>
              <a:latin typeface="Tahoma"/>
              <a:ea typeface="Tahoma"/>
            </a:endParaRPr>
          </a:p>
          <a:p>
            <a:pPr>
              <a:lnSpc>
                <a:spcPct val="100000"/>
              </a:lnSpc>
              <a:spcBef>
                <a:spcPts val="519"/>
              </a:spcBef>
              <a:tabLst>
                <a:tab pos="0" algn="l"/>
              </a:tabLst>
            </a:pPr>
            <a:endParaRPr lang="en-US" sz="2400" b="0" strike="noStrike" spc="-1" dirty="0">
              <a:solidFill>
                <a:srgbClr val="FFFFFF"/>
              </a:solidFill>
              <a:latin typeface="Arial"/>
            </a:endParaRPr>
          </a:p>
          <a:p>
            <a:pPr marL="0" indent="0">
              <a:lnSpc>
                <a:spcPct val="100000"/>
              </a:lnSpc>
              <a:spcBef>
                <a:spcPts val="519"/>
              </a:spcBef>
              <a:buNone/>
              <a:tabLst>
                <a:tab pos="0" algn="l"/>
              </a:tabLst>
            </a:pPr>
            <a:endParaRPr lang="en-US" sz="2600" b="0" strike="noStrike" spc="-1" dirty="0">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60" name="PlaceHolder 1"/>
          <p:cNvSpPr>
            <a:spLocks noGrp="1"/>
          </p:cNvSpPr>
          <p:nvPr>
            <p:ph type="title" idx="4294967295"/>
          </p:nvPr>
        </p:nvSpPr>
        <p:spPr>
          <a:xfrm>
            <a:off x="0" y="123825"/>
            <a:ext cx="9144000" cy="1019175"/>
          </a:xfrm>
          <a:prstGeom prst="rect">
            <a:avLst/>
          </a:prstGeom>
          <a:noFill/>
          <a:ln w="9360">
            <a:noFill/>
          </a:ln>
        </p:spPr>
        <p:txBody>
          <a:bodyPr lIns="0" tIns="45000" rIns="0" bIns="0" anchor="b">
            <a:noAutofit/>
          </a:bodyPr>
          <a:lstStyle/>
          <a:p>
            <a:pPr algn="ctr">
              <a:lnSpc>
                <a:spcPct val="100000"/>
              </a:lnSpc>
            </a:pPr>
            <a:r>
              <a:rPr lang="el-GR" sz="2600" b="0" strike="noStrike" spc="-1" dirty="0">
                <a:solidFill>
                  <a:srgbClr val="C6E7FC"/>
                </a:solidFill>
                <a:latin typeface="Arial"/>
              </a:rPr>
              <a:t> </a:t>
            </a:r>
            <a:r>
              <a:rPr lang="el-GR" sz="2600" b="1" spc="-1" dirty="0">
                <a:solidFill>
                  <a:srgbClr val="FFC000"/>
                </a:solidFill>
                <a:latin typeface="Arial"/>
              </a:rPr>
              <a:t>ΥΠΟΕΡΓΟ </a:t>
            </a:r>
            <a:r>
              <a:rPr lang="el-GR" sz="2600" b="1" strike="noStrike" spc="-1" dirty="0" smtClean="0">
                <a:solidFill>
                  <a:srgbClr val="FFC000"/>
                </a:solidFill>
                <a:latin typeface="Arial"/>
              </a:rPr>
              <a:t>2 </a:t>
            </a:r>
            <a:endParaRPr lang="en-US" sz="2600" b="0" strike="noStrike" spc="-1" dirty="0">
              <a:solidFill>
                <a:srgbClr val="FFFFFF"/>
              </a:solidFill>
              <a:latin typeface="Arial"/>
            </a:endParaRPr>
          </a:p>
        </p:txBody>
      </p:sp>
      <p:sp>
        <p:nvSpPr>
          <p:cNvPr id="361" name="PlaceHolder 2"/>
          <p:cNvSpPr>
            <a:spLocks noGrp="1"/>
          </p:cNvSpPr>
          <p:nvPr>
            <p:ph idx="4294967295"/>
          </p:nvPr>
        </p:nvSpPr>
        <p:spPr>
          <a:xfrm>
            <a:off x="200297" y="1576250"/>
            <a:ext cx="8813073" cy="4018099"/>
          </a:xfrm>
          <a:prstGeom prst="rect">
            <a:avLst/>
          </a:prstGeom>
          <a:noFill/>
          <a:ln w="9360">
            <a:noFill/>
          </a:ln>
        </p:spPr>
        <p:txBody>
          <a:bodyPr lIns="90000" tIns="45000" rIns="90000" bIns="45000" anchor="t">
            <a:noAutofit/>
          </a:bodyPr>
          <a:lstStyle/>
          <a:p>
            <a:pPr marL="0" indent="0">
              <a:lnSpc>
                <a:spcPct val="100000"/>
              </a:lnSpc>
              <a:spcBef>
                <a:spcPts val="601"/>
              </a:spcBef>
              <a:buNone/>
            </a:pPr>
            <a:r>
              <a:rPr lang="el-GR" sz="1600" b="1" i="1" dirty="0" smtClean="0">
                <a:solidFill>
                  <a:schemeClr val="bg1"/>
                </a:solidFill>
                <a:latin typeface="Arial" panose="020B0604020202020204" pitchFamily="34" charset="0"/>
                <a:cs typeface="Arial" panose="020B0604020202020204" pitchFamily="34" charset="0"/>
              </a:rPr>
              <a:t>Επιτεύγματα:</a:t>
            </a:r>
          </a:p>
          <a:p>
            <a:pPr>
              <a:spcBef>
                <a:spcPts val="601"/>
              </a:spcBef>
            </a:pPr>
            <a:r>
              <a:rPr lang="el-GR" sz="1600" i="1" dirty="0" smtClean="0">
                <a:solidFill>
                  <a:schemeClr val="bg1"/>
                </a:solidFill>
                <a:latin typeface="Arial" panose="020B0604020202020204" pitchFamily="34" charset="0"/>
                <a:cs typeface="Arial" panose="020B0604020202020204" pitchFamily="34" charset="0"/>
              </a:rPr>
              <a:t>Η ολοκλήρωση </a:t>
            </a:r>
            <a:r>
              <a:rPr lang="el-GR" sz="1600" i="1" dirty="0">
                <a:solidFill>
                  <a:schemeClr val="bg1"/>
                </a:solidFill>
                <a:latin typeface="Arial" panose="020B0604020202020204" pitchFamily="34" charset="0"/>
                <a:cs typeface="Arial" panose="020B0604020202020204" pitchFamily="34" charset="0"/>
              </a:rPr>
              <a:t>Λειτουργικού Πληροφοριακού Συστήματος για τις ανάγκες της ΜΟΔΙΠ του ΕΜΠ. </a:t>
            </a:r>
          </a:p>
          <a:p>
            <a:pPr>
              <a:spcBef>
                <a:spcPts val="601"/>
              </a:spcBef>
            </a:pPr>
            <a:r>
              <a:rPr lang="el-GR" sz="1600" i="1" dirty="0" smtClean="0">
                <a:solidFill>
                  <a:schemeClr val="bg1"/>
                </a:solidFill>
                <a:latin typeface="Arial" panose="020B0604020202020204" pitchFamily="34" charset="0"/>
                <a:cs typeface="Arial" panose="020B0604020202020204" pitchFamily="34" charset="0"/>
              </a:rPr>
              <a:t>Η Ανάπτυξη/ολοκλήρωση </a:t>
            </a:r>
            <a:r>
              <a:rPr lang="el-GR" sz="1600" i="1" dirty="0">
                <a:solidFill>
                  <a:schemeClr val="bg1"/>
                </a:solidFill>
                <a:latin typeface="Arial" panose="020B0604020202020204" pitchFamily="34" charset="0"/>
                <a:cs typeface="Arial" panose="020B0604020202020204" pitchFamily="34" charset="0"/>
              </a:rPr>
              <a:t>Ψηφιακού εργαλείου διασύνδεσης ΜΟΔΙΠ-ΕΘΑΕΕ. </a:t>
            </a:r>
          </a:p>
          <a:p>
            <a:pPr>
              <a:spcBef>
                <a:spcPts val="601"/>
              </a:spcBef>
            </a:pPr>
            <a:r>
              <a:rPr lang="el-GR" sz="1600" i="1" dirty="0" smtClean="0">
                <a:solidFill>
                  <a:schemeClr val="bg1"/>
                </a:solidFill>
                <a:latin typeface="Arial" panose="020B0604020202020204" pitchFamily="34" charset="0"/>
                <a:cs typeface="Arial" panose="020B0604020202020204" pitchFamily="34" charset="0"/>
              </a:rPr>
              <a:t>Η </a:t>
            </a:r>
            <a:r>
              <a:rPr lang="el-GR" sz="1600" i="1" dirty="0">
                <a:solidFill>
                  <a:schemeClr val="bg1"/>
                </a:solidFill>
                <a:latin typeface="Arial" panose="020B0604020202020204" pitchFamily="34" charset="0"/>
                <a:cs typeface="Arial" panose="020B0604020202020204" pitchFamily="34" charset="0"/>
              </a:rPr>
              <a:t>διασύνδεση με τα σχετικά Πληροφοριακά Συστήματα του ΕΜΠ για την άντληση και αξιοποίηση δεδομένων. </a:t>
            </a:r>
          </a:p>
          <a:p>
            <a:pPr>
              <a:spcBef>
                <a:spcPts val="601"/>
              </a:spcBef>
            </a:pPr>
            <a:r>
              <a:rPr lang="el-GR" sz="1600" i="1" dirty="0" smtClean="0">
                <a:solidFill>
                  <a:schemeClr val="bg1"/>
                </a:solidFill>
                <a:latin typeface="Arial" panose="020B0604020202020204" pitchFamily="34" charset="0"/>
                <a:cs typeface="Arial" panose="020B0604020202020204" pitchFamily="34" charset="0"/>
              </a:rPr>
              <a:t>Η </a:t>
            </a:r>
            <a:r>
              <a:rPr lang="el-GR" sz="1600" i="1" dirty="0">
                <a:solidFill>
                  <a:schemeClr val="bg1"/>
                </a:solidFill>
                <a:latin typeface="Arial" panose="020B0604020202020204" pitchFamily="34" charset="0"/>
                <a:cs typeface="Arial" panose="020B0604020202020204" pitchFamily="34" charset="0"/>
              </a:rPr>
              <a:t>αποτελεσματικότερη υποστήριξη των διεργασιών/διαδικασιών του Εσωτερικού Συστήματος Διασφάλισης Ποιότητας με αυτοματοποίηση των διαδικασιών του. </a:t>
            </a:r>
          </a:p>
          <a:p>
            <a:pPr>
              <a:spcBef>
                <a:spcPts val="601"/>
              </a:spcBef>
            </a:pPr>
            <a:r>
              <a:rPr lang="el-GR" sz="1600" i="1" dirty="0" smtClean="0">
                <a:solidFill>
                  <a:schemeClr val="bg1"/>
                </a:solidFill>
                <a:latin typeface="Arial" panose="020B0604020202020204" pitchFamily="34" charset="0"/>
                <a:cs typeface="Arial" panose="020B0604020202020204" pitchFamily="34" charset="0"/>
              </a:rPr>
              <a:t>Η </a:t>
            </a:r>
            <a:r>
              <a:rPr lang="el-GR" sz="1600" i="1" dirty="0">
                <a:solidFill>
                  <a:schemeClr val="bg1"/>
                </a:solidFill>
                <a:latin typeface="Arial" panose="020B0604020202020204" pitchFamily="34" charset="0"/>
                <a:cs typeface="Arial" panose="020B0604020202020204" pitchFamily="34" charset="0"/>
              </a:rPr>
              <a:t>παροχή πληροφόρησης στην Διοίκηση για τη λήψη σωστών και έγκυρων αποφάσεων. </a:t>
            </a:r>
          </a:p>
          <a:p>
            <a:pPr>
              <a:spcBef>
                <a:spcPts val="601"/>
              </a:spcBef>
            </a:pPr>
            <a:r>
              <a:rPr lang="el-GR" sz="1600" i="1" dirty="0" smtClean="0">
                <a:solidFill>
                  <a:schemeClr val="bg1"/>
                </a:solidFill>
                <a:latin typeface="Arial" panose="020B0604020202020204" pitchFamily="34" charset="0"/>
                <a:cs typeface="Arial" panose="020B0604020202020204" pitchFamily="34" charset="0"/>
              </a:rPr>
              <a:t>Η </a:t>
            </a:r>
            <a:r>
              <a:rPr lang="el-GR" sz="1600" i="1" dirty="0">
                <a:solidFill>
                  <a:schemeClr val="bg1"/>
                </a:solidFill>
                <a:latin typeface="Arial" panose="020B0604020202020204" pitchFamily="34" charset="0"/>
                <a:cs typeface="Arial" panose="020B0604020202020204" pitchFamily="34" charset="0"/>
              </a:rPr>
              <a:t>εξασφάλιση ομαλής λειτουργίας του Πληροφοριακού Συστήματος</a:t>
            </a:r>
            <a:endParaRPr lang="el-GR" sz="1600" b="1" i="1" strike="noStrike" spc="-1" dirty="0" smtClean="0">
              <a:solidFill>
                <a:schemeClr val="bg1"/>
              </a:solidFill>
              <a:latin typeface="Arial" panose="020B0604020202020204" pitchFamily="34" charset="0"/>
              <a:ea typeface="Times New Roman"/>
              <a:cs typeface="Arial" panose="020B0604020202020204" pitchFamily="34" charset="0"/>
            </a:endParaRPr>
          </a:p>
          <a:p>
            <a:pPr>
              <a:lnSpc>
                <a:spcPct val="100000"/>
              </a:lnSpc>
              <a:spcBef>
                <a:spcPts val="519"/>
              </a:spcBef>
              <a:tabLst>
                <a:tab pos="0" algn="l"/>
              </a:tabLst>
            </a:pPr>
            <a:endParaRPr lang="en-US" sz="2400" b="0" i="1" strike="noStrike" spc="-1" dirty="0">
              <a:solidFill>
                <a:schemeClr val="bg1"/>
              </a:solidFill>
              <a:latin typeface="Arial"/>
            </a:endParaRPr>
          </a:p>
          <a:p>
            <a:pPr marL="0" indent="0">
              <a:lnSpc>
                <a:spcPct val="100000"/>
              </a:lnSpc>
              <a:spcBef>
                <a:spcPts val="519"/>
              </a:spcBef>
              <a:buNone/>
              <a:tabLst>
                <a:tab pos="0" algn="l"/>
              </a:tabLst>
            </a:pPr>
            <a:endParaRPr lang="en-US" sz="2600" b="0" i="1" strike="noStrike" spc="-1" dirty="0">
              <a:solidFill>
                <a:schemeClr val="bg1"/>
              </a:solidFill>
              <a:latin typeface="Arial"/>
            </a:endParaRPr>
          </a:p>
        </p:txBody>
      </p:sp>
    </p:spTree>
    <p:extLst>
      <p:ext uri="{BB962C8B-B14F-4D97-AF65-F5344CB8AC3E}">
        <p14:creationId xmlns:p14="http://schemas.microsoft.com/office/powerpoint/2010/main" val="250991256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22" name="PlaceHolder 1"/>
          <p:cNvSpPr>
            <a:spLocks noGrp="1"/>
          </p:cNvSpPr>
          <p:nvPr>
            <p:ph type="ctrTitle"/>
          </p:nvPr>
        </p:nvSpPr>
        <p:spPr>
          <a:xfrm>
            <a:off x="1329480" y="422640"/>
            <a:ext cx="7851240" cy="1371240"/>
          </a:xfrm>
          <a:prstGeom prst="rect">
            <a:avLst/>
          </a:prstGeom>
          <a:noFill/>
          <a:ln w="9360">
            <a:noFill/>
          </a:ln>
        </p:spPr>
        <p:txBody>
          <a:bodyPr lIns="0" tIns="0" rIns="18360" bIns="0" numCol="1" spcCol="0" anchor="b">
            <a:noAutofit/>
          </a:bodyPr>
          <a:lstStyle/>
          <a:p>
            <a:pPr algn="ctr">
              <a:lnSpc>
                <a:spcPct val="100000"/>
              </a:lnSpc>
              <a:tabLst>
                <a:tab pos="0" algn="l"/>
              </a:tabLst>
            </a:pPr>
            <a:r>
              <a:rPr lang="el-GR" sz="2400" b="1" strike="noStrike" spc="-1" smtClean="0">
                <a:solidFill>
                  <a:srgbClr val="FFC000"/>
                </a:solidFill>
                <a:latin typeface="Arial"/>
              </a:rPr>
              <a:t>ΜΟΝΑΔΑ ΔΙΑΣΦΑΛΙΣΗΣ ΠΟΙΟΤΗΤΑΣ</a:t>
            </a:r>
            <a:r>
              <a:rPr smtClean="0"/>
              <a:t/>
            </a:r>
            <a:br>
              <a:rPr smtClean="0"/>
            </a:br>
            <a:r>
              <a:rPr lang="el-GR" sz="2400" b="1" strike="noStrike" spc="-1" smtClean="0">
                <a:solidFill>
                  <a:srgbClr val="FFC000"/>
                </a:solidFill>
                <a:latin typeface="Arial"/>
              </a:rPr>
              <a:t>ΕΘΝΙΚΟ ΜΕΤΣΟΒΙΟ ΠΟΛΥΤΕΧΝΕΙΟ</a:t>
            </a:r>
            <a:r>
              <a:rPr smtClean="0"/>
              <a:t/>
            </a:r>
            <a:br>
              <a:rPr smtClean="0"/>
            </a:br>
            <a:endParaRPr lang="en-US" sz="2400" b="0" strike="noStrike" spc="-1">
              <a:solidFill>
                <a:srgbClr val="FFFFFF"/>
              </a:solidFill>
              <a:latin typeface="Arial"/>
            </a:endParaRPr>
          </a:p>
        </p:txBody>
      </p:sp>
      <p:sp>
        <p:nvSpPr>
          <p:cNvPr id="323" name="PlaceHolder 2"/>
          <p:cNvSpPr>
            <a:spLocks noGrp="1"/>
          </p:cNvSpPr>
          <p:nvPr>
            <p:ph type="subTitle" idx="1"/>
          </p:nvPr>
        </p:nvSpPr>
        <p:spPr>
          <a:xfrm>
            <a:off x="483326" y="2899953"/>
            <a:ext cx="8152920" cy="2087881"/>
          </a:xfrm>
          <a:prstGeom prst="rect">
            <a:avLst/>
          </a:prstGeom>
          <a:noFill/>
          <a:ln w="9360">
            <a:noFill/>
          </a:ln>
        </p:spPr>
        <p:txBody>
          <a:bodyPr lIns="0" rIns="18360" numCol="1" spcCol="0" anchor="t">
            <a:noAutofit/>
          </a:bodyPr>
          <a:lstStyle/>
          <a:p>
            <a:pPr algn="ctr">
              <a:lnSpc>
                <a:spcPct val="90000"/>
              </a:lnSpc>
              <a:tabLst>
                <a:tab pos="0" algn="l"/>
              </a:tabLst>
            </a:pPr>
            <a:r>
              <a:rPr lang="el-GR" sz="3200" spc="-1" dirty="0" smtClean="0">
                <a:solidFill>
                  <a:schemeClr val="bg1">
                    <a:lumMod val="95000"/>
                  </a:schemeClr>
                </a:solidFill>
                <a:latin typeface="Arial"/>
              </a:rPr>
              <a:t>Ευχαριστούμε πολύ!!!</a:t>
            </a:r>
            <a:endParaRPr lang="en-US" sz="3200" b="0" strike="noStrike" spc="-1" dirty="0" smtClean="0">
              <a:solidFill>
                <a:schemeClr val="bg1">
                  <a:lumMod val="95000"/>
                </a:schemeClr>
              </a:solidFill>
              <a:latin typeface="Arial"/>
            </a:endParaRPr>
          </a:p>
        </p:txBody>
      </p:sp>
      <p:pic>
        <p:nvPicPr>
          <p:cNvPr id="324" name="Picture 7"/>
          <p:cNvPicPr/>
          <p:nvPr/>
        </p:nvPicPr>
        <p:blipFill>
          <a:blip r:embed="rId2"/>
          <a:stretch/>
        </p:blipFill>
        <p:spPr>
          <a:xfrm>
            <a:off x="1158480" y="609840"/>
            <a:ext cx="890280" cy="880560"/>
          </a:xfrm>
          <a:prstGeom prst="rect">
            <a:avLst/>
          </a:prstGeom>
          <a:ln w="9525">
            <a:noFill/>
          </a:ln>
        </p:spPr>
      </p:pic>
      <p:pic>
        <p:nvPicPr>
          <p:cNvPr id="325" name="Picture 5"/>
          <p:cNvPicPr/>
          <p:nvPr/>
        </p:nvPicPr>
        <p:blipFill>
          <a:blip r:embed="rId3"/>
          <a:stretch/>
        </p:blipFill>
        <p:spPr>
          <a:xfrm>
            <a:off x="1523880" y="5638680"/>
            <a:ext cx="5943240" cy="761760"/>
          </a:xfrm>
          <a:prstGeom prst="rect">
            <a:avLst/>
          </a:prstGeom>
          <a:ln w="9525">
            <a:noFill/>
          </a:ln>
        </p:spPr>
      </p:pic>
    </p:spTree>
    <p:extLst>
      <p:ext uri="{BB962C8B-B14F-4D97-AF65-F5344CB8AC3E}">
        <p14:creationId xmlns:p14="http://schemas.microsoft.com/office/powerpoint/2010/main" val="26536748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24"/>
                                        </p:tgtEl>
                                        <p:attrNameLst>
                                          <p:attrName>style.visibility</p:attrName>
                                        </p:attrNameLst>
                                      </p:cBhvr>
                                      <p:to>
                                        <p:strVal val="visible"/>
                                      </p:to>
                                    </p:set>
                                    <p:anim calcmode="lin" valueType="num">
                                      <p:cBhvr additive="repl">
                                        <p:cTn id="7" dur="500" fill="hold"/>
                                        <p:tgtEl>
                                          <p:spTgt spid="324"/>
                                        </p:tgtEl>
                                        <p:attrNameLst>
                                          <p:attrName>ppt_w</p:attrName>
                                        </p:attrNameLst>
                                      </p:cBhvr>
                                      <p:tavLst>
                                        <p:tav tm="0">
                                          <p:val>
                                            <p:fltVal val="0"/>
                                          </p:val>
                                        </p:tav>
                                        <p:tav tm="100000">
                                          <p:val>
                                            <p:strVal val="#ppt_w"/>
                                          </p:val>
                                        </p:tav>
                                      </p:tavLst>
                                    </p:anim>
                                    <p:anim calcmode="lin" valueType="num">
                                      <p:cBhvr additive="repl">
                                        <p:cTn id="8" dur="500" fill="hold"/>
                                        <p:tgtEl>
                                          <p:spTgt spid="32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26" name="PlaceHolder 1"/>
          <p:cNvSpPr>
            <a:spLocks noGrp="1"/>
          </p:cNvSpPr>
          <p:nvPr>
            <p:ph type="title" idx="4294967295"/>
          </p:nvPr>
        </p:nvSpPr>
        <p:spPr>
          <a:xfrm>
            <a:off x="0" y="0"/>
            <a:ext cx="9144000" cy="1143000"/>
          </a:xfrm>
          <a:prstGeom prst="rect">
            <a:avLst/>
          </a:prstGeom>
          <a:noFill/>
          <a:ln w="9360">
            <a:noFill/>
          </a:ln>
        </p:spPr>
        <p:txBody>
          <a:bodyPr lIns="0" tIns="45000" rIns="0" bIns="0" anchor="b">
            <a:noAutofit/>
          </a:bodyPr>
          <a:lstStyle/>
          <a:p>
            <a:pPr algn="ctr">
              <a:lnSpc>
                <a:spcPct val="100000"/>
              </a:lnSpc>
            </a:pPr>
            <a:r>
              <a:rPr lang="el-GR" sz="2600" b="1" strike="noStrike" spc="-1" dirty="0">
                <a:solidFill>
                  <a:srgbClr val="FFC000"/>
                </a:solidFill>
                <a:latin typeface="Arial"/>
              </a:rPr>
              <a:t>ΣΤΟΧΟΙ ΤΗΣ ΜΟΔΙΠ</a:t>
            </a:r>
            <a:endParaRPr lang="en-US" sz="2600" b="0" strike="noStrike" spc="-1" dirty="0">
              <a:solidFill>
                <a:srgbClr val="FFFFFF"/>
              </a:solidFill>
              <a:latin typeface="Arial"/>
            </a:endParaRPr>
          </a:p>
        </p:txBody>
      </p:sp>
      <p:sp>
        <p:nvSpPr>
          <p:cNvPr id="327" name="PlaceHolder 2"/>
          <p:cNvSpPr>
            <a:spLocks noGrp="1"/>
          </p:cNvSpPr>
          <p:nvPr>
            <p:ph idx="4294967295"/>
          </p:nvPr>
        </p:nvSpPr>
        <p:spPr>
          <a:xfrm>
            <a:off x="313509" y="1143000"/>
            <a:ext cx="8560525" cy="5214257"/>
          </a:xfrm>
          <a:prstGeom prst="rect">
            <a:avLst/>
          </a:prstGeom>
          <a:noFill/>
          <a:ln w="9360">
            <a:noFill/>
          </a:ln>
        </p:spPr>
        <p:txBody>
          <a:bodyPr lIns="90000" tIns="45000" rIns="90000" bIns="45000" anchor="t">
            <a:noAutofit/>
          </a:bodyPr>
          <a:lstStyle/>
          <a:p>
            <a:pPr marL="0" indent="0" algn="ctr">
              <a:lnSpc>
                <a:spcPct val="100000"/>
              </a:lnSpc>
              <a:spcBef>
                <a:spcPts val="499"/>
              </a:spcBef>
              <a:buNone/>
            </a:pPr>
            <a:endParaRPr lang="en-US" sz="2500" b="0" strike="noStrike" spc="-1" dirty="0" smtClean="0">
              <a:solidFill>
                <a:srgbClr val="FFFFFF"/>
              </a:solidFill>
              <a:latin typeface="Arial"/>
            </a:endParaRPr>
          </a:p>
          <a:p>
            <a:pPr marL="0" indent="0" algn="ctr">
              <a:lnSpc>
                <a:spcPct val="100000"/>
              </a:lnSpc>
              <a:spcBef>
                <a:spcPts val="499"/>
              </a:spcBef>
              <a:buNone/>
            </a:pPr>
            <a:endParaRPr lang="en-US" sz="2500" spc="-1" dirty="0">
              <a:solidFill>
                <a:srgbClr val="FFFFFF"/>
              </a:solidFill>
              <a:latin typeface="Arial"/>
            </a:endParaRPr>
          </a:p>
          <a:p>
            <a:pPr marL="0" indent="0" algn="ctr">
              <a:lnSpc>
                <a:spcPct val="100000"/>
              </a:lnSpc>
              <a:spcBef>
                <a:spcPts val="499"/>
              </a:spcBef>
              <a:buNone/>
            </a:pPr>
            <a:r>
              <a:rPr lang="el-GR" sz="2500" b="0" strike="noStrike" spc="-1" dirty="0" smtClean="0">
                <a:solidFill>
                  <a:srgbClr val="FFFFFF"/>
                </a:solidFill>
                <a:latin typeface="Arial"/>
              </a:rPr>
              <a:t>Στόχος </a:t>
            </a:r>
            <a:r>
              <a:rPr lang="el-GR" sz="2500" b="0" strike="noStrike" spc="-1" dirty="0">
                <a:solidFill>
                  <a:srgbClr val="FFFFFF"/>
                </a:solidFill>
                <a:latin typeface="Arial"/>
              </a:rPr>
              <a:t>της ΜΟΔΙΠ είναι η επίτευξη αριστείας μέσω της συνεχούς αξιολόγησης και βελτίωσης όλων των λειτουργιών και δραστηριοτήτων του ΕΜΠ, με άξονα προτεραιότητας την βελτίωση της ποιότητας και αποτελεσματικότητας του εκπαιδευτικού συστήματος.</a:t>
            </a:r>
            <a:endParaRPr lang="en-US" sz="2500" b="0" strike="noStrike" spc="-1" dirty="0">
              <a:solidFill>
                <a:srgbClr val="FFFFFF"/>
              </a:solidFill>
              <a:latin typeface="Arial"/>
            </a:endParaRPr>
          </a:p>
          <a:p>
            <a:pPr algn="ctr">
              <a:lnSpc>
                <a:spcPct val="100000"/>
              </a:lnSpc>
              <a:spcBef>
                <a:spcPts val="499"/>
              </a:spcBef>
            </a:pPr>
            <a:endParaRPr lang="en-US" sz="2500" b="0" strike="noStrike" spc="-1" dirty="0">
              <a:solidFill>
                <a:srgbClr val="FFFFFF"/>
              </a:solidFill>
              <a:latin typeface="Arial"/>
            </a:endParaRPr>
          </a:p>
          <a:p>
            <a:pPr>
              <a:lnSpc>
                <a:spcPct val="100000"/>
              </a:lnSpc>
              <a:spcBef>
                <a:spcPts val="499"/>
              </a:spcBef>
            </a:pPr>
            <a:endParaRPr lang="en-US" sz="2500" b="0" strike="noStrike" spc="-1" dirty="0">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28" name="PlaceHolder 1"/>
          <p:cNvSpPr>
            <a:spLocks noGrp="1"/>
          </p:cNvSpPr>
          <p:nvPr>
            <p:ph type="title" idx="4294967295"/>
          </p:nvPr>
        </p:nvSpPr>
        <p:spPr>
          <a:xfrm>
            <a:off x="0" y="457200"/>
            <a:ext cx="9144000" cy="685800"/>
          </a:xfrm>
          <a:prstGeom prst="rect">
            <a:avLst/>
          </a:prstGeom>
          <a:noFill/>
          <a:ln w="9360">
            <a:noFill/>
          </a:ln>
        </p:spPr>
        <p:txBody>
          <a:bodyPr lIns="0" tIns="45000" rIns="0" bIns="0" anchor="b">
            <a:noAutofit/>
          </a:bodyPr>
          <a:lstStyle/>
          <a:p>
            <a:pPr algn="ctr">
              <a:lnSpc>
                <a:spcPct val="100000"/>
              </a:lnSpc>
            </a:pPr>
            <a:r>
              <a:rPr lang="el-GR" sz="2600" b="0" strike="noStrike" spc="-1" dirty="0">
                <a:solidFill>
                  <a:srgbClr val="C6E7FC"/>
                </a:solidFill>
                <a:latin typeface="Arial"/>
              </a:rPr>
              <a:t> </a:t>
            </a:r>
            <a:r>
              <a:rPr lang="el-GR" sz="2600" b="1" strike="noStrike" spc="-1" dirty="0">
                <a:solidFill>
                  <a:srgbClr val="FFC000"/>
                </a:solidFill>
                <a:latin typeface="Arial"/>
              </a:rPr>
              <a:t>ΔΡΑΣΤΗΡΙΟΤΗΤΕΣ </a:t>
            </a:r>
            <a:endParaRPr lang="en-US" sz="2600" b="0" strike="noStrike" spc="-1" dirty="0">
              <a:solidFill>
                <a:srgbClr val="FFFFFF"/>
              </a:solidFill>
              <a:latin typeface="Arial"/>
            </a:endParaRPr>
          </a:p>
        </p:txBody>
      </p:sp>
      <p:sp>
        <p:nvSpPr>
          <p:cNvPr id="329" name="PlaceHolder 2"/>
          <p:cNvSpPr>
            <a:spLocks noGrp="1"/>
          </p:cNvSpPr>
          <p:nvPr>
            <p:ph idx="4294967295"/>
          </p:nvPr>
        </p:nvSpPr>
        <p:spPr>
          <a:xfrm>
            <a:off x="304801" y="888274"/>
            <a:ext cx="8604068" cy="5730105"/>
          </a:xfrm>
          <a:prstGeom prst="rect">
            <a:avLst/>
          </a:prstGeom>
          <a:noFill/>
          <a:ln w="9360">
            <a:noFill/>
          </a:ln>
        </p:spPr>
        <p:txBody>
          <a:bodyPr lIns="90000" tIns="45000" rIns="90000" bIns="45000" anchor="t">
            <a:noAutofit/>
          </a:bodyPr>
          <a:lstStyle/>
          <a:p>
            <a:pPr marL="0" indent="0" algn="ctr">
              <a:lnSpc>
                <a:spcPct val="100000"/>
              </a:lnSpc>
              <a:spcBef>
                <a:spcPts val="519"/>
              </a:spcBef>
              <a:buNone/>
            </a:pPr>
            <a:endParaRPr lang="en-US" sz="2500" b="0" strike="noStrike" spc="-1" dirty="0" smtClean="0">
              <a:solidFill>
                <a:srgbClr val="FFFFFF"/>
              </a:solidFill>
              <a:latin typeface="Arial"/>
            </a:endParaRPr>
          </a:p>
          <a:p>
            <a:pPr marL="0" indent="0" algn="ctr">
              <a:lnSpc>
                <a:spcPct val="100000"/>
              </a:lnSpc>
              <a:spcBef>
                <a:spcPts val="519"/>
              </a:spcBef>
              <a:buNone/>
            </a:pPr>
            <a:endParaRPr lang="en-US" sz="2500" spc="-1" dirty="0">
              <a:solidFill>
                <a:srgbClr val="FFFFFF"/>
              </a:solidFill>
              <a:latin typeface="Arial"/>
            </a:endParaRPr>
          </a:p>
          <a:p>
            <a:pPr marL="0" indent="0" algn="ctr">
              <a:lnSpc>
                <a:spcPct val="100000"/>
              </a:lnSpc>
              <a:spcBef>
                <a:spcPts val="519"/>
              </a:spcBef>
              <a:buNone/>
            </a:pPr>
            <a:r>
              <a:rPr lang="el-GR" sz="2500" b="0" strike="noStrike" spc="-1" dirty="0" smtClean="0">
                <a:solidFill>
                  <a:srgbClr val="FFFFFF"/>
                </a:solidFill>
                <a:latin typeface="Arial"/>
              </a:rPr>
              <a:t>Η </a:t>
            </a:r>
            <a:r>
              <a:rPr lang="el-GR" sz="2500" b="0" strike="noStrike" spc="-1" dirty="0">
                <a:solidFill>
                  <a:srgbClr val="FFFFFF"/>
                </a:solidFill>
                <a:latin typeface="Arial"/>
              </a:rPr>
              <a:t>παρούσα πρόταση, δίνει </a:t>
            </a:r>
            <a:r>
              <a:rPr lang="el-GR" sz="2500" b="0" strike="noStrike" spc="-1" dirty="0" smtClean="0">
                <a:solidFill>
                  <a:srgbClr val="FFFFFF"/>
                </a:solidFill>
                <a:latin typeface="Arial"/>
              </a:rPr>
              <a:t>έμφαση </a:t>
            </a:r>
            <a:r>
              <a:rPr lang="el-GR" sz="2500" b="0" strike="noStrike" spc="-1" dirty="0">
                <a:solidFill>
                  <a:srgbClr val="FFFFFF"/>
                </a:solidFill>
                <a:latin typeface="Arial"/>
              </a:rPr>
              <a:t>στη υλοποίηση </a:t>
            </a:r>
            <a:r>
              <a:rPr lang="el-GR" sz="2500" b="0" strike="noStrike" spc="-1" dirty="0" smtClean="0">
                <a:solidFill>
                  <a:srgbClr val="FFFFFF"/>
                </a:solidFill>
                <a:latin typeface="Arial"/>
              </a:rPr>
              <a:t>καινοτόμων </a:t>
            </a:r>
            <a:r>
              <a:rPr lang="el-GR" sz="2500" b="0" strike="noStrike" spc="-1" dirty="0">
                <a:solidFill>
                  <a:srgbClr val="FFFFFF"/>
                </a:solidFill>
                <a:latin typeface="Arial"/>
              </a:rPr>
              <a:t>δράσεων, </a:t>
            </a:r>
            <a:r>
              <a:rPr lang="el-GR" sz="2500" b="0" strike="noStrike" spc="-1" dirty="0" smtClean="0">
                <a:solidFill>
                  <a:srgbClr val="FFFFFF"/>
                </a:solidFill>
                <a:latin typeface="Arial"/>
              </a:rPr>
              <a:t>όπως: </a:t>
            </a:r>
          </a:p>
          <a:p>
            <a:pPr algn="ctr">
              <a:spcBef>
                <a:spcPts val="519"/>
              </a:spcBef>
            </a:pPr>
            <a:r>
              <a:rPr lang="el-GR" sz="2500" b="0" strike="noStrike" spc="-1" dirty="0" smtClean="0">
                <a:solidFill>
                  <a:srgbClr val="FFFFFF"/>
                </a:solidFill>
                <a:latin typeface="Arial"/>
              </a:rPr>
              <a:t>τον </a:t>
            </a:r>
            <a:r>
              <a:rPr lang="el-GR" sz="2500" b="0" strike="noStrike" spc="-1" dirty="0">
                <a:solidFill>
                  <a:srgbClr val="FFFFFF"/>
                </a:solidFill>
                <a:latin typeface="Arial"/>
              </a:rPr>
              <a:t>εκσυγχρονισμό του πληροφοριακού συστήματος και του τρόπου λειτουργίας, </a:t>
            </a:r>
            <a:endParaRPr lang="el-GR" sz="2500" b="0" strike="noStrike" spc="-1" dirty="0" smtClean="0">
              <a:solidFill>
                <a:srgbClr val="FFFFFF"/>
              </a:solidFill>
              <a:latin typeface="Arial"/>
            </a:endParaRPr>
          </a:p>
          <a:p>
            <a:pPr algn="ctr">
              <a:spcBef>
                <a:spcPts val="519"/>
              </a:spcBef>
            </a:pPr>
            <a:r>
              <a:rPr lang="el-GR" sz="2500" b="0" strike="noStrike" spc="-1" dirty="0" smtClean="0">
                <a:solidFill>
                  <a:srgbClr val="FFFFFF"/>
                </a:solidFill>
                <a:latin typeface="Arial"/>
              </a:rPr>
              <a:t>την </a:t>
            </a:r>
            <a:r>
              <a:rPr lang="el-GR" sz="2500" b="0" strike="noStrike" spc="-1" dirty="0">
                <a:solidFill>
                  <a:srgbClr val="FFFFFF"/>
                </a:solidFill>
                <a:latin typeface="Arial"/>
              </a:rPr>
              <a:t>αντικατάσταση παραδοσιακών και γραφειοκρατικών λειτουργιών με νέες αποτελεσματικές και </a:t>
            </a:r>
            <a:r>
              <a:rPr lang="el-GR" sz="2500" b="0" strike="noStrike" spc="-1" dirty="0" smtClean="0">
                <a:solidFill>
                  <a:srgbClr val="FFFFFF"/>
                </a:solidFill>
                <a:latin typeface="Arial"/>
              </a:rPr>
              <a:t>αποδοτικές</a:t>
            </a:r>
          </a:p>
          <a:p>
            <a:pPr algn="ctr">
              <a:spcBef>
                <a:spcPts val="519"/>
              </a:spcBef>
            </a:pPr>
            <a:r>
              <a:rPr lang="el-GR" sz="2500" spc="-1" dirty="0">
                <a:solidFill>
                  <a:srgbClr val="FFFFFF"/>
                </a:solidFill>
                <a:latin typeface="Arial"/>
              </a:rPr>
              <a:t>κ</a:t>
            </a:r>
            <a:r>
              <a:rPr lang="el-GR" sz="2500" spc="-1" dirty="0" smtClean="0">
                <a:solidFill>
                  <a:srgbClr val="FFFFFF"/>
                </a:solidFill>
                <a:latin typeface="Arial"/>
              </a:rPr>
              <a:t>αι τέλος στην συνεχή εκπαίδευση προσωπικού σε θέματα ποιότητάς</a:t>
            </a:r>
            <a:r>
              <a:rPr lang="el-GR" sz="2500" b="0" strike="noStrike" spc="-1" dirty="0" smtClean="0">
                <a:solidFill>
                  <a:srgbClr val="FFFFFF"/>
                </a:solidFill>
                <a:latin typeface="Arial"/>
              </a:rPr>
              <a:t>.</a:t>
            </a:r>
            <a:endParaRPr lang="en-US" sz="2500" b="0" strike="noStrike" spc="-1" dirty="0">
              <a:solidFill>
                <a:srgbClr val="FFFFFF"/>
              </a:solidFill>
              <a:latin typeface="Arial"/>
            </a:endParaRPr>
          </a:p>
          <a:p>
            <a:pPr>
              <a:lnSpc>
                <a:spcPct val="100000"/>
              </a:lnSpc>
              <a:spcBef>
                <a:spcPts val="519"/>
              </a:spcBef>
            </a:pPr>
            <a:endParaRPr lang="en-US" sz="2500" b="0" strike="noStrike" spc="-1" dirty="0">
              <a:solidFill>
                <a:srgbClr val="FFFFFF"/>
              </a:solidFill>
              <a:latin typeface="Arial"/>
            </a:endParaRPr>
          </a:p>
          <a:p>
            <a:pPr>
              <a:lnSpc>
                <a:spcPct val="100000"/>
              </a:lnSpc>
              <a:spcBef>
                <a:spcPts val="519"/>
              </a:spcBef>
            </a:pPr>
            <a:endParaRPr lang="en-US" sz="2500" b="0" strike="noStrike" spc="-1" dirty="0">
              <a:solidFill>
                <a:srgbClr val="FFFFFF"/>
              </a:solidFill>
              <a:latin typeface="Arial"/>
            </a:endParaRPr>
          </a:p>
          <a:p>
            <a:pPr>
              <a:lnSpc>
                <a:spcPct val="100000"/>
              </a:lnSpc>
              <a:spcBef>
                <a:spcPts val="519"/>
              </a:spcBef>
            </a:pPr>
            <a:endParaRPr lang="en-US" sz="2500" b="0" strike="noStrike" spc="-1" dirty="0">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30" name="PlaceHolder 1"/>
          <p:cNvSpPr>
            <a:spLocks noGrp="1"/>
          </p:cNvSpPr>
          <p:nvPr>
            <p:ph type="title" idx="4294967295"/>
          </p:nvPr>
        </p:nvSpPr>
        <p:spPr>
          <a:xfrm>
            <a:off x="0" y="566738"/>
            <a:ext cx="9144000" cy="576262"/>
          </a:xfrm>
          <a:prstGeom prst="rect">
            <a:avLst/>
          </a:prstGeom>
          <a:noFill/>
          <a:ln w="9360">
            <a:noFill/>
          </a:ln>
        </p:spPr>
        <p:txBody>
          <a:bodyPr lIns="0" tIns="45000" rIns="0" bIns="0" anchor="b">
            <a:noAutofit/>
          </a:bodyPr>
          <a:lstStyle/>
          <a:p>
            <a:pPr algn="ctr">
              <a:lnSpc>
                <a:spcPct val="100000"/>
              </a:lnSpc>
            </a:pPr>
            <a:r>
              <a:rPr lang="el-GR" sz="2600" b="1" strike="noStrike" spc="-1" dirty="0">
                <a:solidFill>
                  <a:srgbClr val="FFC000"/>
                </a:solidFill>
                <a:latin typeface="Arial"/>
              </a:rPr>
              <a:t>ΩΦΕΛΟΥΜΕΝΟΙ </a:t>
            </a:r>
            <a:endParaRPr lang="en-US" sz="2600" b="0" strike="noStrike" spc="-1" dirty="0">
              <a:solidFill>
                <a:srgbClr val="FFFFFF"/>
              </a:solidFill>
              <a:latin typeface="Arial"/>
            </a:endParaRPr>
          </a:p>
        </p:txBody>
      </p:sp>
      <p:sp>
        <p:nvSpPr>
          <p:cNvPr id="331" name="PlaceHolder 2"/>
          <p:cNvSpPr>
            <a:spLocks noGrp="1"/>
          </p:cNvSpPr>
          <p:nvPr>
            <p:ph idx="4294967295"/>
          </p:nvPr>
        </p:nvSpPr>
        <p:spPr>
          <a:xfrm>
            <a:off x="439782" y="1143000"/>
            <a:ext cx="8382000" cy="6045925"/>
          </a:xfrm>
          <a:prstGeom prst="rect">
            <a:avLst/>
          </a:prstGeom>
          <a:noFill/>
          <a:ln w="9360">
            <a:noFill/>
          </a:ln>
        </p:spPr>
        <p:txBody>
          <a:bodyPr lIns="90000" tIns="45000" rIns="90000" bIns="45000" anchor="t">
            <a:noAutofit/>
          </a:bodyPr>
          <a:lstStyle/>
          <a:p>
            <a:pPr marL="0" indent="0" algn="ctr">
              <a:lnSpc>
                <a:spcPct val="100000"/>
              </a:lnSpc>
              <a:spcBef>
                <a:spcPts val="519"/>
              </a:spcBef>
              <a:buNone/>
            </a:pPr>
            <a:endParaRPr lang="en-US" sz="2500" b="0" strike="noStrike" spc="-1" dirty="0" smtClean="0">
              <a:solidFill>
                <a:srgbClr val="FFFFFF"/>
              </a:solidFill>
              <a:latin typeface="Arial"/>
            </a:endParaRPr>
          </a:p>
          <a:p>
            <a:pPr marL="0" indent="0" algn="ctr">
              <a:lnSpc>
                <a:spcPct val="100000"/>
              </a:lnSpc>
              <a:spcBef>
                <a:spcPts val="519"/>
              </a:spcBef>
              <a:buNone/>
            </a:pPr>
            <a:endParaRPr lang="en-US" sz="2500" spc="-1" dirty="0">
              <a:solidFill>
                <a:srgbClr val="FFFFFF"/>
              </a:solidFill>
              <a:latin typeface="Arial"/>
            </a:endParaRPr>
          </a:p>
          <a:p>
            <a:pPr marL="0" indent="0" algn="ctr">
              <a:lnSpc>
                <a:spcPct val="100000"/>
              </a:lnSpc>
              <a:spcBef>
                <a:spcPts val="519"/>
              </a:spcBef>
              <a:buNone/>
            </a:pPr>
            <a:r>
              <a:rPr lang="el-GR" sz="2500" b="0" strike="noStrike" spc="-1" dirty="0" smtClean="0">
                <a:solidFill>
                  <a:srgbClr val="FFFFFF"/>
                </a:solidFill>
                <a:latin typeface="Arial"/>
              </a:rPr>
              <a:t>Με </a:t>
            </a:r>
            <a:r>
              <a:rPr lang="el-GR" sz="2500" b="0" strike="noStrike" spc="-1" dirty="0">
                <a:solidFill>
                  <a:srgbClr val="FFFFFF"/>
                </a:solidFill>
                <a:latin typeface="Arial"/>
              </a:rPr>
              <a:t>την υλοποίηση της συγκεκριμένης πράξης, αποσκοπούμε στην βελτίωση των επιπέδων φοίτησης και επιτυχίας, μέσα από την ανάπτυξη της ποιότητας, της αποτελεσματικότητας και της πρόσβασης στην τριτοβάθμια και ισοδύναμη με αυτή εκπαίδευση.</a:t>
            </a:r>
            <a:endParaRPr lang="en-US" sz="2500" b="0" strike="noStrike" spc="-1" dirty="0">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32" name="PlaceHolder 1"/>
          <p:cNvSpPr>
            <a:spLocks noGrp="1"/>
          </p:cNvSpPr>
          <p:nvPr>
            <p:ph type="title" idx="4294967295"/>
          </p:nvPr>
        </p:nvSpPr>
        <p:spPr>
          <a:xfrm>
            <a:off x="0" y="439536"/>
            <a:ext cx="9144000" cy="572680"/>
          </a:xfrm>
          <a:prstGeom prst="rect">
            <a:avLst/>
          </a:prstGeom>
          <a:noFill/>
          <a:ln w="9360">
            <a:noFill/>
          </a:ln>
        </p:spPr>
        <p:txBody>
          <a:bodyPr lIns="0" tIns="45000" rIns="0" bIns="0" anchor="b">
            <a:noAutofit/>
          </a:bodyPr>
          <a:lstStyle/>
          <a:p>
            <a:pPr algn="ctr">
              <a:lnSpc>
                <a:spcPct val="100000"/>
              </a:lnSpc>
            </a:pPr>
            <a:r>
              <a:rPr lang="el-GR" sz="2600" b="1" strike="noStrike" spc="-1" dirty="0">
                <a:solidFill>
                  <a:srgbClr val="FFC000"/>
                </a:solidFill>
                <a:latin typeface="Arial"/>
              </a:rPr>
              <a:t>ΣΤΕΛΕΧΩΣΗ ΜΟΔΙΠ</a:t>
            </a:r>
            <a:endParaRPr lang="en-US" sz="2600" b="0" strike="noStrike" spc="-1" dirty="0">
              <a:solidFill>
                <a:srgbClr val="FFFFFF"/>
              </a:solidFill>
              <a:latin typeface="Arial"/>
            </a:endParaRPr>
          </a:p>
        </p:txBody>
      </p:sp>
      <p:sp>
        <p:nvSpPr>
          <p:cNvPr id="334" name="Rectangle 333"/>
          <p:cNvSpPr/>
          <p:nvPr/>
        </p:nvSpPr>
        <p:spPr>
          <a:xfrm>
            <a:off x="1871280" y="1352520"/>
            <a:ext cx="5274000" cy="3623040"/>
          </a:xfrm>
          <a:prstGeom prst="rect">
            <a:avLst/>
          </a:prstGeom>
          <a:noFill/>
          <a:ln w="0">
            <a:noFill/>
          </a:ln>
        </p:spPr>
        <p:style>
          <a:lnRef idx="0">
            <a:scrgbClr r="0" g="0" b="0"/>
          </a:lnRef>
          <a:fillRef idx="0">
            <a:scrgbClr r="0" g="0" b="0"/>
          </a:fillRef>
          <a:effectRef idx="0">
            <a:scrgbClr r="0" g="0" b="0"/>
          </a:effectRef>
          <a:fontRef idx="minor"/>
        </p:style>
      </p:sp>
      <p:sp>
        <p:nvSpPr>
          <p:cNvPr id="335" name="Freeform 334"/>
          <p:cNvSpPr/>
          <p:nvPr/>
        </p:nvSpPr>
        <p:spPr>
          <a:xfrm>
            <a:off x="4508280" y="2240280"/>
            <a:ext cx="770400" cy="816840"/>
          </a:xfrm>
          <a:custGeom>
            <a:avLst/>
            <a:gdLst/>
            <a:ahLst/>
            <a:cxnLst/>
            <a:rect l="l" t="t" r="r" b="b"/>
            <a:pathLst>
              <a:path w="770763" h="817311">
                <a:moveTo>
                  <a:pt x="0" y="0"/>
                </a:moveTo>
                <a:lnTo>
                  <a:pt x="770763" y="817311"/>
                </a:lnTo>
              </a:path>
            </a:pathLst>
          </a:custGeom>
          <a:noFill/>
          <a:ln>
            <a:noFill/>
          </a:ln>
          <a:scene3d>
            <a:camera prst="orthographicFront"/>
            <a:lightRig rig="threePt" dir="t"/>
          </a:scene3d>
          <a:sp3d z="-40000" prstMaterial="matte"/>
        </p:spPr>
        <p:style>
          <a:lnRef idx="2">
            <a:scrgbClr r="0" g="0" b="0"/>
          </a:lnRef>
          <a:fillRef idx="0">
            <a:scrgbClr r="0" g="0" b="0"/>
          </a:fillRef>
          <a:effectRef idx="0">
            <a:scrgbClr r="0" g="0" b="0"/>
          </a:effectRef>
          <a:fontRef idx="minor"/>
        </p:style>
      </p:sp>
      <p:sp>
        <p:nvSpPr>
          <p:cNvPr id="339" name="Rectangle 338"/>
          <p:cNvSpPr/>
          <p:nvPr/>
        </p:nvSpPr>
        <p:spPr>
          <a:xfrm>
            <a:off x="3711034" y="1388143"/>
            <a:ext cx="1541520" cy="770760"/>
          </a:xfrm>
          <a:prstGeom prst="rect">
            <a:avLst/>
          </a:prstGeom>
          <a:solidFill>
            <a:schemeClr val="accent1">
              <a:lumMod val="75000"/>
            </a:schemeClr>
          </a:solidFill>
          <a:ln w="38100">
            <a:solidFill>
              <a:schemeClr val="tx1"/>
            </a:solidFill>
          </a:ln>
          <a:scene3d>
            <a:camera prst="orthographicFront"/>
            <a:lightRig rig="chilly" dir="t"/>
          </a:scene3d>
          <a:sp3d prstMaterial="translucentPowder">
            <a:bevelT w="127000" h="25400" prst="softRound"/>
          </a:sp3d>
        </p:spPr>
        <p:style>
          <a:lnRef idx="0">
            <a:scrgbClr r="0" g="0" b="0"/>
          </a:lnRef>
          <a:fillRef idx="0">
            <a:scrgbClr r="0" g="0" b="0"/>
          </a:fillRef>
          <a:effectRef idx="0">
            <a:scrgbClr r="0" g="0" b="0"/>
          </a:effectRef>
          <a:fontRef idx="minor"/>
        </p:style>
        <p:txBody>
          <a:bodyPr lIns="6840" tIns="6840" rIns="6840" bIns="6840" numCol="1" spcCol="1440" anchor="ctr">
            <a:noAutofit/>
          </a:bodyPr>
          <a:lstStyle/>
          <a:p>
            <a:pPr algn="ctr">
              <a:lnSpc>
                <a:spcPct val="90000"/>
              </a:lnSpc>
              <a:spcAft>
                <a:spcPts val="386"/>
              </a:spcAft>
              <a:tabLst>
                <a:tab pos="0" algn="l"/>
              </a:tabLst>
            </a:pPr>
            <a:r>
              <a:rPr lang="el-GR" sz="1100" b="1" strike="noStrike" dirty="0">
                <a:ln w="0"/>
                <a:latin typeface="Arial"/>
              </a:rPr>
              <a:t>Πρόεδρος ΜΟΔΙΠ</a:t>
            </a:r>
            <a:endParaRPr lang="en-US" sz="1100" b="1" strike="noStrike" dirty="0">
              <a:ln w="0"/>
              <a:latin typeface="Arial"/>
            </a:endParaRPr>
          </a:p>
          <a:p>
            <a:pPr algn="ctr">
              <a:lnSpc>
                <a:spcPct val="90000"/>
              </a:lnSpc>
              <a:spcAft>
                <a:spcPts val="386"/>
              </a:spcAft>
              <a:tabLst>
                <a:tab pos="0" algn="l"/>
              </a:tabLst>
            </a:pPr>
            <a:r>
              <a:rPr lang="el-GR" sz="1100" strike="noStrike" dirty="0">
                <a:ln w="0"/>
                <a:latin typeface="Arial"/>
              </a:rPr>
              <a:t>Δ. </a:t>
            </a:r>
            <a:r>
              <a:rPr lang="el-GR" sz="1100" strike="noStrike" dirty="0" err="1">
                <a:ln w="0"/>
                <a:latin typeface="Arial"/>
              </a:rPr>
              <a:t>Γκιντίδης</a:t>
            </a:r>
            <a:endParaRPr lang="en-US" sz="1100" strike="noStrike" dirty="0">
              <a:ln w="0"/>
              <a:latin typeface="Arial"/>
            </a:endParaRPr>
          </a:p>
        </p:txBody>
      </p:sp>
      <p:sp>
        <p:nvSpPr>
          <p:cNvPr id="340" name="Rectangle 339"/>
          <p:cNvSpPr/>
          <p:nvPr/>
        </p:nvSpPr>
        <p:spPr>
          <a:xfrm>
            <a:off x="4876200" y="5628600"/>
            <a:ext cx="1541520" cy="1000800"/>
          </a:xfrm>
          <a:prstGeom prst="rect">
            <a:avLst/>
          </a:prstGeom>
          <a:solidFill>
            <a:schemeClr val="accent1">
              <a:lumMod val="75000"/>
            </a:schemeClr>
          </a:solidFill>
          <a:ln w="38100">
            <a:solidFill>
              <a:schemeClr val="tx1"/>
            </a:solidFill>
          </a:ln>
          <a:scene3d>
            <a:camera prst="orthographicFront"/>
            <a:lightRig rig="chilly" dir="t"/>
          </a:scene3d>
          <a:sp3d prstMaterial="translucentPowder">
            <a:bevelT w="127000" h="25400" prst="softRound"/>
          </a:sp3d>
        </p:spPr>
        <p:style>
          <a:lnRef idx="0">
            <a:scrgbClr r="0" g="0" b="0"/>
          </a:lnRef>
          <a:fillRef idx="0">
            <a:scrgbClr r="0" g="0" b="0"/>
          </a:fillRef>
          <a:effectRef idx="0">
            <a:scrgbClr r="0" g="0" b="0"/>
          </a:effectRef>
          <a:fontRef idx="minor"/>
        </p:style>
        <p:txBody>
          <a:bodyPr lIns="6840" tIns="6840" rIns="6840" bIns="6840" numCol="1" spcCol="1440" anchor="ctr">
            <a:noAutofit/>
          </a:bodyPr>
          <a:lstStyle/>
          <a:p>
            <a:pPr algn="ctr">
              <a:lnSpc>
                <a:spcPct val="90000"/>
              </a:lnSpc>
              <a:spcAft>
                <a:spcPts val="386"/>
              </a:spcAft>
              <a:tabLst>
                <a:tab pos="0" algn="l"/>
              </a:tabLst>
            </a:pPr>
            <a:r>
              <a:rPr lang="el-GR" sz="1100" b="1" dirty="0">
                <a:ln w="0"/>
                <a:latin typeface="Arial"/>
              </a:rPr>
              <a:t>Τεχνικός Η/Υ</a:t>
            </a:r>
            <a:endParaRPr lang="en-US" sz="1100" b="1" dirty="0">
              <a:ln w="0"/>
              <a:latin typeface="Arial"/>
            </a:endParaRPr>
          </a:p>
          <a:p>
            <a:pPr algn="ctr">
              <a:lnSpc>
                <a:spcPct val="90000"/>
              </a:lnSpc>
              <a:spcAft>
                <a:spcPts val="386"/>
              </a:spcAft>
              <a:tabLst>
                <a:tab pos="0" algn="l"/>
              </a:tabLst>
            </a:pPr>
            <a:r>
              <a:rPr lang="el-GR" sz="1100" dirty="0" err="1">
                <a:ln w="0"/>
                <a:latin typeface="Arial"/>
              </a:rPr>
              <a:t>Σ.Αγιούμπ</a:t>
            </a:r>
            <a:r>
              <a:rPr lang="el-GR" sz="1100" dirty="0">
                <a:ln w="0"/>
                <a:latin typeface="Arial"/>
              </a:rPr>
              <a:t>, </a:t>
            </a:r>
            <a:r>
              <a:rPr lang="el-GR" sz="1100" dirty="0" err="1">
                <a:ln w="0"/>
                <a:latin typeface="Arial"/>
              </a:rPr>
              <a:t>Εξωτερ.Συνεργάτης</a:t>
            </a:r>
            <a:endParaRPr lang="en-US" sz="1100" dirty="0">
              <a:ln w="0"/>
              <a:latin typeface="Arial"/>
            </a:endParaRPr>
          </a:p>
        </p:txBody>
      </p:sp>
      <p:sp>
        <p:nvSpPr>
          <p:cNvPr id="341" name="Rectangle 340"/>
          <p:cNvSpPr/>
          <p:nvPr/>
        </p:nvSpPr>
        <p:spPr>
          <a:xfrm>
            <a:off x="7145280" y="5619600"/>
            <a:ext cx="1541520" cy="956160"/>
          </a:xfrm>
          <a:prstGeom prst="rect">
            <a:avLst/>
          </a:prstGeom>
          <a:solidFill>
            <a:schemeClr val="accent1">
              <a:lumMod val="75000"/>
            </a:schemeClr>
          </a:solidFill>
          <a:ln w="38100">
            <a:solidFill>
              <a:schemeClr val="tx1"/>
            </a:solidFill>
          </a:ln>
          <a:scene3d>
            <a:camera prst="orthographicFront"/>
            <a:lightRig rig="chilly" dir="t"/>
          </a:scene3d>
          <a:sp3d prstMaterial="translucentPowder">
            <a:bevelT w="127000" h="25400" prst="softRound"/>
          </a:sp3d>
        </p:spPr>
        <p:style>
          <a:lnRef idx="0">
            <a:scrgbClr r="0" g="0" b="0"/>
          </a:lnRef>
          <a:fillRef idx="0">
            <a:scrgbClr r="0" g="0" b="0"/>
          </a:fillRef>
          <a:effectRef idx="0">
            <a:scrgbClr r="0" g="0" b="0"/>
          </a:effectRef>
          <a:fontRef idx="minor"/>
        </p:style>
        <p:txBody>
          <a:bodyPr lIns="6840" tIns="6840" rIns="6840" bIns="6840" numCol="1" spcCol="1440" anchor="ctr">
            <a:noAutofit/>
          </a:bodyPr>
          <a:lstStyle/>
          <a:p>
            <a:pPr algn="ctr">
              <a:lnSpc>
                <a:spcPct val="100000"/>
              </a:lnSpc>
              <a:spcAft>
                <a:spcPts val="386"/>
              </a:spcAft>
              <a:tabLst>
                <a:tab pos="0" algn="l"/>
              </a:tabLst>
            </a:pPr>
            <a:r>
              <a:rPr lang="el-GR" sz="1100" b="1" dirty="0">
                <a:ln w="0"/>
                <a:latin typeface="Arial"/>
              </a:rPr>
              <a:t>Διασφάλιση και ποιότητα</a:t>
            </a:r>
            <a:endParaRPr lang="en-US" sz="1100" b="1" dirty="0">
              <a:ln w="0"/>
              <a:latin typeface="Arial"/>
            </a:endParaRPr>
          </a:p>
          <a:p>
            <a:pPr algn="ctr">
              <a:lnSpc>
                <a:spcPct val="100000"/>
              </a:lnSpc>
              <a:spcAft>
                <a:spcPts val="386"/>
              </a:spcAft>
              <a:tabLst>
                <a:tab pos="0" algn="l"/>
              </a:tabLst>
            </a:pPr>
            <a:r>
              <a:rPr lang="el-GR" sz="1100" dirty="0" err="1">
                <a:ln w="0"/>
                <a:latin typeface="Arial"/>
              </a:rPr>
              <a:t>Β.Μανία</a:t>
            </a:r>
            <a:r>
              <a:rPr lang="el-GR" sz="1100" dirty="0">
                <a:ln w="0"/>
                <a:latin typeface="Arial"/>
              </a:rPr>
              <a:t>, </a:t>
            </a:r>
            <a:r>
              <a:rPr lang="el-GR" sz="1100" dirty="0" err="1">
                <a:ln w="0"/>
                <a:latin typeface="Arial"/>
              </a:rPr>
              <a:t>Εξωτερ.Συνεργάτης</a:t>
            </a:r>
            <a:endParaRPr lang="en-US" sz="1100" dirty="0">
              <a:ln w="0"/>
              <a:latin typeface="Arial"/>
            </a:endParaRPr>
          </a:p>
        </p:txBody>
      </p:sp>
      <p:sp>
        <p:nvSpPr>
          <p:cNvPr id="342" name="Rectangle 341"/>
          <p:cNvSpPr/>
          <p:nvPr/>
        </p:nvSpPr>
        <p:spPr>
          <a:xfrm>
            <a:off x="2734920" y="5628600"/>
            <a:ext cx="1541520" cy="947160"/>
          </a:xfrm>
          <a:prstGeom prst="rect">
            <a:avLst/>
          </a:prstGeom>
          <a:solidFill>
            <a:schemeClr val="accent1">
              <a:lumMod val="75000"/>
            </a:schemeClr>
          </a:solidFill>
          <a:ln w="38100">
            <a:solidFill>
              <a:schemeClr val="tx1"/>
            </a:solidFill>
          </a:ln>
          <a:scene3d>
            <a:camera prst="orthographicFront"/>
            <a:lightRig rig="chilly" dir="t"/>
          </a:scene3d>
          <a:sp3d prstMaterial="translucentPowder">
            <a:bevelT w="127000" h="25400" prst="softRound"/>
          </a:sp3d>
        </p:spPr>
        <p:style>
          <a:lnRef idx="0">
            <a:scrgbClr r="0" g="0" b="0"/>
          </a:lnRef>
          <a:fillRef idx="0">
            <a:scrgbClr r="0" g="0" b="0"/>
          </a:fillRef>
          <a:effectRef idx="0">
            <a:scrgbClr r="0" g="0" b="0"/>
          </a:effectRef>
          <a:fontRef idx="minor"/>
        </p:style>
        <p:txBody>
          <a:bodyPr lIns="6840" tIns="6840" rIns="6840" bIns="6840" numCol="1" spcCol="1440" anchor="ctr">
            <a:noAutofit/>
          </a:bodyPr>
          <a:lstStyle/>
          <a:p>
            <a:pPr algn="ctr">
              <a:lnSpc>
                <a:spcPct val="100000"/>
              </a:lnSpc>
              <a:spcAft>
                <a:spcPts val="386"/>
              </a:spcAft>
              <a:tabLst>
                <a:tab pos="0" algn="l"/>
              </a:tabLst>
            </a:pPr>
            <a:r>
              <a:rPr lang="el-GR" sz="1100" b="1" strike="noStrike" dirty="0">
                <a:ln w="0"/>
                <a:latin typeface="Arial"/>
              </a:rPr>
              <a:t>Υπάλληλος ΜΟΔΙΠ</a:t>
            </a:r>
            <a:endParaRPr lang="en-US" sz="1100" b="1" strike="noStrike" dirty="0">
              <a:ln w="0"/>
              <a:latin typeface="Arial"/>
            </a:endParaRPr>
          </a:p>
          <a:p>
            <a:pPr algn="ctr">
              <a:lnSpc>
                <a:spcPct val="100000"/>
              </a:lnSpc>
              <a:spcAft>
                <a:spcPts val="386"/>
              </a:spcAft>
              <a:tabLst>
                <a:tab pos="0" algn="l"/>
              </a:tabLst>
            </a:pPr>
            <a:r>
              <a:rPr lang="el-GR" sz="1100" strike="noStrike" dirty="0" err="1">
                <a:ln w="0"/>
                <a:latin typeface="Arial"/>
              </a:rPr>
              <a:t>Σ.Φράγκος</a:t>
            </a:r>
            <a:r>
              <a:rPr lang="el-GR" sz="1100" strike="noStrike" dirty="0">
                <a:ln w="0"/>
                <a:latin typeface="Arial"/>
              </a:rPr>
              <a:t>, ΙΔΑΧ</a:t>
            </a:r>
            <a:endParaRPr lang="en-US" sz="1100" strike="noStrike" dirty="0">
              <a:ln w="0"/>
              <a:latin typeface="Arial"/>
            </a:endParaRPr>
          </a:p>
        </p:txBody>
      </p:sp>
      <p:sp>
        <p:nvSpPr>
          <p:cNvPr id="343" name="Rectangle 342"/>
          <p:cNvSpPr/>
          <p:nvPr/>
        </p:nvSpPr>
        <p:spPr>
          <a:xfrm>
            <a:off x="3009317" y="2459323"/>
            <a:ext cx="2808000" cy="2628000"/>
          </a:xfrm>
          <a:prstGeom prst="rect">
            <a:avLst/>
          </a:prstGeom>
          <a:solidFill>
            <a:schemeClr val="accent1">
              <a:lumMod val="75000"/>
            </a:schemeClr>
          </a:solidFill>
          <a:ln w="38100">
            <a:solidFill>
              <a:schemeClr val="tx1"/>
            </a:solidFill>
          </a:ln>
          <a:scene3d>
            <a:camera prst="perspectiveFront"/>
            <a:lightRig rig="chilly" dir="t"/>
          </a:scene3d>
          <a:sp3d prstMaterial="translucentPowder">
            <a:bevelT w="127000" h="25400" prst="softRound"/>
          </a:sp3d>
        </p:spPr>
        <p:style>
          <a:lnRef idx="0">
            <a:scrgbClr r="0" g="0" b="0"/>
          </a:lnRef>
          <a:fillRef idx="0">
            <a:scrgbClr r="0" g="0" b="0"/>
          </a:fillRef>
          <a:effectRef idx="0">
            <a:scrgbClr r="0" g="0" b="0"/>
          </a:effectRef>
          <a:fontRef idx="minor"/>
        </p:style>
        <p:txBody>
          <a:bodyPr lIns="6840" tIns="6840" rIns="6840" bIns="6840" numCol="1" spcCol="1440" anchor="t">
            <a:noAutofit/>
          </a:bodyPr>
          <a:lstStyle/>
          <a:p>
            <a:pPr>
              <a:lnSpc>
                <a:spcPct val="100000"/>
              </a:lnSpc>
              <a:spcAft>
                <a:spcPts val="386"/>
              </a:spcAft>
              <a:tabLst>
                <a:tab pos="0" algn="l"/>
              </a:tabLst>
            </a:pPr>
            <a:endParaRPr lang="en-US" sz="1800" strike="noStrike" dirty="0">
              <a:ln w="0"/>
              <a:effectLst>
                <a:outerShdw blurRad="38100" dist="19050" dir="2700000" algn="tl" rotWithShape="0">
                  <a:schemeClr val="dk1">
                    <a:alpha val="40000"/>
                  </a:schemeClr>
                </a:outerShdw>
              </a:effectLst>
              <a:latin typeface="Arial"/>
            </a:endParaRPr>
          </a:p>
          <a:p>
            <a:pPr algn="ctr">
              <a:lnSpc>
                <a:spcPct val="90000"/>
              </a:lnSpc>
              <a:tabLst>
                <a:tab pos="0" algn="l"/>
              </a:tabLst>
            </a:pPr>
            <a:r>
              <a:rPr lang="el-GR" sz="1100" b="1" dirty="0">
                <a:ln w="0"/>
                <a:latin typeface="Arial"/>
              </a:rPr>
              <a:t>Μέλη ΜΟΔΙΠ</a:t>
            </a:r>
            <a:endParaRPr lang="en-US" sz="1100" b="1" dirty="0">
              <a:ln w="0"/>
              <a:latin typeface="Arial"/>
            </a:endParaRPr>
          </a:p>
          <a:p>
            <a:pPr algn="ctr">
              <a:lnSpc>
                <a:spcPct val="90000"/>
              </a:lnSpc>
              <a:tabLst>
                <a:tab pos="0" algn="l"/>
              </a:tabLst>
            </a:pPr>
            <a:r>
              <a:rPr lang="el-GR" sz="1100" u="sng" dirty="0">
                <a:ln w="0"/>
                <a:latin typeface="Arial"/>
              </a:rPr>
              <a:t>Τακτικά μέλη</a:t>
            </a:r>
            <a:endParaRPr lang="en-US" sz="1100" u="sng" dirty="0">
              <a:ln w="0"/>
              <a:latin typeface="Arial"/>
            </a:endParaRPr>
          </a:p>
          <a:p>
            <a:pPr algn="ctr">
              <a:lnSpc>
                <a:spcPct val="100000"/>
              </a:lnSpc>
              <a:tabLst>
                <a:tab pos="540360" algn="l"/>
              </a:tabLst>
            </a:pPr>
            <a:r>
              <a:rPr lang="el-GR" sz="1100" dirty="0">
                <a:ln w="0"/>
                <a:latin typeface="Arial"/>
              </a:rPr>
              <a:t>Σ. Πόνης ΣΜΜ</a:t>
            </a:r>
          </a:p>
          <a:p>
            <a:pPr algn="ctr">
              <a:lnSpc>
                <a:spcPct val="100000"/>
              </a:lnSpc>
            </a:pPr>
            <a:r>
              <a:rPr lang="el-GR" sz="1100" dirty="0" err="1">
                <a:ln w="0"/>
                <a:latin typeface="Arial"/>
              </a:rPr>
              <a:t>Κ.Καρβουντζή</a:t>
            </a:r>
            <a:r>
              <a:rPr lang="el-GR" sz="1100" dirty="0">
                <a:ln w="0"/>
                <a:latin typeface="Arial"/>
              </a:rPr>
              <a:t> ΣΑΜ</a:t>
            </a:r>
          </a:p>
          <a:p>
            <a:pPr algn="ctr">
              <a:lnSpc>
                <a:spcPct val="100000"/>
              </a:lnSpc>
            </a:pPr>
            <a:r>
              <a:rPr lang="el-GR" sz="1100" dirty="0">
                <a:ln w="0"/>
                <a:latin typeface="Arial"/>
              </a:rPr>
              <a:t>Σ. </a:t>
            </a:r>
            <a:r>
              <a:rPr lang="el-GR" sz="1100" dirty="0" err="1">
                <a:ln w="0"/>
                <a:latin typeface="Arial"/>
              </a:rPr>
              <a:t>Τσιβιλής</a:t>
            </a:r>
            <a:r>
              <a:rPr lang="el-GR" sz="1100" dirty="0">
                <a:ln w="0"/>
                <a:latin typeface="Arial"/>
              </a:rPr>
              <a:t> ΣΧΜ</a:t>
            </a:r>
            <a:endParaRPr lang="en-US" sz="1100" dirty="0">
              <a:ln w="0"/>
              <a:latin typeface="Arial"/>
            </a:endParaRPr>
          </a:p>
          <a:p>
            <a:pPr algn="ctr">
              <a:lnSpc>
                <a:spcPct val="100000"/>
              </a:lnSpc>
            </a:pPr>
            <a:r>
              <a:rPr lang="el-GR" sz="1100" dirty="0">
                <a:ln w="0"/>
                <a:latin typeface="Arial"/>
              </a:rPr>
              <a:t>Γ. </a:t>
            </a:r>
            <a:r>
              <a:rPr lang="el-GR" sz="1100" dirty="0" err="1">
                <a:ln w="0"/>
                <a:latin typeface="Arial"/>
              </a:rPr>
              <a:t>Αναστασάκης</a:t>
            </a:r>
            <a:r>
              <a:rPr lang="el-GR" sz="1100" dirty="0">
                <a:ln w="0"/>
                <a:latin typeface="Arial"/>
              </a:rPr>
              <a:t> ΣΜΜΜ </a:t>
            </a:r>
          </a:p>
          <a:p>
            <a:pPr algn="ctr">
              <a:lnSpc>
                <a:spcPct val="100000"/>
              </a:lnSpc>
            </a:pPr>
            <a:r>
              <a:rPr lang="el-GR" sz="1100" dirty="0">
                <a:ln w="0"/>
                <a:latin typeface="Arial"/>
              </a:rPr>
              <a:t>Α. Κυρίτσης ΣΕΜΦΕ</a:t>
            </a:r>
          </a:p>
          <a:p>
            <a:pPr algn="ctr">
              <a:lnSpc>
                <a:spcPct val="100000"/>
              </a:lnSpc>
            </a:pPr>
            <a:r>
              <a:rPr lang="el-GR" sz="1100" u="sng" dirty="0">
                <a:ln w="0"/>
                <a:latin typeface="Arial"/>
              </a:rPr>
              <a:t>Αναπληρωματικά μέλη</a:t>
            </a:r>
            <a:endParaRPr lang="en-US" sz="1100" u="sng" dirty="0">
              <a:ln w="0"/>
              <a:latin typeface="Arial"/>
            </a:endParaRPr>
          </a:p>
          <a:p>
            <a:pPr algn="ctr">
              <a:lnSpc>
                <a:spcPct val="100000"/>
              </a:lnSpc>
            </a:pPr>
            <a:r>
              <a:rPr lang="el-GR" sz="1100" dirty="0">
                <a:ln w="0"/>
                <a:latin typeface="Arial"/>
              </a:rPr>
              <a:t>Δ. </a:t>
            </a:r>
            <a:r>
              <a:rPr lang="el-GR" sz="1100" dirty="0" err="1">
                <a:ln w="0"/>
                <a:latin typeface="Arial"/>
              </a:rPr>
              <a:t>Μαμάης</a:t>
            </a:r>
            <a:r>
              <a:rPr lang="el-GR" sz="1100" dirty="0">
                <a:ln w="0"/>
                <a:latin typeface="Arial"/>
              </a:rPr>
              <a:t> ΣΠΜ</a:t>
            </a:r>
            <a:endParaRPr lang="en-US" sz="1100" dirty="0">
              <a:ln w="0"/>
              <a:latin typeface="Arial"/>
            </a:endParaRPr>
          </a:p>
          <a:p>
            <a:pPr algn="ctr">
              <a:lnSpc>
                <a:spcPct val="100000"/>
              </a:lnSpc>
            </a:pPr>
            <a:r>
              <a:rPr lang="el-GR" sz="1100" dirty="0">
                <a:ln w="0"/>
                <a:latin typeface="Arial"/>
              </a:rPr>
              <a:t>Κ. Νικήτα ΣΗΜΜΥ</a:t>
            </a:r>
            <a:endParaRPr lang="en-US" sz="1100" dirty="0">
              <a:ln w="0"/>
              <a:latin typeface="Arial"/>
            </a:endParaRPr>
          </a:p>
          <a:p>
            <a:pPr algn="ctr">
              <a:lnSpc>
                <a:spcPct val="100000"/>
              </a:lnSpc>
            </a:pPr>
            <a:r>
              <a:rPr lang="el-GR" sz="1100" dirty="0">
                <a:ln w="0"/>
                <a:latin typeface="Arial"/>
              </a:rPr>
              <a:t>Μ. Παπαδοπούλου ΣΑΤΜ</a:t>
            </a:r>
            <a:endParaRPr lang="en-US" sz="1100" dirty="0">
              <a:ln w="0"/>
              <a:latin typeface="Arial"/>
            </a:endParaRPr>
          </a:p>
          <a:p>
            <a:pPr algn="ctr">
              <a:lnSpc>
                <a:spcPct val="100000"/>
              </a:lnSpc>
            </a:pPr>
            <a:r>
              <a:rPr lang="el-GR" sz="1100" dirty="0" err="1" smtClean="0">
                <a:ln w="0"/>
                <a:latin typeface="Arial"/>
              </a:rPr>
              <a:t>Γ.Ζαραφωνίτης</a:t>
            </a:r>
            <a:r>
              <a:rPr lang="el-GR" sz="1100" dirty="0" smtClean="0">
                <a:ln w="0"/>
                <a:latin typeface="Arial"/>
              </a:rPr>
              <a:t> ΣΝΜΜ</a:t>
            </a:r>
            <a:endParaRPr lang="en-US" sz="1100" dirty="0">
              <a:ln w="0"/>
              <a:latin typeface="Arial"/>
            </a:endParaRPr>
          </a:p>
          <a:p>
            <a:pPr algn="ctr">
              <a:lnSpc>
                <a:spcPct val="100000"/>
              </a:lnSpc>
              <a:spcAft>
                <a:spcPts val="386"/>
              </a:spcAft>
              <a:tabLst>
                <a:tab pos="0" algn="l"/>
              </a:tabLst>
            </a:pPr>
            <a:endParaRPr lang="en-US" sz="1100" strike="noStrike" dirty="0">
              <a:ln w="0"/>
              <a:effectLst>
                <a:outerShdw blurRad="38100" dist="19050" dir="2700000" algn="tl" rotWithShape="0">
                  <a:schemeClr val="dk1">
                    <a:alpha val="40000"/>
                  </a:schemeClr>
                </a:outerShdw>
              </a:effectLst>
              <a:latin typeface="Arial"/>
            </a:endParaRPr>
          </a:p>
          <a:p>
            <a:pPr algn="ctr">
              <a:lnSpc>
                <a:spcPct val="90000"/>
              </a:lnSpc>
              <a:spcAft>
                <a:spcPts val="386"/>
              </a:spcAft>
              <a:tabLst>
                <a:tab pos="0" algn="l"/>
              </a:tabLst>
            </a:pPr>
            <a:endParaRPr lang="en-US" sz="1100" strike="noStrike" dirty="0">
              <a:ln w="0"/>
              <a:effectLst>
                <a:outerShdw blurRad="38100" dist="19050" dir="2700000" algn="tl" rotWithShape="0">
                  <a:schemeClr val="dk1">
                    <a:alpha val="40000"/>
                  </a:schemeClr>
                </a:outerShdw>
              </a:effectLst>
              <a:latin typeface="Arial"/>
            </a:endParaRPr>
          </a:p>
          <a:p>
            <a:pPr algn="ctr">
              <a:lnSpc>
                <a:spcPct val="90000"/>
              </a:lnSpc>
              <a:spcAft>
                <a:spcPts val="386"/>
              </a:spcAft>
              <a:tabLst>
                <a:tab pos="0" algn="l"/>
              </a:tabLst>
            </a:pPr>
            <a:endParaRPr lang="en-US" sz="1100" strike="noStrike" dirty="0">
              <a:ln w="0"/>
              <a:effectLst>
                <a:outerShdw blurRad="38100" dist="19050" dir="2700000" algn="tl" rotWithShape="0">
                  <a:schemeClr val="dk1">
                    <a:alpha val="40000"/>
                  </a:schemeClr>
                </a:outerShdw>
              </a:effectLst>
              <a:latin typeface="Arial"/>
            </a:endParaRPr>
          </a:p>
          <a:p>
            <a:pPr algn="ctr">
              <a:lnSpc>
                <a:spcPct val="90000"/>
              </a:lnSpc>
              <a:spcAft>
                <a:spcPts val="386"/>
              </a:spcAft>
              <a:tabLst>
                <a:tab pos="0" algn="l"/>
              </a:tabLst>
            </a:pPr>
            <a:endParaRPr lang="en-US" sz="1100" strike="noStrike" dirty="0">
              <a:ln w="0"/>
              <a:effectLst>
                <a:outerShdw blurRad="38100" dist="19050" dir="2700000" algn="tl" rotWithShape="0">
                  <a:schemeClr val="dk1">
                    <a:alpha val="40000"/>
                  </a:schemeClr>
                </a:outerShdw>
              </a:effectLst>
              <a:latin typeface="Arial"/>
            </a:endParaRPr>
          </a:p>
          <a:p>
            <a:pPr algn="ctr">
              <a:lnSpc>
                <a:spcPct val="90000"/>
              </a:lnSpc>
              <a:spcAft>
                <a:spcPts val="386"/>
              </a:spcAft>
              <a:tabLst>
                <a:tab pos="0" algn="l"/>
              </a:tabLst>
            </a:pPr>
            <a:endParaRPr lang="en-US" sz="1100" strike="noStrike" dirty="0">
              <a:ln w="0"/>
              <a:effectLst>
                <a:outerShdw blurRad="38100" dist="19050" dir="2700000" algn="tl" rotWithShape="0">
                  <a:schemeClr val="dk1">
                    <a:alpha val="40000"/>
                  </a:schemeClr>
                </a:outerShdw>
              </a:effectLst>
              <a:latin typeface="Arial"/>
            </a:endParaRPr>
          </a:p>
        </p:txBody>
      </p:sp>
      <p:sp>
        <p:nvSpPr>
          <p:cNvPr id="344" name="Rectangle 343"/>
          <p:cNvSpPr/>
          <p:nvPr/>
        </p:nvSpPr>
        <p:spPr>
          <a:xfrm>
            <a:off x="331159" y="5646670"/>
            <a:ext cx="1541520" cy="947160"/>
          </a:xfrm>
          <a:prstGeom prst="rect">
            <a:avLst/>
          </a:prstGeom>
          <a:solidFill>
            <a:schemeClr val="accent1">
              <a:lumMod val="75000"/>
            </a:schemeClr>
          </a:solidFill>
          <a:ln w="38100">
            <a:solidFill>
              <a:schemeClr val="tx1"/>
            </a:solidFill>
          </a:ln>
          <a:scene3d>
            <a:camera prst="orthographicFront"/>
            <a:lightRig rig="chilly" dir="t"/>
          </a:scene3d>
          <a:sp3d prstMaterial="translucentPowder">
            <a:bevelT w="127000" h="25400" prst="softRound"/>
          </a:sp3d>
        </p:spPr>
        <p:style>
          <a:lnRef idx="0">
            <a:scrgbClr r="0" g="0" b="0"/>
          </a:lnRef>
          <a:fillRef idx="0">
            <a:scrgbClr r="0" g="0" b="0"/>
          </a:fillRef>
          <a:effectRef idx="0">
            <a:scrgbClr r="0" g="0" b="0"/>
          </a:effectRef>
          <a:fontRef idx="minor"/>
        </p:style>
        <p:txBody>
          <a:bodyPr lIns="6840" tIns="6840" rIns="6840" bIns="6840" numCol="1" spcCol="1440" anchor="ctr">
            <a:noAutofit/>
          </a:bodyPr>
          <a:lstStyle/>
          <a:p>
            <a:pPr algn="ctr">
              <a:lnSpc>
                <a:spcPct val="100000"/>
              </a:lnSpc>
              <a:spcAft>
                <a:spcPts val="386"/>
              </a:spcAft>
              <a:tabLst>
                <a:tab pos="0" algn="l"/>
              </a:tabLst>
            </a:pPr>
            <a:r>
              <a:rPr lang="el-GR" sz="1100" b="1" strike="noStrike" dirty="0">
                <a:ln w="0"/>
                <a:latin typeface="Arial"/>
              </a:rPr>
              <a:t>Γραμματέας ΜΟΔΙΠ</a:t>
            </a:r>
            <a:endParaRPr lang="en-US" sz="1100" b="1" strike="noStrike" dirty="0">
              <a:ln w="0"/>
              <a:latin typeface="Arial"/>
            </a:endParaRPr>
          </a:p>
          <a:p>
            <a:pPr algn="ctr">
              <a:lnSpc>
                <a:spcPct val="100000"/>
              </a:lnSpc>
              <a:spcAft>
                <a:spcPts val="386"/>
              </a:spcAft>
              <a:tabLst>
                <a:tab pos="0" algn="l"/>
              </a:tabLst>
            </a:pPr>
            <a:r>
              <a:rPr lang="el-GR" sz="1100" strike="noStrike" dirty="0" err="1">
                <a:ln w="0"/>
                <a:latin typeface="Arial"/>
              </a:rPr>
              <a:t>Μ.Μπανιά</a:t>
            </a:r>
            <a:r>
              <a:rPr lang="el-GR" sz="1100" strike="noStrike" dirty="0">
                <a:ln w="0"/>
                <a:latin typeface="Arial"/>
              </a:rPr>
              <a:t>, ΙΔΑΧ</a:t>
            </a:r>
            <a:endParaRPr lang="en-US" sz="1100" strike="noStrike" dirty="0">
              <a:ln w="0"/>
              <a:latin typeface="Arial"/>
            </a:endParaRPr>
          </a:p>
        </p:txBody>
      </p:sp>
      <p:sp>
        <p:nvSpPr>
          <p:cNvPr id="2" name="Down Arrow 1"/>
          <p:cNvSpPr/>
          <p:nvPr/>
        </p:nvSpPr>
        <p:spPr>
          <a:xfrm>
            <a:off x="4413317" y="2194526"/>
            <a:ext cx="45719" cy="21904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cxnSp>
        <p:nvCxnSpPr>
          <p:cNvPr id="8" name="Elbow Connector 7"/>
          <p:cNvCxnSpPr>
            <a:stCxn id="343" idx="2"/>
          </p:cNvCxnSpPr>
          <p:nvPr/>
        </p:nvCxnSpPr>
        <p:spPr>
          <a:xfrm rot="16200000" flipH="1">
            <a:off x="6055158" y="3445481"/>
            <a:ext cx="219043" cy="3502725"/>
          </a:xfrm>
          <a:prstGeom prst="bentConnector2">
            <a:avLst/>
          </a:prstGeom>
          <a:ln w="44450" cmpd="sng">
            <a:solidFill>
              <a:schemeClr val="tx1">
                <a:alpha val="84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954982" y="5289696"/>
            <a:ext cx="3458336" cy="1667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ight Arrow 18"/>
          <p:cNvSpPr/>
          <p:nvPr/>
        </p:nvSpPr>
        <p:spPr>
          <a:xfrm rot="5400000">
            <a:off x="741622" y="5381365"/>
            <a:ext cx="426720" cy="183420"/>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ight Arrow 36"/>
          <p:cNvSpPr/>
          <p:nvPr/>
        </p:nvSpPr>
        <p:spPr>
          <a:xfrm rot="5400000">
            <a:off x="3215642" y="5411346"/>
            <a:ext cx="426720" cy="183420"/>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ight Arrow 37"/>
          <p:cNvSpPr/>
          <p:nvPr/>
        </p:nvSpPr>
        <p:spPr>
          <a:xfrm rot="5400000">
            <a:off x="4222816" y="2237345"/>
            <a:ext cx="426720" cy="183420"/>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ight Arrow 38"/>
          <p:cNvSpPr/>
          <p:nvPr/>
        </p:nvSpPr>
        <p:spPr>
          <a:xfrm rot="5400000">
            <a:off x="5433600" y="5411346"/>
            <a:ext cx="426720" cy="183420"/>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ight Arrow 39"/>
          <p:cNvSpPr/>
          <p:nvPr/>
        </p:nvSpPr>
        <p:spPr>
          <a:xfrm rot="5400000">
            <a:off x="7658293" y="5411346"/>
            <a:ext cx="426720" cy="183420"/>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48" name="PlaceHolder 1"/>
          <p:cNvSpPr>
            <a:spLocks noGrp="1"/>
          </p:cNvSpPr>
          <p:nvPr>
            <p:ph type="title" idx="4294967295"/>
          </p:nvPr>
        </p:nvSpPr>
        <p:spPr>
          <a:xfrm>
            <a:off x="0" y="457200"/>
            <a:ext cx="9144000" cy="773113"/>
          </a:xfrm>
          <a:prstGeom prst="rect">
            <a:avLst/>
          </a:prstGeom>
          <a:noFill/>
          <a:ln w="9360">
            <a:noFill/>
          </a:ln>
        </p:spPr>
        <p:txBody>
          <a:bodyPr lIns="0" tIns="45000" rIns="0" bIns="0" anchor="b">
            <a:noAutofit/>
          </a:bodyPr>
          <a:lstStyle/>
          <a:p>
            <a:pPr algn="ctr">
              <a:lnSpc>
                <a:spcPct val="100000"/>
              </a:lnSpc>
            </a:pPr>
            <a:r>
              <a:rPr lang="el-GR" sz="2600" b="1" spc="-1" dirty="0" smtClean="0">
                <a:solidFill>
                  <a:srgbClr val="FFC000"/>
                </a:solidFill>
                <a:latin typeface="Arial"/>
              </a:rPr>
              <a:t>ΤΑΥΤΟΤΗΤΑ ΠΡΑΞΗΣ</a:t>
            </a:r>
            <a:endParaRPr lang="en-US" sz="2600" b="0" strike="noStrike" spc="-1" dirty="0">
              <a:solidFill>
                <a:srgbClr val="FFFFFF"/>
              </a:solidFill>
              <a:latin typeface="Arial"/>
            </a:endParaRPr>
          </a:p>
        </p:txBody>
      </p:sp>
      <p:sp>
        <p:nvSpPr>
          <p:cNvPr id="349" name="PlaceHolder 2"/>
          <p:cNvSpPr>
            <a:spLocks noGrp="1"/>
          </p:cNvSpPr>
          <p:nvPr>
            <p:ph idx="4294967295"/>
          </p:nvPr>
        </p:nvSpPr>
        <p:spPr>
          <a:xfrm>
            <a:off x="330926" y="940527"/>
            <a:ext cx="8508274" cy="6146074"/>
          </a:xfrm>
          <a:prstGeom prst="rect">
            <a:avLst/>
          </a:prstGeom>
          <a:noFill/>
          <a:ln w="9360">
            <a:noFill/>
          </a:ln>
        </p:spPr>
        <p:txBody>
          <a:bodyPr lIns="90000" tIns="45000" rIns="90000" bIns="45000" anchor="t">
            <a:noAutofit/>
          </a:bodyPr>
          <a:lstStyle/>
          <a:p>
            <a:pPr marL="0" indent="0" algn="ctr">
              <a:spcBef>
                <a:spcPts val="1417"/>
              </a:spcBef>
              <a:buNone/>
            </a:pPr>
            <a:endParaRPr lang="en-US" sz="2500" b="0" strike="noStrike" spc="-1" dirty="0" smtClean="0">
              <a:solidFill>
                <a:srgbClr val="FFFFFF"/>
              </a:solidFill>
              <a:latin typeface="Arial"/>
              <a:ea typeface="Tahoma"/>
            </a:endParaRPr>
          </a:p>
          <a:p>
            <a:pPr marL="0" indent="0" algn="ctr">
              <a:spcBef>
                <a:spcPts val="1417"/>
              </a:spcBef>
              <a:buNone/>
            </a:pPr>
            <a:endParaRPr lang="en-US" sz="2500" spc="-1" dirty="0">
              <a:solidFill>
                <a:srgbClr val="FFFFFF"/>
              </a:solidFill>
              <a:latin typeface="Arial"/>
              <a:ea typeface="Tahoma"/>
            </a:endParaRPr>
          </a:p>
          <a:p>
            <a:pPr marL="0" indent="0" algn="ctr">
              <a:spcBef>
                <a:spcPts val="1417"/>
              </a:spcBef>
              <a:buNone/>
            </a:pPr>
            <a:r>
              <a:rPr lang="el-GR" sz="2500" b="0" strike="noStrike" spc="-1" dirty="0" smtClean="0">
                <a:solidFill>
                  <a:srgbClr val="FFFFFF"/>
                </a:solidFill>
                <a:latin typeface="Arial"/>
                <a:ea typeface="Tahoma"/>
              </a:rPr>
              <a:t>Τίτλος </a:t>
            </a:r>
            <a:r>
              <a:rPr lang="el-GR" sz="2500" b="0" strike="noStrike" spc="-1" dirty="0">
                <a:solidFill>
                  <a:srgbClr val="FFFFFF"/>
                </a:solidFill>
                <a:latin typeface="Arial"/>
                <a:ea typeface="Tahoma"/>
              </a:rPr>
              <a:t>Πράξης «Αναβάθμιση της ποιότητας των ΑΕΙ, για την αποτελεσματικότερη και αποδοτικότερη λειτουργία τους _ Υποστήριξη της ΜΟΔΙΠ – </a:t>
            </a:r>
            <a:r>
              <a:rPr lang="el-GR" sz="2500" b="0" strike="noStrike" spc="-1" dirty="0" smtClean="0">
                <a:solidFill>
                  <a:srgbClr val="FFFFFF"/>
                </a:solidFill>
                <a:latin typeface="Arial"/>
                <a:ea typeface="Tahoma"/>
              </a:rPr>
              <a:t>ΕΜΠ»</a:t>
            </a:r>
            <a:endParaRPr lang="el-GR" sz="2500" b="0" strike="noStrike" spc="-1" dirty="0">
              <a:solidFill>
                <a:srgbClr val="FFFFFF"/>
              </a:solidFill>
              <a:latin typeface="Tahoma"/>
              <a:ea typeface="Tahoma"/>
            </a:endParaRPr>
          </a:p>
          <a:p>
            <a:pPr marL="108000" indent="0" algn="ctr">
              <a:lnSpc>
                <a:spcPct val="100000"/>
              </a:lnSpc>
              <a:spcBef>
                <a:spcPts val="1417"/>
              </a:spcBef>
              <a:buClr>
                <a:srgbClr val="000000"/>
              </a:buClr>
              <a:buNone/>
            </a:pPr>
            <a:r>
              <a:rPr lang="el-GR" sz="2500" b="0" u="sng" strike="noStrike" spc="-1" dirty="0" err="1">
                <a:solidFill>
                  <a:srgbClr val="FFFFFF"/>
                </a:solidFill>
                <a:uFillTx/>
                <a:latin typeface="Arial"/>
                <a:ea typeface="Tahoma"/>
              </a:rPr>
              <a:t>Υποέργο</a:t>
            </a:r>
            <a:r>
              <a:rPr lang="el-GR" sz="2500" b="0" u="sng" strike="noStrike" spc="-1" dirty="0">
                <a:solidFill>
                  <a:srgbClr val="FFFFFF"/>
                </a:solidFill>
                <a:uFillTx/>
                <a:latin typeface="Arial"/>
                <a:ea typeface="Tahoma"/>
              </a:rPr>
              <a:t> 1</a:t>
            </a:r>
            <a:r>
              <a:rPr lang="el-GR" sz="2500" b="0" strike="noStrike" spc="-1" dirty="0">
                <a:solidFill>
                  <a:srgbClr val="FFFFFF"/>
                </a:solidFill>
                <a:latin typeface="Arial"/>
                <a:ea typeface="Tahoma"/>
              </a:rPr>
              <a:t>: Αναβάθμιση της ποιότητας των ΑΕΙ, για την αποτελεσματικότερη και αποδοτικότερη λειτουργία τους _ Υποστήριξη της ΜΟΔΙΠ – ΕΜΠ</a:t>
            </a:r>
            <a:endParaRPr lang="el-GR" sz="2500" b="0" strike="noStrike" spc="-1" dirty="0">
              <a:solidFill>
                <a:srgbClr val="FFFFFF"/>
              </a:solidFill>
              <a:latin typeface="Tahoma"/>
              <a:ea typeface="Tahoma"/>
            </a:endParaRPr>
          </a:p>
          <a:p>
            <a:pPr marL="108000" indent="0" algn="ctr">
              <a:spcBef>
                <a:spcPts val="1417"/>
              </a:spcBef>
              <a:buClr>
                <a:srgbClr val="000000"/>
              </a:buClr>
              <a:buNone/>
            </a:pPr>
            <a:r>
              <a:rPr lang="el-GR" sz="2500" b="0" u="sng" strike="noStrike" spc="-1" dirty="0" err="1">
                <a:solidFill>
                  <a:srgbClr val="FFFFFF"/>
                </a:solidFill>
                <a:uFillTx/>
                <a:latin typeface="Arial"/>
                <a:ea typeface="Tahoma"/>
              </a:rPr>
              <a:t>Υποέργο</a:t>
            </a:r>
            <a:r>
              <a:rPr lang="el-GR" sz="2500" b="0" u="sng" strike="noStrike" spc="-1" dirty="0">
                <a:solidFill>
                  <a:srgbClr val="FFFFFF"/>
                </a:solidFill>
                <a:uFillTx/>
                <a:latin typeface="Arial"/>
                <a:ea typeface="Tahoma"/>
              </a:rPr>
              <a:t> 2</a:t>
            </a:r>
            <a:r>
              <a:rPr lang="el-GR" sz="2500" b="0" strike="noStrike" spc="-1" dirty="0">
                <a:solidFill>
                  <a:srgbClr val="FFFFFF"/>
                </a:solidFill>
                <a:latin typeface="Arial"/>
                <a:ea typeface="Tahoma"/>
              </a:rPr>
              <a:t>: Συλλογή και χρήση δεδομένων μέσω Πληροφοριακών Συστημάτων του ΕΜΠ</a:t>
            </a:r>
            <a:endParaRPr lang="el-GR" sz="2500" b="0" strike="noStrike" spc="-1" dirty="0">
              <a:solidFill>
                <a:srgbClr val="FFFFFF"/>
              </a:solidFill>
              <a:latin typeface="Tahoma"/>
              <a:ea typeface="Tahoma"/>
            </a:endParaRPr>
          </a:p>
          <a:p>
            <a:pPr marL="432000" indent="-324000">
              <a:spcBef>
                <a:spcPts val="1417"/>
              </a:spcBef>
              <a:buClr>
                <a:srgbClr val="000000"/>
              </a:buClr>
              <a:buFont typeface="StarSymbol"/>
              <a:buAutoNum type="arabicParenR"/>
            </a:pPr>
            <a:endParaRPr lang="el-GR" sz="2500" b="0" strike="noStrike" spc="-1" dirty="0">
              <a:solidFill>
                <a:srgbClr val="FFFFFF"/>
              </a:solidFill>
              <a:latin typeface="Tahoma"/>
              <a:ea typeface="Tahoma"/>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50" name="PlaceHolder 1"/>
          <p:cNvSpPr>
            <a:spLocks noGrp="1"/>
          </p:cNvSpPr>
          <p:nvPr>
            <p:ph type="title" idx="4294967295"/>
          </p:nvPr>
        </p:nvSpPr>
        <p:spPr>
          <a:xfrm>
            <a:off x="0" y="152400"/>
            <a:ext cx="9144000" cy="982663"/>
          </a:xfrm>
          <a:prstGeom prst="rect">
            <a:avLst/>
          </a:prstGeom>
          <a:noFill/>
          <a:ln w="9360">
            <a:noFill/>
          </a:ln>
        </p:spPr>
        <p:txBody>
          <a:bodyPr lIns="0" tIns="45000" rIns="0" bIns="0" anchor="b">
            <a:noAutofit/>
          </a:bodyPr>
          <a:lstStyle/>
          <a:p>
            <a:pPr algn="ctr">
              <a:lnSpc>
                <a:spcPct val="100000"/>
              </a:lnSpc>
            </a:pPr>
            <a:r>
              <a:rPr lang="el-GR" sz="2600" b="1" spc="-1" dirty="0" smtClean="0">
                <a:solidFill>
                  <a:srgbClr val="FFC000"/>
                </a:solidFill>
                <a:latin typeface="Arial"/>
              </a:rPr>
              <a:t>ΥΠΟΕΡΓΟ </a:t>
            </a:r>
            <a:r>
              <a:rPr lang="el-GR" sz="2600" b="1" strike="noStrike" spc="-1" dirty="0" smtClean="0">
                <a:solidFill>
                  <a:srgbClr val="FFC000"/>
                </a:solidFill>
                <a:latin typeface="Arial"/>
              </a:rPr>
              <a:t>1 </a:t>
            </a:r>
            <a:r>
              <a:rPr lang="el-GR" sz="2600" b="1" strike="noStrike" spc="-1" dirty="0">
                <a:solidFill>
                  <a:srgbClr val="FFC000"/>
                </a:solidFill>
                <a:latin typeface="Arial"/>
              </a:rPr>
              <a:t>- ΠΕ1</a:t>
            </a:r>
            <a:endParaRPr lang="en-US" sz="2600" b="0" strike="noStrike" spc="-1" dirty="0">
              <a:solidFill>
                <a:srgbClr val="FFFFFF"/>
              </a:solidFill>
              <a:latin typeface="Arial"/>
            </a:endParaRPr>
          </a:p>
        </p:txBody>
      </p:sp>
      <p:sp>
        <p:nvSpPr>
          <p:cNvPr id="351" name="PlaceHolder 2"/>
          <p:cNvSpPr>
            <a:spLocks noGrp="1"/>
          </p:cNvSpPr>
          <p:nvPr>
            <p:ph idx="4294967295"/>
          </p:nvPr>
        </p:nvSpPr>
        <p:spPr>
          <a:xfrm>
            <a:off x="357051" y="1027611"/>
            <a:ext cx="8525691" cy="6058989"/>
          </a:xfrm>
          <a:prstGeom prst="rect">
            <a:avLst/>
          </a:prstGeom>
          <a:noFill/>
          <a:ln w="9360">
            <a:noFill/>
          </a:ln>
        </p:spPr>
        <p:txBody>
          <a:bodyPr lIns="90000" tIns="45000" rIns="90000" bIns="45000" anchor="t">
            <a:noAutofit/>
          </a:bodyPr>
          <a:lstStyle/>
          <a:p>
            <a:pPr marL="0" indent="0" algn="ctr">
              <a:lnSpc>
                <a:spcPct val="100000"/>
              </a:lnSpc>
              <a:spcBef>
                <a:spcPts val="601"/>
              </a:spcBef>
              <a:buNone/>
            </a:pPr>
            <a:endParaRPr lang="el-GR" sz="2500" b="1" i="1" strike="noStrike" spc="-1" dirty="0" smtClean="0">
              <a:solidFill>
                <a:srgbClr val="FFFFFF"/>
              </a:solidFill>
              <a:latin typeface="Arial"/>
              <a:ea typeface="Tahoma"/>
            </a:endParaRPr>
          </a:p>
          <a:p>
            <a:pPr marL="0" indent="0" algn="ctr">
              <a:lnSpc>
                <a:spcPct val="100000"/>
              </a:lnSpc>
              <a:spcBef>
                <a:spcPts val="601"/>
              </a:spcBef>
              <a:buNone/>
            </a:pPr>
            <a:endParaRPr lang="el-GR" sz="2500" b="1" i="1" spc="-1" dirty="0">
              <a:solidFill>
                <a:srgbClr val="FFFFFF"/>
              </a:solidFill>
              <a:latin typeface="Arial"/>
              <a:ea typeface="Tahoma"/>
            </a:endParaRPr>
          </a:p>
          <a:p>
            <a:pPr marL="0" indent="0" algn="ctr">
              <a:lnSpc>
                <a:spcPct val="100000"/>
              </a:lnSpc>
              <a:spcBef>
                <a:spcPts val="601"/>
              </a:spcBef>
              <a:buNone/>
            </a:pPr>
            <a:r>
              <a:rPr lang="el-GR" sz="2300" b="1" i="1" strike="noStrike" spc="-1" dirty="0" smtClean="0">
                <a:solidFill>
                  <a:srgbClr val="FFFFFF"/>
                </a:solidFill>
                <a:latin typeface="Arial" panose="020B0604020202020204" pitchFamily="34" charset="0"/>
                <a:ea typeface="Tahoma"/>
                <a:cs typeface="Arial" panose="020B0604020202020204" pitchFamily="34" charset="0"/>
              </a:rPr>
              <a:t>Εκπαίδευση </a:t>
            </a:r>
            <a:r>
              <a:rPr lang="el-GR" sz="2300" b="1" i="1" strike="noStrike" spc="-1" dirty="0">
                <a:solidFill>
                  <a:srgbClr val="FFFFFF"/>
                </a:solidFill>
                <a:latin typeface="Arial" panose="020B0604020202020204" pitchFamily="34" charset="0"/>
                <a:ea typeface="Tahoma"/>
                <a:cs typeface="Arial" panose="020B0604020202020204" pitchFamily="34" charset="0"/>
              </a:rPr>
              <a:t>προσωπικού σε θέματα διοίκησης ποιότητας </a:t>
            </a:r>
            <a:endParaRPr lang="el-GR" sz="2300" b="0" strike="noStrike" spc="-1" dirty="0">
              <a:solidFill>
                <a:srgbClr val="FFFFFF"/>
              </a:solidFill>
              <a:latin typeface="Arial" panose="020B0604020202020204" pitchFamily="34" charset="0"/>
              <a:ea typeface="Tahoma"/>
              <a:cs typeface="Arial" panose="020B0604020202020204" pitchFamily="34" charset="0"/>
            </a:endParaRPr>
          </a:p>
          <a:p>
            <a:pPr marL="0" indent="0" algn="ctr">
              <a:lnSpc>
                <a:spcPct val="100000"/>
              </a:lnSpc>
              <a:spcBef>
                <a:spcPts val="601"/>
              </a:spcBef>
              <a:buNone/>
            </a:pPr>
            <a:r>
              <a:rPr lang="el-GR" sz="2300" b="0" i="1" strike="noStrike" spc="-1" dirty="0">
                <a:solidFill>
                  <a:srgbClr val="FFFFFF"/>
                </a:solidFill>
                <a:latin typeface="Arial" panose="020B0604020202020204" pitchFamily="34" charset="0"/>
                <a:ea typeface="Tahoma"/>
                <a:cs typeface="Arial" panose="020B0604020202020204" pitchFamily="34" charset="0"/>
              </a:rPr>
              <a:t>Το ΠΕ1 είχε ως στόχο την εκπαίδευση σε όλα τα γενικά και ειδικά θέματα ποιότητας που αντιμετωπίζει το ΕΜΠ στη λειτουργία του. </a:t>
            </a:r>
            <a:endParaRPr lang="el-GR" sz="2300" b="1" i="1" strike="noStrike" spc="-1" dirty="0">
              <a:solidFill>
                <a:srgbClr val="FFFFFF"/>
              </a:solidFill>
              <a:latin typeface="Arial" panose="020B0604020202020204" pitchFamily="34" charset="0"/>
              <a:ea typeface="Tahoma"/>
              <a:cs typeface="Arial" panose="020B0604020202020204" pitchFamily="34" charset="0"/>
            </a:endParaRPr>
          </a:p>
          <a:p>
            <a:pPr marL="0" indent="0" algn="ctr">
              <a:lnSpc>
                <a:spcPct val="100000"/>
              </a:lnSpc>
              <a:spcBef>
                <a:spcPts val="601"/>
              </a:spcBef>
              <a:buNone/>
            </a:pPr>
            <a:r>
              <a:rPr lang="el-GR" sz="2300" b="0" i="1" u="sng" strike="noStrike" spc="-1" dirty="0">
                <a:solidFill>
                  <a:srgbClr val="FFFFFF"/>
                </a:solidFill>
                <a:latin typeface="Arial" panose="020B0604020202020204" pitchFamily="34" charset="0"/>
                <a:ea typeface="Tahoma"/>
                <a:cs typeface="Arial" panose="020B0604020202020204" pitchFamily="34" charset="0"/>
              </a:rPr>
              <a:t>Δράση 1.1</a:t>
            </a:r>
            <a:r>
              <a:rPr lang="el-GR" sz="2300" b="0" i="1" strike="noStrike" spc="-1" dirty="0">
                <a:solidFill>
                  <a:srgbClr val="FFFFFF"/>
                </a:solidFill>
                <a:latin typeface="Arial" panose="020B0604020202020204" pitchFamily="34" charset="0"/>
                <a:ea typeface="Tahoma"/>
                <a:cs typeface="Arial" panose="020B0604020202020204" pitchFamily="34" charset="0"/>
              </a:rPr>
              <a:t>. Εκπαίδευση μελών ΜΟΔΙΠ και </a:t>
            </a:r>
            <a:r>
              <a:rPr lang="el-GR" sz="2300" b="0" i="1" strike="noStrike" spc="-1" dirty="0" smtClean="0">
                <a:solidFill>
                  <a:srgbClr val="FFFFFF"/>
                </a:solidFill>
                <a:latin typeface="Arial" panose="020B0604020202020204" pitchFamily="34" charset="0"/>
                <a:ea typeface="Tahoma"/>
                <a:cs typeface="Arial" panose="020B0604020202020204" pitchFamily="34" charset="0"/>
              </a:rPr>
              <a:t>ΟΜΕΑ</a:t>
            </a:r>
          </a:p>
          <a:p>
            <a:pPr marL="0" indent="0" algn="ctr">
              <a:lnSpc>
                <a:spcPct val="100000"/>
              </a:lnSpc>
              <a:spcBef>
                <a:spcPts val="601"/>
              </a:spcBef>
              <a:buNone/>
            </a:pPr>
            <a:r>
              <a:rPr lang="el-GR" sz="2300" i="1" spc="-1" dirty="0" smtClean="0">
                <a:solidFill>
                  <a:srgbClr val="FFFFFF"/>
                </a:solidFill>
                <a:latin typeface="Arial" panose="020B0604020202020204" pitchFamily="34" charset="0"/>
                <a:ea typeface="Tahoma"/>
                <a:cs typeface="Arial" panose="020B0604020202020204" pitchFamily="34" charset="0"/>
              </a:rPr>
              <a:t>(19 άτομα – 30 ώρες)</a:t>
            </a:r>
            <a:endParaRPr lang="el-GR" sz="2300" b="1" i="1" strike="noStrike" spc="-1" dirty="0">
              <a:solidFill>
                <a:srgbClr val="FFFFFF"/>
              </a:solidFill>
              <a:latin typeface="Arial" panose="020B0604020202020204" pitchFamily="34" charset="0"/>
              <a:ea typeface="Tahoma"/>
              <a:cs typeface="Arial" panose="020B0604020202020204" pitchFamily="34" charset="0"/>
            </a:endParaRPr>
          </a:p>
          <a:p>
            <a:pPr marL="0" indent="0" algn="ctr">
              <a:lnSpc>
                <a:spcPct val="100000"/>
              </a:lnSpc>
              <a:spcBef>
                <a:spcPts val="601"/>
              </a:spcBef>
              <a:buNone/>
            </a:pPr>
            <a:r>
              <a:rPr lang="el-GR" sz="2300" b="0" i="1" u="sng" strike="noStrike" spc="-1" dirty="0">
                <a:solidFill>
                  <a:srgbClr val="FFFFFF"/>
                </a:solidFill>
                <a:latin typeface="Arial" panose="020B0604020202020204" pitchFamily="34" charset="0"/>
                <a:ea typeface="Tahoma"/>
                <a:cs typeface="Arial" panose="020B0604020202020204" pitchFamily="34" charset="0"/>
              </a:rPr>
              <a:t>Δράση 1.2</a:t>
            </a:r>
            <a:r>
              <a:rPr lang="el-GR" sz="2300" b="0" i="1" strike="noStrike" spc="-1" dirty="0">
                <a:solidFill>
                  <a:srgbClr val="FFFFFF"/>
                </a:solidFill>
                <a:latin typeface="Arial" panose="020B0604020202020204" pitchFamily="34" charset="0"/>
                <a:ea typeface="Tahoma"/>
                <a:cs typeface="Arial" panose="020B0604020202020204" pitchFamily="34" charset="0"/>
              </a:rPr>
              <a:t>. Εκπαίδευση Διευθυντών και Προϊσταμένων Οργανικών </a:t>
            </a:r>
            <a:r>
              <a:rPr lang="el-GR" sz="2300" b="0" i="1" strike="noStrike" spc="-1" dirty="0" smtClean="0">
                <a:solidFill>
                  <a:srgbClr val="FFFFFF"/>
                </a:solidFill>
                <a:latin typeface="Arial" panose="020B0604020202020204" pitchFamily="34" charset="0"/>
                <a:ea typeface="Tahoma"/>
                <a:cs typeface="Arial" panose="020B0604020202020204" pitchFamily="34" charset="0"/>
              </a:rPr>
              <a:t>Μονάδων</a:t>
            </a:r>
          </a:p>
          <a:p>
            <a:pPr marL="0" indent="0" algn="ctr">
              <a:lnSpc>
                <a:spcPct val="100000"/>
              </a:lnSpc>
              <a:spcBef>
                <a:spcPts val="601"/>
              </a:spcBef>
              <a:buNone/>
            </a:pPr>
            <a:r>
              <a:rPr lang="el-GR" sz="2300" i="1" spc="-1" dirty="0" smtClean="0">
                <a:solidFill>
                  <a:srgbClr val="FFFFFF"/>
                </a:solidFill>
                <a:latin typeface="Arial" panose="020B0604020202020204" pitchFamily="34" charset="0"/>
                <a:ea typeface="Tahoma"/>
                <a:cs typeface="Arial" panose="020B0604020202020204" pitchFamily="34" charset="0"/>
              </a:rPr>
              <a:t>(24 άτομα – 21 ώρες)</a:t>
            </a:r>
            <a:endParaRPr lang="el-GR" sz="2300" b="1" i="1" strike="noStrike" spc="-1" dirty="0">
              <a:solidFill>
                <a:srgbClr val="FFFFFF"/>
              </a:solidFill>
              <a:latin typeface="Arial" panose="020B0604020202020204" pitchFamily="34" charset="0"/>
              <a:ea typeface="Tahoma"/>
              <a:cs typeface="Arial" panose="020B0604020202020204" pitchFamily="34" charset="0"/>
            </a:endParaRPr>
          </a:p>
          <a:p>
            <a:pPr marL="0" indent="0" algn="ctr">
              <a:lnSpc>
                <a:spcPct val="100000"/>
              </a:lnSpc>
              <a:spcBef>
                <a:spcPts val="601"/>
              </a:spcBef>
              <a:buNone/>
            </a:pPr>
            <a:r>
              <a:rPr lang="el-GR" sz="2300" b="0" i="1" u="sng" strike="noStrike" spc="-1" dirty="0">
                <a:solidFill>
                  <a:srgbClr val="FFFFFF"/>
                </a:solidFill>
                <a:latin typeface="Arial" panose="020B0604020202020204" pitchFamily="34" charset="0"/>
                <a:ea typeface="Tahoma"/>
                <a:cs typeface="Arial" panose="020B0604020202020204" pitchFamily="34" charset="0"/>
              </a:rPr>
              <a:t>Δράση 1.3</a:t>
            </a:r>
            <a:r>
              <a:rPr lang="el-GR" sz="2300" b="0" i="1" strike="noStrike" spc="-1" dirty="0">
                <a:solidFill>
                  <a:srgbClr val="FFFFFF"/>
                </a:solidFill>
                <a:latin typeface="Arial" panose="020B0604020202020204" pitchFamily="34" charset="0"/>
                <a:ea typeface="Tahoma"/>
                <a:cs typeface="Arial" panose="020B0604020202020204" pitchFamily="34" charset="0"/>
              </a:rPr>
              <a:t>. Εκπαίδευση μελών της Διοίκησης του </a:t>
            </a:r>
            <a:r>
              <a:rPr lang="el-GR" sz="2300" b="0" i="1" strike="noStrike" spc="-1" dirty="0" smtClean="0">
                <a:solidFill>
                  <a:srgbClr val="FFFFFF"/>
                </a:solidFill>
                <a:latin typeface="Arial" panose="020B0604020202020204" pitchFamily="34" charset="0"/>
                <a:ea typeface="Tahoma"/>
                <a:cs typeface="Arial" panose="020B0604020202020204" pitchFamily="34" charset="0"/>
              </a:rPr>
              <a:t>Ιδρύματος</a:t>
            </a:r>
          </a:p>
          <a:p>
            <a:pPr marL="0" indent="0" algn="ctr">
              <a:lnSpc>
                <a:spcPct val="100000"/>
              </a:lnSpc>
              <a:spcBef>
                <a:spcPts val="601"/>
              </a:spcBef>
              <a:buNone/>
            </a:pPr>
            <a:r>
              <a:rPr lang="el-GR" sz="2300" i="1" spc="-1" dirty="0" smtClean="0">
                <a:solidFill>
                  <a:srgbClr val="FFFFFF"/>
                </a:solidFill>
                <a:latin typeface="Arial" panose="020B0604020202020204" pitchFamily="34" charset="0"/>
                <a:ea typeface="Tahoma"/>
                <a:cs typeface="Arial" panose="020B0604020202020204" pitchFamily="34" charset="0"/>
              </a:rPr>
              <a:t>(41 άτομα – 15 ώρες)</a:t>
            </a:r>
            <a:endParaRPr lang="el-GR" sz="2300" b="1" i="1" strike="noStrike" spc="-1" dirty="0">
              <a:solidFill>
                <a:srgbClr val="FFFFFF"/>
              </a:solidFill>
              <a:latin typeface="Arial" panose="020B0604020202020204" pitchFamily="34" charset="0"/>
              <a:ea typeface="Tahoma"/>
              <a:cs typeface="Arial" panose="020B0604020202020204" pitchFamily="34" charset="0"/>
            </a:endParaRPr>
          </a:p>
          <a:p>
            <a:pPr algn="just">
              <a:lnSpc>
                <a:spcPct val="150000"/>
              </a:lnSpc>
              <a:spcBef>
                <a:spcPts val="601"/>
              </a:spcBef>
            </a:pPr>
            <a:endParaRPr lang="el-GR" sz="2500" b="1" strike="noStrike" spc="-1" dirty="0">
              <a:solidFill>
                <a:srgbClr val="FFFFFF"/>
              </a:solidFill>
              <a:latin typeface="Tahoma"/>
              <a:ea typeface="Tahoma"/>
            </a:endParaRPr>
          </a:p>
          <a:p>
            <a:pPr algn="just">
              <a:lnSpc>
                <a:spcPct val="150000"/>
              </a:lnSpc>
              <a:spcBef>
                <a:spcPts val="601"/>
              </a:spcBef>
            </a:pPr>
            <a:endParaRPr lang="el-GR" sz="2500" b="0" strike="noStrike" spc="-1" dirty="0">
              <a:solidFill>
                <a:srgbClr val="FFFFFF"/>
              </a:solidFill>
              <a:latin typeface="Tahoma"/>
              <a:ea typeface="Tahoma"/>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50" name="PlaceHolder 1"/>
          <p:cNvSpPr>
            <a:spLocks noGrp="1"/>
          </p:cNvSpPr>
          <p:nvPr>
            <p:ph type="title" idx="4294967295"/>
          </p:nvPr>
        </p:nvSpPr>
        <p:spPr>
          <a:xfrm>
            <a:off x="0" y="152400"/>
            <a:ext cx="9144000" cy="982663"/>
          </a:xfrm>
          <a:prstGeom prst="rect">
            <a:avLst/>
          </a:prstGeom>
          <a:noFill/>
          <a:ln w="9360">
            <a:noFill/>
          </a:ln>
        </p:spPr>
        <p:txBody>
          <a:bodyPr lIns="0" tIns="45000" rIns="0" bIns="0" anchor="b">
            <a:noAutofit/>
          </a:bodyPr>
          <a:lstStyle/>
          <a:p>
            <a:pPr algn="ctr">
              <a:lnSpc>
                <a:spcPct val="100000"/>
              </a:lnSpc>
            </a:pPr>
            <a:r>
              <a:rPr lang="el-GR" sz="2600" b="1" spc="-1" dirty="0" smtClean="0">
                <a:solidFill>
                  <a:srgbClr val="FFC000"/>
                </a:solidFill>
                <a:latin typeface="Arial"/>
              </a:rPr>
              <a:t>ΥΠΟΕΡΓΟ </a:t>
            </a:r>
            <a:r>
              <a:rPr lang="el-GR" sz="2600" b="1" strike="noStrike" spc="-1" dirty="0" smtClean="0">
                <a:solidFill>
                  <a:srgbClr val="FFC000"/>
                </a:solidFill>
                <a:latin typeface="Arial"/>
              </a:rPr>
              <a:t>1 </a:t>
            </a:r>
            <a:r>
              <a:rPr lang="el-GR" sz="2600" b="1" strike="noStrike" spc="-1" dirty="0">
                <a:solidFill>
                  <a:srgbClr val="FFC000"/>
                </a:solidFill>
                <a:latin typeface="Arial"/>
              </a:rPr>
              <a:t>- ΠΕ1</a:t>
            </a:r>
            <a:endParaRPr lang="en-US" sz="2600" b="0" strike="noStrike" spc="-1" dirty="0">
              <a:solidFill>
                <a:srgbClr val="FFFFFF"/>
              </a:solidFill>
              <a:latin typeface="Arial"/>
            </a:endParaRPr>
          </a:p>
        </p:txBody>
      </p:sp>
      <p:sp>
        <p:nvSpPr>
          <p:cNvPr id="351" name="PlaceHolder 2"/>
          <p:cNvSpPr>
            <a:spLocks noGrp="1"/>
          </p:cNvSpPr>
          <p:nvPr>
            <p:ph idx="4294967295"/>
          </p:nvPr>
        </p:nvSpPr>
        <p:spPr>
          <a:xfrm>
            <a:off x="357051" y="1135063"/>
            <a:ext cx="8525691" cy="5951537"/>
          </a:xfrm>
          <a:prstGeom prst="rect">
            <a:avLst/>
          </a:prstGeom>
          <a:noFill/>
          <a:ln w="9360">
            <a:noFill/>
          </a:ln>
        </p:spPr>
        <p:txBody>
          <a:bodyPr lIns="90000" tIns="45000" rIns="90000" bIns="45000" anchor="t">
            <a:noAutofit/>
          </a:bodyPr>
          <a:lstStyle/>
          <a:p>
            <a:pPr marL="0" indent="0" algn="ctr">
              <a:lnSpc>
                <a:spcPct val="100000"/>
              </a:lnSpc>
              <a:spcBef>
                <a:spcPts val="601"/>
              </a:spcBef>
              <a:buNone/>
            </a:pPr>
            <a:endParaRPr lang="el-GR" sz="2500" b="1" i="1" strike="noStrike" spc="-1" dirty="0" smtClean="0">
              <a:solidFill>
                <a:srgbClr val="FFFFFF"/>
              </a:solidFill>
              <a:latin typeface="Arial"/>
              <a:ea typeface="Tahoma"/>
            </a:endParaRPr>
          </a:p>
          <a:p>
            <a:pPr marL="0" indent="0">
              <a:lnSpc>
                <a:spcPct val="100000"/>
              </a:lnSpc>
              <a:spcBef>
                <a:spcPts val="601"/>
              </a:spcBef>
              <a:buNone/>
            </a:pPr>
            <a:r>
              <a:rPr lang="el-GR" sz="1500" b="1" i="1" spc="-1" dirty="0" smtClean="0">
                <a:solidFill>
                  <a:schemeClr val="bg1"/>
                </a:solidFill>
                <a:latin typeface="Arial" panose="020B0604020202020204" pitchFamily="34" charset="0"/>
                <a:ea typeface="Tahoma"/>
                <a:cs typeface="Arial" panose="020B0604020202020204" pitchFamily="34" charset="0"/>
              </a:rPr>
              <a:t>Θεματικές ενότητες για ε</a:t>
            </a:r>
            <a:r>
              <a:rPr lang="el-GR" sz="1500" b="1" spc="-1" dirty="0" smtClean="0">
                <a:solidFill>
                  <a:schemeClr val="bg1"/>
                </a:solidFill>
                <a:latin typeface="Arial" panose="020B0604020202020204" pitchFamily="34" charset="0"/>
                <a:ea typeface="Tahoma"/>
                <a:cs typeface="Arial" panose="020B0604020202020204" pitchFamily="34" charset="0"/>
              </a:rPr>
              <a:t>κπαίδευση </a:t>
            </a:r>
            <a:r>
              <a:rPr lang="el-GR" sz="1500" b="1" spc="-1" dirty="0">
                <a:solidFill>
                  <a:schemeClr val="bg1"/>
                </a:solidFill>
                <a:latin typeface="Arial" panose="020B0604020202020204" pitchFamily="34" charset="0"/>
                <a:ea typeface="Tahoma"/>
                <a:cs typeface="Arial" panose="020B0604020202020204" pitchFamily="34" charset="0"/>
              </a:rPr>
              <a:t>μελών ΜΟΔΙΠ και ΟΜΕΑ</a:t>
            </a:r>
            <a:endParaRPr lang="el-GR" sz="1500" b="1" i="1" spc="-1" dirty="0">
              <a:solidFill>
                <a:schemeClr val="bg1"/>
              </a:solidFill>
              <a:latin typeface="Arial" panose="020B0604020202020204" pitchFamily="34" charset="0"/>
              <a:ea typeface="Tahoma"/>
              <a:cs typeface="Arial" panose="020B0604020202020204" pitchFamily="34" charset="0"/>
            </a:endParaRPr>
          </a:p>
          <a:p>
            <a:pPr lvl="0"/>
            <a:r>
              <a:rPr lang="el-GR" sz="1500" i="1" dirty="0" smtClean="0">
                <a:solidFill>
                  <a:schemeClr val="bg1"/>
                </a:solidFill>
                <a:latin typeface="Arial" panose="020B0604020202020204" pitchFamily="34" charset="0"/>
                <a:cs typeface="Arial" panose="020B0604020202020204" pitchFamily="34" charset="0"/>
              </a:rPr>
              <a:t>Στρατηγική </a:t>
            </a:r>
            <a:r>
              <a:rPr lang="el-GR" sz="1500" i="1" dirty="0">
                <a:solidFill>
                  <a:schemeClr val="bg1"/>
                </a:solidFill>
                <a:latin typeface="Arial" panose="020B0604020202020204" pitchFamily="34" charset="0"/>
                <a:cs typeface="Arial" panose="020B0604020202020204" pitchFamily="34" charset="0"/>
              </a:rPr>
              <a:t>Διοίκηση και η Σύνδεση της με την Στρατηγική Ποιότητας του Πανεπιστημίου, των Τμημάτων και των προγραμμάτων Σπουδών τους</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Το Εσωτερικό Σύστημα Διασφάλισης Ποιότητας του Ε.Μ.Π.: Διεργασίες – Εφαρμογή και Παρακολούθηση του Συστήματος</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Κατάρτιση </a:t>
            </a:r>
            <a:r>
              <a:rPr lang="el-GR" sz="1500" i="1" dirty="0" err="1">
                <a:solidFill>
                  <a:schemeClr val="bg1"/>
                </a:solidFill>
                <a:latin typeface="Arial" panose="020B0604020202020204" pitchFamily="34" charset="0"/>
                <a:cs typeface="Arial" panose="020B0604020202020204" pitchFamily="34" charset="0"/>
              </a:rPr>
              <a:t>Στοχοθεσίας</a:t>
            </a:r>
            <a:r>
              <a:rPr lang="el-GR" sz="1500" i="1" dirty="0">
                <a:solidFill>
                  <a:schemeClr val="bg1"/>
                </a:solidFill>
                <a:latin typeface="Arial" panose="020B0604020202020204" pitchFamily="34" charset="0"/>
                <a:cs typeface="Arial" panose="020B0604020202020204" pitchFamily="34" charset="0"/>
              </a:rPr>
              <a:t> Ποιότητας σε επίπεδο ιδρύματος και ακαδημαϊκών μονάδων </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Σύνταξη Εκθέσεων Παρακολούθησης πιστοποιημένου Ε.Σ.Δ.Π. και προγραμμάτων Σπουδών.</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Παρακολούθηση και συνεργασία με διεθνείς κατατάξεις Πανεπιστημίων </a:t>
            </a:r>
            <a:r>
              <a:rPr lang="en-US" sz="1500" i="1" dirty="0">
                <a:solidFill>
                  <a:schemeClr val="bg1"/>
                </a:solidFill>
                <a:latin typeface="Arial" panose="020B0604020202020204" pitchFamily="34" charset="0"/>
                <a:cs typeface="Arial" panose="020B0604020202020204" pitchFamily="34" charset="0"/>
              </a:rPr>
              <a:t>Rankings</a:t>
            </a:r>
            <a:endParaRPr lang="en-GB" sz="1500" dirty="0">
              <a:solidFill>
                <a:schemeClr val="bg1"/>
              </a:solidFill>
              <a:latin typeface="Arial" panose="020B0604020202020204" pitchFamily="34" charset="0"/>
              <a:cs typeface="Arial" panose="020B0604020202020204" pitchFamily="34" charset="0"/>
            </a:endParaRPr>
          </a:p>
          <a:p>
            <a:pPr lvl="0"/>
            <a:r>
              <a:rPr lang="en-GB" sz="1500" i="1" dirty="0" err="1">
                <a:solidFill>
                  <a:schemeClr val="bg1"/>
                </a:solidFill>
                <a:latin typeface="Arial" panose="020B0604020202020204" pitchFamily="34" charset="0"/>
                <a:cs typeface="Arial" panose="020B0604020202020204" pitchFamily="34" charset="0"/>
              </a:rPr>
              <a:t>Δι</a:t>
            </a:r>
            <a:r>
              <a:rPr lang="en-GB" sz="1500" i="1" dirty="0">
                <a:solidFill>
                  <a:schemeClr val="bg1"/>
                </a:solidFill>
                <a:latin typeface="Arial" panose="020B0604020202020204" pitchFamily="34" charset="0"/>
                <a:cs typeface="Arial" panose="020B0604020202020204" pitchFamily="34" charset="0"/>
              </a:rPr>
              <a:t>αδικασίες Πιστοποίησης ξενόγλωσσων προγραμμάτων σπουδών</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Το πλαίσιο της συνεργασίας και οι υποχρεώσεις της ΜΟ.ΔΙ.Π απέναντι στην ΕΘΑΑΕ</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Εφαρμογή και παρακολούθηση διαδικασιών ετήσιας εσωτερικής αξιολόγησης των Προγραμμάτων Σπουδών των Σχολών</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Διαδικασίες παρακολούθησης και αποτύπωσης του ερευνητικού έργου των Σχολών.</a:t>
            </a:r>
            <a:endParaRPr lang="en-GB" sz="1500" dirty="0">
              <a:solidFill>
                <a:schemeClr val="bg1"/>
              </a:solidFill>
              <a:latin typeface="Arial" panose="020B0604020202020204" pitchFamily="34" charset="0"/>
              <a:cs typeface="Arial" panose="020B0604020202020204" pitchFamily="34" charset="0"/>
            </a:endParaRPr>
          </a:p>
          <a:p>
            <a:pPr algn="just">
              <a:lnSpc>
                <a:spcPct val="150000"/>
              </a:lnSpc>
              <a:spcBef>
                <a:spcPts val="601"/>
              </a:spcBef>
            </a:pPr>
            <a:endParaRPr lang="el-GR" sz="2500" b="1" strike="noStrike" spc="-1" dirty="0">
              <a:solidFill>
                <a:srgbClr val="FFFFFF"/>
              </a:solidFill>
              <a:latin typeface="Tahoma"/>
              <a:ea typeface="Tahoma"/>
            </a:endParaRPr>
          </a:p>
          <a:p>
            <a:pPr algn="just">
              <a:lnSpc>
                <a:spcPct val="150000"/>
              </a:lnSpc>
              <a:spcBef>
                <a:spcPts val="601"/>
              </a:spcBef>
            </a:pPr>
            <a:endParaRPr lang="el-GR" sz="2500" b="0" strike="noStrike" spc="-1" dirty="0">
              <a:solidFill>
                <a:srgbClr val="FFFFFF"/>
              </a:solidFill>
              <a:latin typeface="Tahoma"/>
              <a:ea typeface="Tahoma"/>
            </a:endParaRPr>
          </a:p>
        </p:txBody>
      </p:sp>
    </p:spTree>
    <p:extLst>
      <p:ext uri="{BB962C8B-B14F-4D97-AF65-F5344CB8AC3E}">
        <p14:creationId xmlns:p14="http://schemas.microsoft.com/office/powerpoint/2010/main" val="1792005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6000">
              <a:srgbClr val="0070C0"/>
            </a:gs>
            <a:gs pos="23000">
              <a:schemeClr val="accent2">
                <a:lumMod val="89000"/>
              </a:schemeClr>
            </a:gs>
            <a:gs pos="69000">
              <a:schemeClr val="accent2">
                <a:lumMod val="75000"/>
              </a:schemeClr>
            </a:gs>
            <a:gs pos="97000">
              <a:schemeClr val="accent2">
                <a:lumMod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350" name="PlaceHolder 1"/>
          <p:cNvSpPr>
            <a:spLocks noGrp="1"/>
          </p:cNvSpPr>
          <p:nvPr>
            <p:ph type="title" idx="4294967295"/>
          </p:nvPr>
        </p:nvSpPr>
        <p:spPr>
          <a:xfrm>
            <a:off x="0" y="152400"/>
            <a:ext cx="9144000" cy="982663"/>
          </a:xfrm>
          <a:prstGeom prst="rect">
            <a:avLst/>
          </a:prstGeom>
          <a:noFill/>
          <a:ln w="9360">
            <a:noFill/>
          </a:ln>
        </p:spPr>
        <p:txBody>
          <a:bodyPr lIns="0" tIns="45000" rIns="0" bIns="0" anchor="b">
            <a:noAutofit/>
          </a:bodyPr>
          <a:lstStyle/>
          <a:p>
            <a:pPr algn="ctr">
              <a:lnSpc>
                <a:spcPct val="100000"/>
              </a:lnSpc>
            </a:pPr>
            <a:r>
              <a:rPr lang="el-GR" sz="2600" b="1" spc="-1" dirty="0" smtClean="0">
                <a:solidFill>
                  <a:srgbClr val="FFC000"/>
                </a:solidFill>
                <a:latin typeface="Arial"/>
              </a:rPr>
              <a:t>ΥΠΟΕΡΓΟ </a:t>
            </a:r>
            <a:r>
              <a:rPr lang="el-GR" sz="2600" b="1" strike="noStrike" spc="-1" dirty="0" smtClean="0">
                <a:solidFill>
                  <a:srgbClr val="FFC000"/>
                </a:solidFill>
                <a:latin typeface="Arial"/>
              </a:rPr>
              <a:t>1 </a:t>
            </a:r>
            <a:r>
              <a:rPr lang="el-GR" sz="2600" b="1" strike="noStrike" spc="-1" dirty="0">
                <a:solidFill>
                  <a:srgbClr val="FFC000"/>
                </a:solidFill>
                <a:latin typeface="Arial"/>
              </a:rPr>
              <a:t>- ΠΕ1</a:t>
            </a:r>
            <a:endParaRPr lang="en-US" sz="2600" b="0" strike="noStrike" spc="-1" dirty="0">
              <a:solidFill>
                <a:srgbClr val="FFFFFF"/>
              </a:solidFill>
              <a:latin typeface="Arial"/>
            </a:endParaRPr>
          </a:p>
        </p:txBody>
      </p:sp>
      <p:sp>
        <p:nvSpPr>
          <p:cNvPr id="351" name="PlaceHolder 2"/>
          <p:cNvSpPr>
            <a:spLocks noGrp="1"/>
          </p:cNvSpPr>
          <p:nvPr>
            <p:ph idx="4294967295"/>
          </p:nvPr>
        </p:nvSpPr>
        <p:spPr>
          <a:xfrm>
            <a:off x="357051" y="1135063"/>
            <a:ext cx="8525691" cy="5951537"/>
          </a:xfrm>
          <a:prstGeom prst="rect">
            <a:avLst/>
          </a:prstGeom>
          <a:noFill/>
          <a:ln w="9360">
            <a:noFill/>
          </a:ln>
        </p:spPr>
        <p:txBody>
          <a:bodyPr lIns="90000" tIns="45000" rIns="90000" bIns="45000" anchor="t">
            <a:noAutofit/>
          </a:bodyPr>
          <a:lstStyle/>
          <a:p>
            <a:pPr marL="0" indent="0" algn="ctr">
              <a:lnSpc>
                <a:spcPct val="100000"/>
              </a:lnSpc>
              <a:spcBef>
                <a:spcPts val="601"/>
              </a:spcBef>
              <a:buNone/>
            </a:pPr>
            <a:endParaRPr lang="el-GR" sz="2500" b="1" i="1" strike="noStrike" spc="-1" dirty="0" smtClean="0">
              <a:solidFill>
                <a:srgbClr val="FFFFFF"/>
              </a:solidFill>
              <a:latin typeface="Arial"/>
              <a:ea typeface="Tahoma"/>
            </a:endParaRPr>
          </a:p>
          <a:p>
            <a:pPr marL="0" indent="0">
              <a:lnSpc>
                <a:spcPct val="100000"/>
              </a:lnSpc>
              <a:spcBef>
                <a:spcPts val="601"/>
              </a:spcBef>
              <a:buNone/>
            </a:pPr>
            <a:r>
              <a:rPr lang="el-GR" sz="1500" b="1" i="1" spc="-1" dirty="0" smtClean="0">
                <a:solidFill>
                  <a:schemeClr val="bg1"/>
                </a:solidFill>
                <a:latin typeface="Arial" panose="020B0604020202020204" pitchFamily="34" charset="0"/>
                <a:ea typeface="Tahoma"/>
                <a:cs typeface="Arial" panose="020B0604020202020204" pitchFamily="34" charset="0"/>
              </a:rPr>
              <a:t>Θεματικές ενότητες για ε</a:t>
            </a:r>
            <a:r>
              <a:rPr lang="el-GR" sz="1500" b="1" spc="-1" dirty="0" smtClean="0">
                <a:solidFill>
                  <a:schemeClr val="bg1"/>
                </a:solidFill>
                <a:latin typeface="Arial" panose="020B0604020202020204" pitchFamily="34" charset="0"/>
                <a:ea typeface="Tahoma"/>
                <a:cs typeface="Arial" panose="020B0604020202020204" pitchFamily="34" charset="0"/>
              </a:rPr>
              <a:t>κπαίδευση </a:t>
            </a:r>
            <a:r>
              <a:rPr lang="el-GR" sz="1500" b="1" spc="-1" dirty="0">
                <a:solidFill>
                  <a:schemeClr val="bg1"/>
                </a:solidFill>
                <a:latin typeface="Arial" panose="020B0604020202020204" pitchFamily="34" charset="0"/>
                <a:ea typeface="Tahoma"/>
                <a:cs typeface="Arial" panose="020B0604020202020204" pitchFamily="34" charset="0"/>
              </a:rPr>
              <a:t>Διευθυντών και Προϊσταμένων Οργανικών Μονάδων</a:t>
            </a:r>
          </a:p>
          <a:p>
            <a:pPr lvl="0"/>
            <a:r>
              <a:rPr lang="el-GR" sz="1500" i="1" dirty="0" smtClean="0">
                <a:solidFill>
                  <a:schemeClr val="bg1"/>
                </a:solidFill>
                <a:latin typeface="Arial" panose="020B0604020202020204" pitchFamily="34" charset="0"/>
                <a:cs typeface="Arial" panose="020B0604020202020204" pitchFamily="34" charset="0"/>
              </a:rPr>
              <a:t>Ανάλυση </a:t>
            </a:r>
            <a:r>
              <a:rPr lang="el-GR" sz="1500" i="1" dirty="0">
                <a:solidFill>
                  <a:schemeClr val="bg1"/>
                </a:solidFill>
                <a:latin typeface="Arial" panose="020B0604020202020204" pitchFamily="34" charset="0"/>
                <a:cs typeface="Arial" panose="020B0604020202020204" pitchFamily="34" charset="0"/>
              </a:rPr>
              <a:t>και Εφαρμογή στρατηγικής και προγραμματισμού</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Αξιοποίηση των δεδομένων ποιότητας στην υλοποίηση της ακαδημαϊκής στρατηγικής </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Ακαδημαϊκή Διακυβέρνηση και εφαρμογή πολιτικής ποιότητας</a:t>
            </a:r>
            <a:endParaRPr lang="en-GB" sz="1500" dirty="0">
              <a:solidFill>
                <a:schemeClr val="bg1"/>
              </a:solidFill>
              <a:latin typeface="Arial" panose="020B0604020202020204" pitchFamily="34" charset="0"/>
              <a:cs typeface="Arial" panose="020B0604020202020204" pitchFamily="34" charset="0"/>
            </a:endParaRPr>
          </a:p>
          <a:p>
            <a:pPr lvl="0"/>
            <a:r>
              <a:rPr lang="en-GB" sz="1500" i="1" dirty="0" err="1">
                <a:solidFill>
                  <a:schemeClr val="bg1"/>
                </a:solidFill>
                <a:latin typeface="Arial" panose="020B0604020202020204" pitchFamily="34" charset="0"/>
                <a:cs typeface="Arial" panose="020B0604020202020204" pitchFamily="34" charset="0"/>
              </a:rPr>
              <a:t>Αξιο</a:t>
            </a:r>
            <a:r>
              <a:rPr lang="en-GB" sz="1500" i="1" dirty="0">
                <a:solidFill>
                  <a:schemeClr val="bg1"/>
                </a:solidFill>
                <a:latin typeface="Arial" panose="020B0604020202020204" pitchFamily="34" charset="0"/>
                <a:cs typeface="Arial" panose="020B0604020202020204" pitchFamily="34" charset="0"/>
              </a:rPr>
              <a:t>ποίηση Ευκαιριών Χρηματοδότησης </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Θέματα Μεταφοράς Τεχνολογίας και Διαχείρισης Περιουσιακών Δικαιωμάτων - Αξιοποίηση Καινοτομίας και Ερευνητικών αποτελεσμάτων</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Διαδικασίες Ανασκόπησης και βελτίωσης Εσωτερικού Συστήματος Διασφάλισης Ποιότητας</a:t>
            </a:r>
            <a:endParaRPr lang="en-GB" sz="1500" dirty="0">
              <a:solidFill>
                <a:schemeClr val="bg1"/>
              </a:solidFill>
              <a:latin typeface="Arial" panose="020B0604020202020204" pitchFamily="34" charset="0"/>
              <a:cs typeface="Arial" panose="020B0604020202020204" pitchFamily="34" charset="0"/>
            </a:endParaRPr>
          </a:p>
          <a:p>
            <a:pPr lvl="0"/>
            <a:r>
              <a:rPr lang="el-GR" sz="1500" i="1" dirty="0">
                <a:solidFill>
                  <a:schemeClr val="bg1"/>
                </a:solidFill>
                <a:latin typeface="Arial" panose="020B0604020202020204" pitchFamily="34" charset="0"/>
                <a:cs typeface="Arial" panose="020B0604020202020204" pitchFamily="34" charset="0"/>
              </a:rPr>
              <a:t>Ανάπτυξη δικτύου αποφοίτων και αξιοποίηση κοινωνικών εταίρων και συνεργασιών</a:t>
            </a:r>
            <a:endParaRPr lang="en-GB" sz="1500" dirty="0">
              <a:solidFill>
                <a:schemeClr val="bg1"/>
              </a:solidFill>
              <a:latin typeface="Arial" panose="020B0604020202020204" pitchFamily="34" charset="0"/>
              <a:cs typeface="Arial" panose="020B0604020202020204" pitchFamily="34" charset="0"/>
            </a:endParaRPr>
          </a:p>
          <a:p>
            <a:pPr algn="just">
              <a:lnSpc>
                <a:spcPct val="150000"/>
              </a:lnSpc>
              <a:spcBef>
                <a:spcPts val="601"/>
              </a:spcBef>
            </a:pPr>
            <a:endParaRPr lang="el-GR" sz="2500" b="1" strike="noStrike" spc="-1" dirty="0">
              <a:solidFill>
                <a:srgbClr val="FFFFFF"/>
              </a:solidFill>
              <a:latin typeface="Tahoma"/>
              <a:ea typeface="Tahoma"/>
            </a:endParaRPr>
          </a:p>
          <a:p>
            <a:pPr algn="just">
              <a:lnSpc>
                <a:spcPct val="150000"/>
              </a:lnSpc>
              <a:spcBef>
                <a:spcPts val="601"/>
              </a:spcBef>
            </a:pPr>
            <a:endParaRPr lang="el-GR" sz="2500" b="0" strike="noStrike" spc="-1" dirty="0">
              <a:solidFill>
                <a:srgbClr val="FFFFFF"/>
              </a:solidFill>
              <a:latin typeface="Tahoma"/>
              <a:ea typeface="Tahoma"/>
            </a:endParaRPr>
          </a:p>
        </p:txBody>
      </p:sp>
    </p:spTree>
    <p:extLst>
      <p:ext uri="{BB962C8B-B14F-4D97-AF65-F5344CB8AC3E}">
        <p14:creationId xmlns:p14="http://schemas.microsoft.com/office/powerpoint/2010/main" val="2420781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236</TotalTime>
  <Words>1191</Words>
  <Application>Microsoft Office PowerPoint</Application>
  <PresentationFormat>On-screen Show (4:3)</PresentationFormat>
  <Paragraphs>169</Paragraphs>
  <Slides>19</Slides>
  <Notes>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19</vt:i4>
      </vt:variant>
    </vt:vector>
  </HeadingPairs>
  <TitlesOfParts>
    <vt:vector size="33" baseType="lpstr">
      <vt:lpstr>Arial</vt:lpstr>
      <vt:lpstr>Calibri</vt:lpstr>
      <vt:lpstr>DejaVu Sans</vt:lpstr>
      <vt:lpstr>StarSymbol</vt:lpstr>
      <vt:lpstr>Symbol</vt:lpstr>
      <vt:lpstr>Tahoma</vt:lpstr>
      <vt:lpstr>Times New Roman</vt:lpstr>
      <vt:lpstr>Trebuchet MS</vt:lpstr>
      <vt:lpstr>Wingdings</vt:lpstr>
      <vt:lpstr>Wingdings 2</vt:lpstr>
      <vt:lpstr>Wingdings 3</vt:lpstr>
      <vt:lpstr>Office Theme</vt:lpstr>
      <vt:lpstr>Office Theme</vt:lpstr>
      <vt:lpstr>Facet</vt:lpstr>
      <vt:lpstr>ΜΟΝΑΔΑ ΔΙΑΣΦΑΛΙΣΗΣ ΠΟΙΟΤΗΤΑΣ ΕΘΝΙΚΟ ΜΕΤΣΟΒΙΟ ΠΟΛΥΤΕΧΝΕΙΟ </vt:lpstr>
      <vt:lpstr>ΣΤΟΧΟΙ ΤΗΣ ΜΟΔΙΠ</vt:lpstr>
      <vt:lpstr> ΔΡΑΣΤΗΡΙΟΤΗΤΕΣ </vt:lpstr>
      <vt:lpstr>ΩΦΕΛΟΥΜΕΝΟΙ </vt:lpstr>
      <vt:lpstr>ΣΤΕΛΕΧΩΣΗ ΜΟΔΙΠ</vt:lpstr>
      <vt:lpstr>ΤΑΥΤΟΤΗΤΑ ΠΡΑΞΗΣ</vt:lpstr>
      <vt:lpstr>ΥΠΟΕΡΓΟ 1 - ΠΕ1</vt:lpstr>
      <vt:lpstr>ΥΠΟΕΡΓΟ 1 - ΠΕ1</vt:lpstr>
      <vt:lpstr>ΥΠΟΕΡΓΟ 1 - ΠΕ1</vt:lpstr>
      <vt:lpstr>ΥΠΟΕΡΓΟ 1 - ΠΕ1</vt:lpstr>
      <vt:lpstr>ΥΠΟΕΡΓΟ 1 - ΠΕ2</vt:lpstr>
      <vt:lpstr>ΥΠΟΕΡΓΟ 1 - ΠΕ2</vt:lpstr>
      <vt:lpstr>ΥΠΟΕΡΓΟ 1 - ΠΕ3</vt:lpstr>
      <vt:lpstr>ΥΠΟΕΡΓΟ 1 - ΠΕ4</vt:lpstr>
      <vt:lpstr>ΥΠΟΕΡΓΟ 1 - ΠΕ5</vt:lpstr>
      <vt:lpstr>ΥΠΟΕΡΓΟ 1 - ΠΕ5</vt:lpstr>
      <vt:lpstr> ΥΠΟΕΡΓΟ 2 </vt:lpstr>
      <vt:lpstr> ΥΠΟΕΡΓΟ 2 </vt:lpstr>
      <vt:lpstr>ΜΟΝΑΔΑ ΔΙΑΣΦΑΛΙΣΗΣ ΠΟΙΟΤΗΤΑΣ ΕΘΝΙΚΟ ΜΕΤΣΟΒΙΟ ΠΟΛΥΤΕΧΝΕΙΟ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ΣΥΜΒΟΥΛΕΥΤΙΚΗ ΣΤΑΔΙΟΔΡΟΜΙΑΣ</dc:title>
  <dc:subject/>
  <dc:creator>demo</dc:creator>
  <dc:description/>
  <cp:lastModifiedBy>Maria Mpania</cp:lastModifiedBy>
  <cp:revision>97</cp:revision>
  <dcterms:created xsi:type="dcterms:W3CDTF">2014-03-11T09:12:16Z</dcterms:created>
  <dcterms:modified xsi:type="dcterms:W3CDTF">2023-10-03T14:20:35Z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0262F53594F245A1BB212D1E6D63A0F7_12</vt:lpwstr>
  </property>
  <property fmtid="{D5CDD505-2E9C-101B-9397-08002B2CF9AE}" pid="3" name="KSOProductBuildVer">
    <vt:lpwstr>1033-12.2.0.13215</vt:lpwstr>
  </property>
  <property fmtid="{D5CDD505-2E9C-101B-9397-08002B2CF9AE}" pid="4" name="PresentationFormat">
    <vt:lpwstr>On-screen Show (4:3)</vt:lpwstr>
  </property>
  <property fmtid="{D5CDD505-2E9C-101B-9397-08002B2CF9AE}" pid="5" name="Slides">
    <vt:i4>12</vt:i4>
  </property>
</Properties>
</file>