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2" r:id="rId1"/>
  </p:sldMasterIdLst>
  <p:sldIdLst>
    <p:sldId id="256" r:id="rId2"/>
    <p:sldId id="258" r:id="rId3"/>
    <p:sldId id="293" r:id="rId4"/>
    <p:sldId id="298" r:id="rId5"/>
    <p:sldId id="301" r:id="rId6"/>
    <p:sldId id="299" r:id="rId7"/>
    <p:sldId id="302" r:id="rId8"/>
    <p:sldId id="303" r:id="rId9"/>
    <p:sldId id="304" r:id="rId10"/>
    <p:sldId id="263" r:id="rId11"/>
    <p:sldId id="305" r:id="rId12"/>
    <p:sldId id="264" r:id="rId13"/>
    <p:sldId id="268" r:id="rId14"/>
    <p:sldId id="265" r:id="rId15"/>
    <p:sldId id="279" r:id="rId16"/>
    <p:sldId id="266" r:id="rId17"/>
    <p:sldId id="269" r:id="rId18"/>
    <p:sldId id="267" r:id="rId19"/>
    <p:sldId id="285" r:id="rId20"/>
    <p:sldId id="270" r:id="rId21"/>
    <p:sldId id="278" r:id="rId22"/>
    <p:sldId id="286" r:id="rId23"/>
    <p:sldId id="283" r:id="rId24"/>
    <p:sldId id="272" r:id="rId25"/>
    <p:sldId id="273" r:id="rId26"/>
    <p:sldId id="274" r:id="rId27"/>
    <p:sldId id="275" r:id="rId28"/>
    <p:sldId id="300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5923F103-BC34-4FE4-A40E-EDDEECFDA5D0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73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smtClean="0"/>
              <a:t>10/10/2023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001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smtClean="0"/>
              <a:t>10/10/2023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9395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smtClean="0"/>
              <a:t>10/10/2023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3725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smtClean="0"/>
              <a:t>10/10/2023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329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smtClean="0"/>
              <a:t>10/10/2023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0254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smtClean="0"/>
              <a:t>10/10/2023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3516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10/10/2023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6780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10/10/2023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014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10/10/2023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779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10/10/2023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06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10/10/2023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630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10/10/2023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762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10/10/2023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306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10/10/2023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740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10/10/2023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015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10/10/2023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233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10/10/2023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348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  <p:sldLayoutId id="2147483707" r:id="rId15"/>
    <p:sldLayoutId id="2147483708" r:id="rId16"/>
    <p:sldLayoutId id="214748370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14225" y="522514"/>
            <a:ext cx="10619832" cy="6335486"/>
          </a:xfrm>
        </p:spPr>
        <p:txBody>
          <a:bodyPr/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Χρηματοδότηση ΜΟΔΙΠ:</a:t>
            </a:r>
            <a:br>
              <a:rPr lang="el-GR" dirty="0" smtClean="0"/>
            </a:br>
            <a:r>
              <a:rPr lang="el-GR" dirty="0" smtClean="0"/>
              <a:t>Αξιολόγηση επίτευξης των στόχων του έργου</a:t>
            </a: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sz="2400" dirty="0" err="1"/>
              <a:t>Δρ</a:t>
            </a:r>
            <a:r>
              <a:rPr lang="el-GR" sz="2400" dirty="0"/>
              <a:t> Χριστίνα </a:t>
            </a:r>
            <a:r>
              <a:rPr lang="el-GR" sz="2400" dirty="0" err="1"/>
              <a:t>Μπέστα</a:t>
            </a:r>
            <a:r>
              <a:rPr lang="el-GR" sz="2400" dirty="0"/>
              <a:t/>
            </a:r>
            <a:br>
              <a:rPr lang="el-GR" sz="2400" dirty="0"/>
            </a:br>
            <a:r>
              <a:rPr lang="el-GR" sz="2400" i="1" dirty="0"/>
              <a:t>Γενική Διευθύντρια ΕΘΑΑΕ</a:t>
            </a:r>
            <a:r>
              <a:rPr lang="en-US" sz="2400" i="1" dirty="0"/>
              <a:t/>
            </a:r>
            <a:br>
              <a:rPr lang="en-US" sz="2400" i="1" dirty="0"/>
            </a:br>
            <a:r>
              <a:rPr lang="el-GR" sz="2400" dirty="0" smtClean="0"/>
              <a:t/>
            </a:r>
            <a:br>
              <a:rPr lang="el-GR" sz="2400" dirty="0" smtClean="0"/>
            </a:br>
            <a:r>
              <a:rPr lang="el-GR" sz="2400" dirty="0"/>
              <a:t/>
            </a:r>
            <a:br>
              <a:rPr lang="el-GR" sz="2400" dirty="0"/>
            </a:br>
            <a:r>
              <a:rPr lang="el-GR" sz="2400" i="1" dirty="0" smtClean="0"/>
              <a:t>Εθνικό Μετσόβιο Πολυτεχνείο</a:t>
            </a:r>
            <a:r>
              <a:rPr lang="el-GR" sz="2400" dirty="0" smtClean="0"/>
              <a:t>,</a:t>
            </a:r>
            <a:r>
              <a:rPr lang="el-GR" sz="2400" i="1" dirty="0" smtClean="0"/>
              <a:t>10 Οκτω</a:t>
            </a:r>
            <a:r>
              <a:rPr lang="el-GR" sz="2400" i="1" dirty="0" smtClean="0">
                <a:solidFill>
                  <a:schemeClr val="bg1">
                    <a:lumMod val="95000"/>
                  </a:schemeClr>
                </a:solidFill>
              </a:rPr>
              <a:t>βρίου 2023 </a:t>
            </a:r>
            <a:r>
              <a:rPr lang="el-GR" i="1" dirty="0">
                <a:solidFill>
                  <a:schemeClr val="bg1">
                    <a:lumMod val="95000"/>
                  </a:schemeClr>
                </a:solidFill>
              </a:rPr>
              <a:t/>
            </a:r>
            <a:br>
              <a:rPr lang="el-GR" i="1" dirty="0">
                <a:solidFill>
                  <a:schemeClr val="bg1">
                    <a:lumMod val="95000"/>
                  </a:schemeClr>
                </a:solidFill>
              </a:rPr>
            </a:br>
            <a:endParaRPr lang="el-GR" i="1" dirty="0"/>
          </a:p>
        </p:txBody>
      </p:sp>
    </p:spTree>
    <p:extLst>
      <p:ext uri="{BB962C8B-B14F-4D97-AF65-F5344CB8AC3E}">
        <p14:creationId xmlns:p14="http://schemas.microsoft.com/office/powerpoint/2010/main" val="1147786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1448057" y="638977"/>
            <a:ext cx="8878824" cy="1486705"/>
          </a:xfrm>
        </p:spPr>
        <p:txBody>
          <a:bodyPr/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Τα συμπεράσματα της εξωτερικής διασφάλισης ποιότητας συγκλίνουν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1448057" y="2509699"/>
            <a:ext cx="10507997" cy="4258734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l-GR" sz="2000" dirty="0" smtClean="0"/>
              <a:t>Τα ευρήματα των πιστοποιήσεων και οι βασικότερες αδυναμίες: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000" dirty="0" smtClean="0"/>
          </a:p>
          <a:p>
            <a:r>
              <a:rPr lang="el-GR" sz="2000" dirty="0" smtClean="0"/>
              <a:t>Στη</a:t>
            </a:r>
            <a:r>
              <a:rPr lang="en-US" sz="2000" dirty="0" smtClean="0"/>
              <a:t> </a:t>
            </a:r>
            <a:r>
              <a:rPr lang="el-GR" sz="2000" dirty="0" smtClean="0"/>
              <a:t>σύνδεση </a:t>
            </a:r>
            <a:r>
              <a:rPr lang="el-GR" sz="2000" dirty="0"/>
              <a:t>μεταξύ στρατηγικής,  πολιτικής ποιότητας &amp; </a:t>
            </a:r>
            <a:r>
              <a:rPr lang="el-GR" sz="2000" dirty="0" err="1"/>
              <a:t>στοχοθεσίας</a:t>
            </a:r>
            <a:endParaRPr lang="el-GR" sz="2000" dirty="0"/>
          </a:p>
          <a:p>
            <a:r>
              <a:rPr lang="el-GR" sz="2000" dirty="0"/>
              <a:t>Στην οργάνωση και στελέχωση της </a:t>
            </a:r>
            <a:r>
              <a:rPr lang="el-GR" sz="2000" dirty="0" smtClean="0"/>
              <a:t>ΜΟΔΙΠ</a:t>
            </a:r>
            <a:r>
              <a:rPr lang="en-US" sz="2000" dirty="0" smtClean="0"/>
              <a:t> </a:t>
            </a:r>
            <a:r>
              <a:rPr lang="el-GR" sz="2000" dirty="0" smtClean="0"/>
              <a:t>και την </a:t>
            </a:r>
            <a:r>
              <a:rPr lang="el-GR" sz="2000" dirty="0"/>
              <a:t>εσωτερική επικοινωνία </a:t>
            </a:r>
            <a:r>
              <a:rPr lang="el-GR" sz="2000" dirty="0" smtClean="0"/>
              <a:t>της με </a:t>
            </a:r>
            <a:r>
              <a:rPr lang="el-GR" sz="2000" dirty="0"/>
              <a:t>τις ακαδημαϊκές μονάδες</a:t>
            </a:r>
          </a:p>
          <a:p>
            <a:r>
              <a:rPr lang="el-GR" sz="2000" dirty="0"/>
              <a:t>Στην </a:t>
            </a:r>
            <a:r>
              <a:rPr lang="el-GR" sz="2000" dirty="0" smtClean="0"/>
              <a:t>αποτελεσματική </a:t>
            </a:r>
            <a:r>
              <a:rPr lang="el-GR" sz="2000" dirty="0"/>
              <a:t>εφαρμογή της εσωτερικής </a:t>
            </a:r>
            <a:r>
              <a:rPr lang="el-GR" sz="2000" dirty="0" smtClean="0"/>
              <a:t>αξιολόγησης</a:t>
            </a:r>
            <a:endParaRPr lang="el-GR" sz="2000" dirty="0"/>
          </a:p>
          <a:p>
            <a:r>
              <a:rPr lang="el-GR" sz="2000" dirty="0"/>
              <a:t>Στις σχέσεις του Ιδρύματος με τους εξωτερικούς φορείς</a:t>
            </a:r>
          </a:p>
          <a:p>
            <a:pPr marL="0" indent="0">
              <a:lnSpc>
                <a:spcPct val="100000"/>
              </a:lnSpc>
              <a:buNone/>
            </a:pPr>
            <a:endParaRPr lang="el-GR" dirty="0" smtClean="0"/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25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9146208" cy="706964"/>
          </a:xfrm>
        </p:spPr>
        <p:txBody>
          <a:bodyPr/>
          <a:lstStyle/>
          <a:p>
            <a:r>
              <a:rPr lang="el-GR" dirty="0" smtClean="0"/>
              <a:t>Οι επόμενοι στόχοι…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54954" y="2951018"/>
            <a:ext cx="8825659" cy="3068781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l-GR" sz="2000" dirty="0" smtClean="0"/>
              <a:t>Η ενίσχυση της επιχειρησιακής ικανότητας της ΜΟΔΙΠ παραμένει το βασικό </a:t>
            </a:r>
            <a:r>
              <a:rPr lang="el-GR" sz="2000" dirty="0" err="1" smtClean="0"/>
              <a:t>διακύβευμα</a:t>
            </a:r>
            <a:r>
              <a:rPr lang="el-GR" sz="2000" dirty="0" smtClean="0"/>
              <a:t> της ακαδημαϊκής ποιότητας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000" dirty="0" smtClean="0"/>
              <a:t>Η ψηφιακός μετασχηματισμός των Ιδρυμάτων, όσο καθυστερεί αφήνει χώρο στη γραφειοκρατία, την αναποτελεσματική διοίκηση και θέτει εμπόδια στην ποιότητα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000" dirty="0" smtClean="0"/>
              <a:t>Η εμπλοκή των φοιτητών και των εξωτερικών φορέων στη διασφάλιση ποιότητας πρέπει να γίνει συστηματική και μέρος της ακαδημαϊκής καθημερινότητας</a:t>
            </a:r>
            <a:endParaRPr lang="en-US" sz="2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/>
              <a:t>…………</a:t>
            </a:r>
            <a:endParaRPr lang="el-GR" sz="20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l-GR" sz="1800" dirty="0"/>
          </a:p>
          <a:p>
            <a:pPr lvl="1">
              <a:buFont typeface="Wingdings" panose="05000000000000000000" pitchFamily="2" charset="2"/>
              <a:buChar char="§"/>
            </a:pPr>
            <a:endParaRPr lang="el-GR" sz="1800" dirty="0" smtClean="0"/>
          </a:p>
        </p:txBody>
      </p:sp>
    </p:spTree>
    <p:extLst>
      <p:ext uri="{BB962C8B-B14F-4D97-AF65-F5344CB8AC3E}">
        <p14:creationId xmlns:p14="http://schemas.microsoft.com/office/powerpoint/2010/main" val="12458097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ΤΟ ΝΕΟ ΠΡΟΤΥΠΟ ΠΟΙΟΤΗΤΑΣ του ΕΣΔΠ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03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επαναπιστοποίηση του ΕΣΔΠ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54954" y="2603500"/>
            <a:ext cx="9235955" cy="3416300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Ο δεύτερος κύκλος πιστοποίησης διαφέρει σημαντικά από την αρχική πιστοποίηση (αρχική εγκατάσταση του συστήματος)</a:t>
            </a:r>
          </a:p>
          <a:p>
            <a:r>
              <a:rPr lang="el-GR" dirty="0" smtClean="0"/>
              <a:t>Βασίζεται στην απόδειξη ότι έχουν  λειτουργήσει οι διαδικασίες και ότι έχουν παραχθεί αποτελέσματα (λειτουργία και αποτελεσματικότητα του συστήματος)</a:t>
            </a:r>
          </a:p>
          <a:p>
            <a:r>
              <a:rPr lang="el-GR" dirty="0" smtClean="0"/>
              <a:t>Η τεκμηρίωση του συστήματος έχει πρωτεύοντα ρόλο</a:t>
            </a:r>
          </a:p>
          <a:p>
            <a:r>
              <a:rPr lang="el-GR" dirty="0" smtClean="0"/>
              <a:t>Το ίδρυμα πρέπει να αναδείξει τα οφέλη και τις βελτιώσεις που επιτεύχθηκαν με πολύ συγκεκριμένο τρόπο.</a:t>
            </a:r>
          </a:p>
          <a:p>
            <a:r>
              <a:rPr lang="el-GR" dirty="0" smtClean="0"/>
              <a:t>Όλα τα παραπάνω σημεία πρέπει να αποτελέσουν αντικείμενο της πρότασης πιστοποίησης, η οποία θα πρέπει να έχει ένα δομημένο και σαφές περιεχόμενο. 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 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73182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782197" y="490581"/>
            <a:ext cx="11237205" cy="710257"/>
          </a:xfrm>
        </p:spPr>
        <p:txBody>
          <a:bodyPr/>
          <a:lstStyle/>
          <a:p>
            <a:r>
              <a:rPr lang="el-GR" sz="2800" spc="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el-GR" sz="2800" cap="none" spc="0" dirty="0" smtClean="0">
                <a:latin typeface="Arial" pitchFamily="34" charset="0"/>
                <a:cs typeface="Arial" pitchFamily="34" charset="0"/>
              </a:rPr>
              <a:t>Στρατηγική</a:t>
            </a:r>
            <a:r>
              <a:rPr lang="el-GR" sz="2800" cap="none" spc="0" dirty="0">
                <a:latin typeface="Arial" pitchFamily="34" charset="0"/>
                <a:cs typeface="Arial" pitchFamily="34" charset="0"/>
              </a:rPr>
              <a:t>, πολιτική και </a:t>
            </a:r>
            <a:r>
              <a:rPr lang="el-GR" sz="2800" cap="none" spc="0" dirty="0" err="1">
                <a:latin typeface="Arial" pitchFamily="34" charset="0"/>
                <a:cs typeface="Arial" pitchFamily="34" charset="0"/>
              </a:rPr>
              <a:t>στοχοθεσία</a:t>
            </a:r>
            <a:r>
              <a:rPr lang="el-GR" sz="2800" cap="none" spc="0" dirty="0">
                <a:latin typeface="Arial" pitchFamily="34" charset="0"/>
                <a:cs typeface="Arial" pitchFamily="34" charset="0"/>
              </a:rPr>
              <a:t> ποιότητας του ιδρύματος</a:t>
            </a:r>
            <a:endParaRPr lang="en-US" sz="2800" spc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641268" y="2386940"/>
            <a:ext cx="11378134" cy="383759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l-GR" sz="2000" b="1" dirty="0" smtClean="0"/>
              <a:t>Στρατηγική τετραετίας</a:t>
            </a:r>
            <a:r>
              <a:rPr lang="el-GR" sz="2000" dirty="0" smtClean="0"/>
              <a:t>: Περιλαμβάνεται η στρατηγική για τη διασφάλιση ποιότητας</a:t>
            </a:r>
          </a:p>
          <a:p>
            <a:pPr marL="0" indent="0">
              <a:lnSpc>
                <a:spcPct val="100000"/>
              </a:lnSpc>
              <a:buNone/>
            </a:pPr>
            <a:endParaRPr lang="el-GR" sz="2000" dirty="0" smtClean="0"/>
          </a:p>
          <a:p>
            <a:pPr>
              <a:lnSpc>
                <a:spcPct val="100000"/>
              </a:lnSpc>
            </a:pPr>
            <a:r>
              <a:rPr lang="el-GR" sz="2000" dirty="0" smtClean="0"/>
              <a:t>Συντάσσεται μετά από </a:t>
            </a:r>
            <a:r>
              <a:rPr lang="el-GR" sz="2000" dirty="0"/>
              <a:t>ανάλυση των σχετικών παραμέτρων, δεδομένων και δεικτών  της υφιστάμενης </a:t>
            </a:r>
            <a:r>
              <a:rPr lang="el-GR" sz="2000" dirty="0" smtClean="0"/>
              <a:t>κατάστασης. </a:t>
            </a:r>
          </a:p>
          <a:p>
            <a:pPr>
              <a:lnSpc>
                <a:spcPct val="100000"/>
              </a:lnSpc>
            </a:pPr>
            <a:r>
              <a:rPr lang="el-GR" sz="2000" dirty="0" smtClean="0"/>
              <a:t>Εξειδικεύεται με την πολιτική και τη </a:t>
            </a:r>
            <a:r>
              <a:rPr lang="el-GR" sz="2000" dirty="0" err="1" smtClean="0"/>
              <a:t>στοχοθεσία</a:t>
            </a:r>
            <a:r>
              <a:rPr lang="el-GR" sz="2000" dirty="0" smtClean="0"/>
              <a:t> ποιότητας </a:t>
            </a:r>
          </a:p>
          <a:p>
            <a:pPr>
              <a:lnSpc>
                <a:spcPct val="100000"/>
              </a:lnSpc>
            </a:pPr>
            <a:r>
              <a:rPr lang="el-GR" sz="2000" dirty="0" smtClean="0"/>
              <a:t>Καλύπτει </a:t>
            </a:r>
            <a:r>
              <a:rPr lang="el-GR" sz="2000" dirty="0"/>
              <a:t>όλες τις πλευρές και διαστάσεις της λειτουργίας και των δραστηριοτήτων του Ιδρύματος. </a:t>
            </a:r>
            <a:endParaRPr lang="el-GR" sz="2000" dirty="0" smtClean="0"/>
          </a:p>
          <a:p>
            <a:pPr>
              <a:lnSpc>
                <a:spcPct val="100000"/>
              </a:lnSpc>
            </a:pPr>
            <a:r>
              <a:rPr lang="el-GR" sz="2000" dirty="0" err="1" smtClean="0"/>
              <a:t>Επικοινωνείται</a:t>
            </a:r>
            <a:r>
              <a:rPr lang="el-GR" sz="2000" dirty="0" smtClean="0"/>
              <a:t> </a:t>
            </a:r>
            <a:r>
              <a:rPr lang="el-GR" sz="2000" dirty="0"/>
              <a:t>μεταξύ των εσωτερικών ενδιαφερομένων μερών, </a:t>
            </a:r>
            <a:r>
              <a:rPr lang="el-GR" sz="2000" dirty="0" smtClean="0"/>
              <a:t>τα οποία αναλαμβάνουν ρόλους</a:t>
            </a:r>
            <a:endParaRPr lang="el-GR" sz="2000" dirty="0"/>
          </a:p>
          <a:p>
            <a:pPr>
              <a:lnSpc>
                <a:spcPct val="100000"/>
              </a:lnSpc>
            </a:pPr>
            <a:r>
              <a:rPr lang="el-GR" sz="2000" dirty="0"/>
              <a:t>Ε</a:t>
            </a:r>
            <a:r>
              <a:rPr lang="el-GR" sz="2000" dirty="0" smtClean="0"/>
              <a:t>πικοινωνείται στους εξωτερικούς φορείς, </a:t>
            </a:r>
            <a:r>
              <a:rPr lang="el-GR" sz="2000" dirty="0"/>
              <a:t>οι οποίοι διατυπώνουν γνώμη.</a:t>
            </a:r>
          </a:p>
          <a:p>
            <a:pPr>
              <a:lnSpc>
                <a:spcPct val="100000"/>
              </a:lnSpc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4505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26534" y="965201"/>
            <a:ext cx="10278534" cy="706964"/>
          </a:xfrm>
        </p:spPr>
        <p:txBody>
          <a:bodyPr/>
          <a:lstStyle/>
          <a:p>
            <a:r>
              <a:rPr lang="el-GR" sz="2800" dirty="0" smtClean="0">
                <a:latin typeface="Arial" pitchFamily="34" charset="0"/>
                <a:cs typeface="Arial" pitchFamily="34" charset="0"/>
              </a:rPr>
              <a:t>1.Στρατηγική</a:t>
            </a:r>
            <a:r>
              <a:rPr lang="el-GR" sz="2800" dirty="0">
                <a:latin typeface="Arial" pitchFamily="34" charset="0"/>
                <a:cs typeface="Arial" pitchFamily="34" charset="0"/>
              </a:rPr>
              <a:t>, πολιτική και στοχοθεσία ποιότητας του ιδρύματος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Η στρατηγική του Ιδρύματος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l-GR" dirty="0"/>
              <a:t>Σ</a:t>
            </a:r>
            <a:r>
              <a:rPr lang="el-GR" dirty="0" smtClean="0"/>
              <a:t>υντάσσεται και επιλέγεται βάσει της ιδιαίτερης φυσιογνωμίας του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l-GR" dirty="0"/>
              <a:t>Β</a:t>
            </a:r>
            <a:r>
              <a:rPr lang="el-GR" dirty="0" smtClean="0"/>
              <a:t>ασίζεται σε δεδομένα και πληροφορίες που αφορούν τον/τους επιστημονικούς κλάδους στους οποίους δραστηριοποιείται ή και τον τρόπο παροχής της εκπαίδευσης </a:t>
            </a:r>
          </a:p>
          <a:p>
            <a:pPr marL="0" indent="0">
              <a:buNone/>
            </a:pPr>
            <a:endParaRPr lang="el-GR" dirty="0" smtClean="0"/>
          </a:p>
          <a:p>
            <a:r>
              <a:rPr lang="el-GR" dirty="0" smtClean="0"/>
              <a:t>Η στρατηγική για τη διασφάλιση ποιότητας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l-GR" dirty="0" smtClean="0"/>
              <a:t>Αφορά την ποιότητα των εκπαιδευτικών, ερευνητικών δραστηριοτήτων και λειτουργιών του Ιδρύματος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l-GR" dirty="0" smtClean="0"/>
              <a:t>Βασίζεται σε δεδομένα και πληροφορίες από την εσωτερική και εξωτερική αξιολόγηση των προγραμμάτων σπουδών, την ανατροφοδότηση από φοιτητές και εξωτερικούς φορείς καθώς και τα ποσοτικά δεδομένα του ΟΠΕΣΠ</a:t>
            </a:r>
          </a:p>
          <a:p>
            <a:pPr>
              <a:buFont typeface="Courier New" panose="02070309020205020404" pitchFamily="49" charset="0"/>
              <a:buChar char="o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52278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1176049" y="567699"/>
            <a:ext cx="10507133" cy="700363"/>
          </a:xfrm>
        </p:spPr>
        <p:txBody>
          <a:bodyPr/>
          <a:lstStyle/>
          <a:p>
            <a:r>
              <a:rPr lang="el-GR" sz="2800" cap="none" spc="0" dirty="0" smtClean="0">
                <a:latin typeface="Arial" pitchFamily="34" charset="0"/>
                <a:cs typeface="Arial" pitchFamily="34" charset="0"/>
              </a:rPr>
              <a:t>2. Προγραμματισμός </a:t>
            </a:r>
            <a:r>
              <a:rPr lang="el-GR" sz="2800" cap="none" spc="0" dirty="0">
                <a:latin typeface="Arial" pitchFamily="34" charset="0"/>
                <a:cs typeface="Arial" pitchFamily="34" charset="0"/>
              </a:rPr>
              <a:t>και κατανομή πόρων</a:t>
            </a:r>
            <a:endParaRPr lang="en-US" sz="2800" spc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522514" y="2375064"/>
            <a:ext cx="11474054" cy="448293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l-GR" sz="2000" b="1" dirty="0" smtClean="0"/>
              <a:t>Επιχειρησιακός προγραμματισμός τετραετίας</a:t>
            </a:r>
            <a:r>
              <a:rPr lang="el-GR" sz="2000" dirty="0" smtClean="0"/>
              <a:t>: Περιλαμβάνονται όλες οι κατηγορίες των πόρων: χρηματοδότηση,  ανθρώπινοι πόροι, υποδομές και υπηρεσίες</a:t>
            </a:r>
          </a:p>
          <a:p>
            <a:pPr>
              <a:lnSpc>
                <a:spcPct val="100000"/>
              </a:lnSpc>
            </a:pPr>
            <a:r>
              <a:rPr lang="el-GR" sz="2000" dirty="0" smtClean="0"/>
              <a:t>Η εσωτερική κατανομή γίνεται με σαφώς καθορισμένους κανόνες και κριτήρια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l-GR" sz="2000" dirty="0" smtClean="0"/>
              <a:t> </a:t>
            </a:r>
          </a:p>
          <a:p>
            <a:pPr>
              <a:lnSpc>
                <a:spcPct val="100000"/>
              </a:lnSpc>
            </a:pPr>
            <a:r>
              <a:rPr lang="el-GR" sz="2000" dirty="0" smtClean="0"/>
              <a:t>Ο προγραμματισμός και η παρακολούθησή τους γίνεται με πληροφοριακό σύστημα </a:t>
            </a:r>
          </a:p>
          <a:p>
            <a:pPr marL="0" indent="0">
              <a:lnSpc>
                <a:spcPct val="100000"/>
              </a:lnSpc>
              <a:buNone/>
            </a:pPr>
            <a:endParaRPr lang="el-GR" sz="2000" dirty="0" smtClean="0"/>
          </a:p>
          <a:p>
            <a:pPr>
              <a:lnSpc>
                <a:spcPct val="100000"/>
              </a:lnSpc>
            </a:pPr>
            <a:r>
              <a:rPr lang="el-GR" sz="2000" dirty="0" smtClean="0"/>
              <a:t>Καλύπτει </a:t>
            </a:r>
            <a:r>
              <a:rPr lang="el-GR" sz="2000" dirty="0"/>
              <a:t>όλες τις πλευρές και διαστάσεις της λειτουργίας και των δραστηριοτήτων του </a:t>
            </a:r>
            <a:r>
              <a:rPr lang="el-GR" sz="2000" dirty="0" smtClean="0"/>
              <a:t>Ιδρύματος</a:t>
            </a:r>
          </a:p>
          <a:p>
            <a:pPr marL="0" indent="0">
              <a:lnSpc>
                <a:spcPct val="100000"/>
              </a:lnSpc>
              <a:buNone/>
            </a:pPr>
            <a:endParaRPr lang="el-GR" sz="2000" dirty="0" smtClean="0"/>
          </a:p>
          <a:p>
            <a:pPr>
              <a:lnSpc>
                <a:spcPct val="100000"/>
              </a:lnSpc>
            </a:pPr>
            <a:r>
              <a:rPr lang="el-GR" sz="2000" dirty="0" smtClean="0"/>
              <a:t>Εσωτερική αξιολόγηση των πόρων από τη ΜΟΔΙΠ βάσει των δεικτών του ΟΠΕΣΠ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l-GR" sz="20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4731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1323351" y="749148"/>
            <a:ext cx="9102682" cy="789248"/>
          </a:xfrm>
        </p:spPr>
        <p:txBody>
          <a:bodyPr/>
          <a:lstStyle/>
          <a:p>
            <a:r>
              <a:rPr lang="el-GR" sz="2800" cap="none" spc="0" dirty="0" smtClean="0"/>
              <a:t>3. Δομή</a:t>
            </a:r>
            <a:r>
              <a:rPr lang="el-GR" sz="2800" cap="none" spc="0" dirty="0"/>
              <a:t>, οργάνωση και λειτουργία του ΕΣΔΠ</a:t>
            </a:r>
            <a:endParaRPr lang="en-US" sz="2800" spc="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836549" y="2612570"/>
            <a:ext cx="11074402" cy="3669475"/>
          </a:xfrm>
        </p:spPr>
        <p:txBody>
          <a:bodyPr>
            <a:normAutofit lnSpcReduction="10000"/>
          </a:bodyPr>
          <a:lstStyle/>
          <a:p>
            <a:pPr marL="76200" lvl="0" indent="0">
              <a:lnSpc>
                <a:spcPct val="100000"/>
              </a:lnSpc>
              <a:spcBef>
                <a:spcPts val="600"/>
              </a:spcBef>
              <a:buClr>
                <a:srgbClr val="00BEF2"/>
              </a:buClr>
              <a:buSzPts val="2400"/>
              <a:buNone/>
            </a:pPr>
            <a:r>
              <a:rPr lang="el-GR" sz="2000" b="1" kern="0" dirty="0" smtClean="0">
                <a:solidFill>
                  <a:schemeClr val="tx1"/>
                </a:solidFill>
                <a:latin typeface="Source Sans Pro"/>
                <a:cs typeface="Source Sans Pro"/>
                <a:sym typeface="Source Sans Pro"/>
              </a:rPr>
              <a:t>Το εγχειρίδιο ποιότητας</a:t>
            </a:r>
          </a:p>
          <a:p>
            <a:pPr marL="76200" lvl="0" indent="0">
              <a:lnSpc>
                <a:spcPct val="150000"/>
              </a:lnSpc>
              <a:spcBef>
                <a:spcPts val="600"/>
              </a:spcBef>
              <a:buSzPts val="2400"/>
              <a:buNone/>
            </a:pPr>
            <a:r>
              <a:rPr lang="el-GR" sz="2000" kern="0" dirty="0" smtClean="0">
                <a:latin typeface="Source Sans Pro"/>
                <a:cs typeface="Source Sans Pro"/>
                <a:sym typeface="Source Sans Pro"/>
              </a:rPr>
              <a:t>έχει αναθεωρηθεί ως προς το </a:t>
            </a:r>
            <a:r>
              <a:rPr lang="el-GR" sz="2000" u="sng" kern="0" dirty="0" smtClean="0">
                <a:solidFill>
                  <a:schemeClr val="tx1"/>
                </a:solidFill>
                <a:latin typeface="Source Sans Pro"/>
                <a:cs typeface="Source Sans Pro"/>
                <a:sym typeface="Source Sans Pro"/>
              </a:rPr>
              <a:t>πεδίο εφαρμογής </a:t>
            </a:r>
            <a:r>
              <a:rPr lang="el-GR" sz="2000" kern="0" dirty="0" smtClean="0">
                <a:latin typeface="Source Sans Pro"/>
                <a:cs typeface="Source Sans Pro"/>
                <a:sym typeface="Source Sans Pro"/>
              </a:rPr>
              <a:t>του σύμφωνα με τον ν.4957/2022 ή και το ιδιαίτερο θεσμικό και κανονιστικό πλαίσιο του Ιδρύματος</a:t>
            </a:r>
          </a:p>
          <a:p>
            <a:pPr marL="361950" lvl="0" indent="-285750">
              <a:lnSpc>
                <a:spcPct val="150000"/>
              </a:lnSpc>
              <a:spcBef>
                <a:spcPts val="600"/>
              </a:spcBef>
              <a:buSzPts val="2400"/>
            </a:pPr>
            <a:r>
              <a:rPr lang="el-GR" sz="2000" kern="0" dirty="0">
                <a:latin typeface="Source Sans Pro"/>
                <a:cs typeface="Source Sans Pro"/>
                <a:sym typeface="Source Sans Pro"/>
              </a:rPr>
              <a:t> </a:t>
            </a:r>
            <a:r>
              <a:rPr lang="el-GR" sz="2000" kern="0" dirty="0" smtClean="0">
                <a:latin typeface="Source Sans Pro"/>
                <a:cs typeface="Source Sans Pro"/>
                <a:sym typeface="Source Sans Pro"/>
              </a:rPr>
              <a:t>καλύπτει το σύνολο των δραστηριοτήτων και δομών του Ιδρύματος με </a:t>
            </a:r>
            <a:r>
              <a:rPr lang="el-GR" sz="2000" u="sng" kern="0" dirty="0" smtClean="0">
                <a:latin typeface="Source Sans Pro"/>
                <a:cs typeface="Source Sans Pro"/>
                <a:sym typeface="Source Sans Pro"/>
              </a:rPr>
              <a:t>διαδικασίες εσωτερικής αξιολόγησης</a:t>
            </a:r>
          </a:p>
          <a:p>
            <a:pPr marL="361950" lvl="0" indent="-285750">
              <a:lnSpc>
                <a:spcPct val="150000"/>
              </a:lnSpc>
              <a:spcBef>
                <a:spcPts val="600"/>
              </a:spcBef>
              <a:buSzPts val="2400"/>
            </a:pPr>
            <a:r>
              <a:rPr lang="el-GR" sz="2000" kern="0" dirty="0">
                <a:latin typeface="Source Sans Pro"/>
                <a:cs typeface="Source Sans Pro"/>
                <a:sym typeface="Source Sans Pro"/>
              </a:rPr>
              <a:t> </a:t>
            </a:r>
            <a:r>
              <a:rPr lang="el-GR" sz="2000" kern="0" dirty="0" smtClean="0">
                <a:latin typeface="Source Sans Pro"/>
                <a:cs typeface="Source Sans Pro"/>
                <a:sym typeface="Source Sans Pro"/>
              </a:rPr>
              <a:t>ανταποκρίνεται στις ανάγκες συμμόρφωσης του Ιδρύματος στις απαιτήσεις του </a:t>
            </a:r>
            <a:r>
              <a:rPr lang="el-GR" sz="2000" u="sng" kern="0" dirty="0" err="1" smtClean="0">
                <a:latin typeface="Source Sans Pro"/>
                <a:cs typeface="Source Sans Pro"/>
                <a:sym typeface="Source Sans Pro"/>
              </a:rPr>
              <a:t>επικαιροποιημένου</a:t>
            </a:r>
            <a:r>
              <a:rPr lang="el-GR" sz="2000" u="sng" kern="0" dirty="0" smtClean="0">
                <a:latin typeface="Source Sans Pro"/>
                <a:cs typeface="Source Sans Pro"/>
                <a:sym typeface="Source Sans Pro"/>
              </a:rPr>
              <a:t> προτύπου ΕΣΔΠ</a:t>
            </a:r>
          </a:p>
          <a:p>
            <a:pPr marL="76200" lvl="0" indent="0">
              <a:lnSpc>
                <a:spcPct val="150000"/>
              </a:lnSpc>
              <a:spcBef>
                <a:spcPts val="600"/>
              </a:spcBef>
              <a:buSzPts val="2400"/>
              <a:buNone/>
            </a:pPr>
            <a:r>
              <a:rPr lang="el-GR" sz="2000" kern="0" dirty="0" smtClean="0">
                <a:latin typeface="Source Sans Pro"/>
                <a:cs typeface="Source Sans Pro"/>
                <a:sym typeface="Source Sans Pro"/>
              </a:rPr>
              <a:t>         </a:t>
            </a:r>
          </a:p>
          <a:p>
            <a:pPr marL="76200" lvl="0" indent="0">
              <a:lnSpc>
                <a:spcPct val="150000"/>
              </a:lnSpc>
              <a:spcBef>
                <a:spcPts val="600"/>
              </a:spcBef>
              <a:buClr>
                <a:srgbClr val="00BEF2"/>
              </a:buClr>
              <a:buSzPts val="2400"/>
              <a:buNone/>
            </a:pPr>
            <a:endParaRPr lang="el-GR" sz="2000" kern="0" dirty="0" smtClean="0">
              <a:latin typeface="Source Sans Pro"/>
              <a:cs typeface="Source Sans Pro"/>
              <a:sym typeface="Source Sans Pro"/>
            </a:endParaRPr>
          </a:p>
          <a:p>
            <a:pPr marL="76200" lvl="0" indent="0">
              <a:lnSpc>
                <a:spcPct val="100000"/>
              </a:lnSpc>
              <a:spcBef>
                <a:spcPts val="600"/>
              </a:spcBef>
              <a:buClr>
                <a:srgbClr val="00BEF2"/>
              </a:buClr>
              <a:buSzPts val="2400"/>
              <a:buNone/>
            </a:pPr>
            <a:endParaRPr lang="el-GR" sz="1800" kern="0" dirty="0" smtClean="0">
              <a:latin typeface="Source Sans Pro"/>
              <a:cs typeface="Source Sans Pro"/>
              <a:sym typeface="Source Sans Pro"/>
            </a:endParaRPr>
          </a:p>
          <a:p>
            <a:pPr marL="76200" lvl="0" indent="0">
              <a:lnSpc>
                <a:spcPct val="100000"/>
              </a:lnSpc>
              <a:spcBef>
                <a:spcPts val="600"/>
              </a:spcBef>
              <a:buClr>
                <a:srgbClr val="00BEF2"/>
              </a:buClr>
              <a:buSzPts val="2400"/>
              <a:buNone/>
            </a:pPr>
            <a:endParaRPr lang="el-GR" sz="1800" kern="0" dirty="0" smtClean="0">
              <a:latin typeface="Source Sans Pro"/>
              <a:cs typeface="Source Sans Pro"/>
              <a:sym typeface="Source Sans Pro"/>
            </a:endParaRPr>
          </a:p>
          <a:p>
            <a:pPr marL="361950" indent="-285750">
              <a:lnSpc>
                <a:spcPct val="100000"/>
              </a:lnSpc>
              <a:spcBef>
                <a:spcPts val="600"/>
              </a:spcBef>
              <a:buClr>
                <a:srgbClr val="00BEF2"/>
              </a:buClr>
              <a:buSzPts val="2400"/>
            </a:pPr>
            <a:endParaRPr lang="el-GR" sz="1800" kern="0" dirty="0">
              <a:latin typeface="Source Sans Pro"/>
              <a:cs typeface="Source Sans Pro"/>
              <a:sym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41363922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1323351" y="749148"/>
            <a:ext cx="9102682" cy="789248"/>
          </a:xfrm>
        </p:spPr>
        <p:txBody>
          <a:bodyPr/>
          <a:lstStyle/>
          <a:p>
            <a:r>
              <a:rPr lang="el-GR" sz="2800" cap="none" spc="0" dirty="0" smtClean="0"/>
              <a:t>3. Δομή</a:t>
            </a:r>
            <a:r>
              <a:rPr lang="el-GR" sz="2800" cap="none" spc="0" dirty="0"/>
              <a:t>, οργάνωση και λειτουργία του ΕΣΔΠ</a:t>
            </a:r>
            <a:endParaRPr lang="en-US" sz="2800" spc="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836549" y="2612570"/>
            <a:ext cx="11074402" cy="3669475"/>
          </a:xfrm>
        </p:spPr>
        <p:txBody>
          <a:bodyPr>
            <a:normAutofit lnSpcReduction="10000"/>
          </a:bodyPr>
          <a:lstStyle/>
          <a:p>
            <a:pPr marL="76200" lvl="0" indent="0">
              <a:lnSpc>
                <a:spcPct val="100000"/>
              </a:lnSpc>
              <a:spcBef>
                <a:spcPts val="600"/>
              </a:spcBef>
              <a:buClr>
                <a:srgbClr val="00BEF2"/>
              </a:buClr>
              <a:buSzPts val="2400"/>
              <a:buNone/>
            </a:pPr>
            <a:r>
              <a:rPr lang="el-GR" sz="1800" b="1" kern="0" dirty="0" smtClean="0">
                <a:latin typeface="Source Sans Pro"/>
                <a:cs typeface="Source Sans Pro"/>
                <a:sym typeface="Source Sans Pro"/>
              </a:rPr>
              <a:t>Η ΜΟΔΙΠ </a:t>
            </a:r>
          </a:p>
          <a:p>
            <a:pPr marL="361950" lvl="0" indent="-285750">
              <a:lnSpc>
                <a:spcPct val="150000"/>
              </a:lnSpc>
              <a:spcBef>
                <a:spcPts val="600"/>
              </a:spcBef>
              <a:buSzPts val="2400"/>
            </a:pPr>
            <a:r>
              <a:rPr lang="el-GR" sz="1800" kern="0" dirty="0" smtClean="0">
                <a:latin typeface="Source Sans Pro"/>
                <a:cs typeface="Source Sans Pro"/>
                <a:sym typeface="Source Sans Pro"/>
              </a:rPr>
              <a:t>έχει ενταχθεί στο οργανόγραμμα ως ανεξάρτητη μονάδα</a:t>
            </a:r>
          </a:p>
          <a:p>
            <a:pPr marL="361950" lvl="0" indent="-285750">
              <a:lnSpc>
                <a:spcPct val="150000"/>
              </a:lnSpc>
              <a:spcBef>
                <a:spcPts val="600"/>
              </a:spcBef>
              <a:buSzPts val="2400"/>
            </a:pPr>
            <a:r>
              <a:rPr lang="el-GR" sz="1800" kern="0" dirty="0" smtClean="0">
                <a:latin typeface="Source Sans Pro"/>
                <a:cs typeface="Source Sans Pro"/>
                <a:sym typeface="Source Sans Pro"/>
              </a:rPr>
              <a:t>είναι στελεχωμένη με μόνιμο προσωπικό</a:t>
            </a:r>
          </a:p>
          <a:p>
            <a:pPr marL="361950" lvl="0" indent="-285750">
              <a:lnSpc>
                <a:spcPct val="150000"/>
              </a:lnSpc>
              <a:spcBef>
                <a:spcPts val="600"/>
              </a:spcBef>
              <a:buSzPts val="2400"/>
            </a:pPr>
            <a:r>
              <a:rPr lang="el-GR" sz="1800" kern="0" dirty="0" smtClean="0">
                <a:latin typeface="Source Sans Pro"/>
                <a:cs typeface="Source Sans Pro"/>
                <a:sym typeface="Source Sans Pro"/>
              </a:rPr>
              <a:t>έχει εσωτερική διάρθρωση, θέσεις με περιγραφή καθηκόντων,</a:t>
            </a:r>
          </a:p>
          <a:p>
            <a:pPr marL="361950" lvl="0" indent="-285750">
              <a:lnSpc>
                <a:spcPct val="150000"/>
              </a:lnSpc>
              <a:spcBef>
                <a:spcPts val="600"/>
              </a:spcBef>
              <a:buSzPts val="2400"/>
            </a:pPr>
            <a:r>
              <a:rPr lang="el-GR" sz="1800" kern="0" dirty="0">
                <a:latin typeface="Source Sans Pro"/>
                <a:cs typeface="Source Sans Pro"/>
                <a:sym typeface="Source Sans Pro"/>
              </a:rPr>
              <a:t>λ</a:t>
            </a:r>
            <a:r>
              <a:rPr lang="el-GR" sz="1800" kern="0" dirty="0" smtClean="0">
                <a:latin typeface="Source Sans Pro"/>
                <a:cs typeface="Source Sans Pro"/>
                <a:sym typeface="Source Sans Pro"/>
              </a:rPr>
              <a:t>ειτουργεί πρόγραμμα εκπαίδευσης προσωπικού</a:t>
            </a:r>
          </a:p>
          <a:p>
            <a:pPr marL="361950" lvl="0" indent="-285750">
              <a:lnSpc>
                <a:spcPct val="150000"/>
              </a:lnSpc>
              <a:spcBef>
                <a:spcPts val="600"/>
              </a:spcBef>
              <a:buSzPts val="2400"/>
            </a:pPr>
            <a:r>
              <a:rPr lang="el-GR" sz="1800" kern="0" dirty="0" smtClean="0">
                <a:latin typeface="Source Sans Pro"/>
                <a:cs typeface="Source Sans Pro"/>
                <a:sym typeface="Source Sans Pro"/>
              </a:rPr>
              <a:t>λειτουργεί ειδικό πληροφοριακό σύστημα</a:t>
            </a:r>
          </a:p>
          <a:p>
            <a:pPr marL="361950" lvl="0" indent="-285750">
              <a:lnSpc>
                <a:spcPct val="150000"/>
              </a:lnSpc>
              <a:spcBef>
                <a:spcPts val="600"/>
              </a:spcBef>
              <a:buSzPts val="2400"/>
            </a:pPr>
            <a:r>
              <a:rPr lang="el-GR" sz="1800" kern="0" dirty="0" smtClean="0">
                <a:latin typeface="Source Sans Pro"/>
                <a:cs typeface="Source Sans Pro"/>
                <a:sym typeface="Source Sans Pro"/>
              </a:rPr>
              <a:t>ο διοικητικός </a:t>
            </a:r>
            <a:r>
              <a:rPr lang="el-GR" sz="1800" kern="0" dirty="0">
                <a:latin typeface="Source Sans Pro"/>
                <a:cs typeface="Source Sans Pro"/>
                <a:sym typeface="Source Sans Pro"/>
              </a:rPr>
              <a:t>προϊστάμενος της ΜΟΔΙΠ </a:t>
            </a:r>
            <a:r>
              <a:rPr lang="el-GR" sz="1800" kern="0" dirty="0" smtClean="0">
                <a:latin typeface="Source Sans Pro"/>
                <a:cs typeface="Source Sans Pro"/>
                <a:sym typeface="Source Sans Pro"/>
              </a:rPr>
              <a:t>έχει συνολική </a:t>
            </a:r>
            <a:r>
              <a:rPr lang="el-GR" sz="1800" kern="0" dirty="0">
                <a:latin typeface="Source Sans Pro"/>
                <a:cs typeface="Source Sans Pro"/>
                <a:sym typeface="Source Sans Pro"/>
              </a:rPr>
              <a:t>ενημέρωση και γνώση </a:t>
            </a:r>
            <a:r>
              <a:rPr lang="el-GR" sz="1800" kern="0" dirty="0" smtClean="0">
                <a:latin typeface="Source Sans Pro"/>
                <a:cs typeface="Source Sans Pro"/>
                <a:sym typeface="Source Sans Pro"/>
              </a:rPr>
              <a:t>των δραστηριοτήτων ( </a:t>
            </a:r>
            <a:r>
              <a:rPr lang="el-GR" sz="1800" kern="0" dirty="0" err="1" smtClean="0">
                <a:latin typeface="Source Sans Pro"/>
                <a:cs typeface="Source Sans Pro"/>
                <a:sym typeface="Source Sans Pro"/>
              </a:rPr>
              <a:t>π.χ</a:t>
            </a:r>
            <a:r>
              <a:rPr lang="el-GR" sz="1800" kern="0" dirty="0" smtClean="0">
                <a:latin typeface="Source Sans Pro"/>
                <a:cs typeface="Source Sans Pro"/>
                <a:sym typeface="Source Sans Pro"/>
              </a:rPr>
              <a:t> δεν παραπέμπει </a:t>
            </a:r>
            <a:r>
              <a:rPr lang="el-GR" kern="0" dirty="0" smtClean="0">
                <a:latin typeface="Source Sans Pro"/>
                <a:cs typeface="Source Sans Pro"/>
                <a:sym typeface="Source Sans Pro"/>
              </a:rPr>
              <a:t>στον</a:t>
            </a:r>
            <a:r>
              <a:rPr lang="el-GR" sz="1800" kern="0" dirty="0" smtClean="0">
                <a:latin typeface="Source Sans Pro"/>
                <a:cs typeface="Source Sans Pro"/>
                <a:sym typeface="Source Sans Pro"/>
              </a:rPr>
              <a:t> Ε.Υ του έργου)</a:t>
            </a:r>
          </a:p>
          <a:p>
            <a:pPr marL="76200" lvl="0" indent="0">
              <a:lnSpc>
                <a:spcPct val="150000"/>
              </a:lnSpc>
              <a:spcBef>
                <a:spcPts val="600"/>
              </a:spcBef>
              <a:buClr>
                <a:srgbClr val="00BEF2"/>
              </a:buClr>
              <a:buSzPts val="2400"/>
              <a:buNone/>
            </a:pPr>
            <a:endParaRPr lang="el-GR" sz="1800" kern="0" dirty="0" smtClean="0">
              <a:latin typeface="Source Sans Pro"/>
              <a:cs typeface="Source Sans Pro"/>
              <a:sym typeface="Source Sans Pro"/>
            </a:endParaRPr>
          </a:p>
          <a:p>
            <a:pPr marL="76200" lvl="0" indent="0">
              <a:lnSpc>
                <a:spcPct val="100000"/>
              </a:lnSpc>
              <a:spcBef>
                <a:spcPts val="600"/>
              </a:spcBef>
              <a:buClr>
                <a:srgbClr val="00BEF2"/>
              </a:buClr>
              <a:buSzPts val="2400"/>
              <a:buNone/>
            </a:pPr>
            <a:endParaRPr lang="el-GR" sz="1800" kern="0" dirty="0" smtClean="0">
              <a:latin typeface="Source Sans Pro"/>
              <a:cs typeface="Source Sans Pro"/>
              <a:sym typeface="Source Sans Pro"/>
            </a:endParaRPr>
          </a:p>
          <a:p>
            <a:pPr marL="76200" lvl="0" indent="0">
              <a:lnSpc>
                <a:spcPct val="100000"/>
              </a:lnSpc>
              <a:spcBef>
                <a:spcPts val="600"/>
              </a:spcBef>
              <a:buClr>
                <a:srgbClr val="00BEF2"/>
              </a:buClr>
              <a:buSzPts val="2400"/>
              <a:buNone/>
            </a:pPr>
            <a:endParaRPr lang="el-GR" sz="1800" kern="0" dirty="0" smtClean="0">
              <a:latin typeface="Source Sans Pro"/>
              <a:cs typeface="Source Sans Pro"/>
              <a:sym typeface="Source Sans Pro"/>
            </a:endParaRPr>
          </a:p>
          <a:p>
            <a:pPr marL="361950" indent="-285750">
              <a:lnSpc>
                <a:spcPct val="100000"/>
              </a:lnSpc>
              <a:spcBef>
                <a:spcPts val="600"/>
              </a:spcBef>
              <a:buClr>
                <a:srgbClr val="00BEF2"/>
              </a:buClr>
              <a:buSzPts val="2400"/>
            </a:pPr>
            <a:endParaRPr lang="el-GR" sz="1800" kern="0" dirty="0">
              <a:latin typeface="Source Sans Pro"/>
              <a:cs typeface="Source Sans Pro"/>
              <a:sym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2140649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154954" y="564777"/>
            <a:ext cx="9411446" cy="1125912"/>
          </a:xfrm>
        </p:spPr>
        <p:txBody>
          <a:bodyPr/>
          <a:lstStyle/>
          <a:p>
            <a:r>
              <a:rPr lang="el-GR" dirty="0" smtClean="0"/>
              <a:t>Ικανότητες των στελεχών της ΜΟΔΙΠ (ενδεικτική αναφορά)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2617694"/>
            <a:ext cx="10515600" cy="3424332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l-GR" b="1" dirty="0" smtClean="0">
                <a:solidFill>
                  <a:srgbClr val="F39D25"/>
                </a:solidFill>
              </a:rPr>
              <a:t>Γνωστικές ικανότητες (</a:t>
            </a:r>
            <a:r>
              <a:rPr lang="en-US" b="1" dirty="0" smtClean="0">
                <a:solidFill>
                  <a:srgbClr val="F39D25"/>
                </a:solidFill>
              </a:rPr>
              <a:t>cognitive)</a:t>
            </a:r>
            <a:r>
              <a:rPr lang="en-US" dirty="0" smtClean="0">
                <a:solidFill>
                  <a:srgbClr val="F39D25"/>
                </a:solidFill>
              </a:rPr>
              <a:t> </a:t>
            </a:r>
            <a:r>
              <a:rPr lang="el-GR" dirty="0">
                <a:solidFill>
                  <a:srgbClr val="F39D25"/>
                </a:solidFill>
              </a:rPr>
              <a:t> </a:t>
            </a:r>
            <a:endParaRPr lang="el-GR" dirty="0" smtClean="0">
              <a:solidFill>
                <a:srgbClr val="F39D25"/>
              </a:solidFill>
            </a:endParaRPr>
          </a:p>
          <a:p>
            <a:pPr lvl="1">
              <a:lnSpc>
                <a:spcPct val="110000"/>
              </a:lnSpc>
            </a:pPr>
            <a:r>
              <a:rPr lang="el-GR" dirty="0" smtClean="0"/>
              <a:t>π.χ. στρατηγική θεώρηση, κριτική σκέψη, επίλυση προβλημάτων, προγραμματισμός</a:t>
            </a:r>
            <a:endParaRPr lang="en-US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el-GR" b="1" dirty="0" smtClean="0">
                <a:solidFill>
                  <a:srgbClr val="F39D25"/>
                </a:solidFill>
              </a:rPr>
              <a:t>Λειτουργικές ικανότητες (</a:t>
            </a:r>
            <a:r>
              <a:rPr lang="en-US" b="1" dirty="0" smtClean="0">
                <a:solidFill>
                  <a:srgbClr val="F39D25"/>
                </a:solidFill>
              </a:rPr>
              <a:t>functional)</a:t>
            </a:r>
            <a:r>
              <a:rPr lang="el-GR" b="1" dirty="0" smtClean="0"/>
              <a:t> </a:t>
            </a:r>
          </a:p>
          <a:p>
            <a:pPr lvl="1">
              <a:lnSpc>
                <a:spcPct val="110000"/>
              </a:lnSpc>
            </a:pPr>
            <a:r>
              <a:rPr lang="el-GR" dirty="0" smtClean="0"/>
              <a:t>π.χ. γνώση του χώρου (ανώτατη εκπαίδευση – ίδρυμα), διαχείριση σχέσεων με ενδιαφερόμενα μέρη</a:t>
            </a:r>
            <a:r>
              <a:rPr lang="en-US" dirty="0" smtClean="0"/>
              <a:t>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l-GR" b="1" dirty="0" smtClean="0">
                <a:solidFill>
                  <a:srgbClr val="F39D25"/>
                </a:solidFill>
              </a:rPr>
              <a:t>Κοινωνικές ικανότητες (</a:t>
            </a:r>
            <a:r>
              <a:rPr lang="en-US" b="1" dirty="0" smtClean="0">
                <a:solidFill>
                  <a:srgbClr val="F39D25"/>
                </a:solidFill>
              </a:rPr>
              <a:t>social)</a:t>
            </a:r>
            <a:r>
              <a:rPr lang="en-US" dirty="0" smtClean="0">
                <a:solidFill>
                  <a:srgbClr val="F39D25"/>
                </a:solidFill>
              </a:rPr>
              <a:t> </a:t>
            </a:r>
            <a:endParaRPr lang="el-GR" dirty="0" smtClean="0">
              <a:solidFill>
                <a:srgbClr val="F39D25"/>
              </a:solidFill>
            </a:endParaRPr>
          </a:p>
          <a:p>
            <a:pPr lvl="1">
              <a:lnSpc>
                <a:spcPct val="110000"/>
              </a:lnSpc>
            </a:pPr>
            <a:r>
              <a:rPr lang="el-GR" dirty="0" smtClean="0"/>
              <a:t>π.χ. ηγεσία, επικοινωνία, ακρόαση, ομαδικότητα, παρακίνηση, διαχείριση και επίλυση συγκρούσεων</a:t>
            </a:r>
            <a:r>
              <a:rPr lang="en-US" dirty="0" smtClean="0"/>
              <a:t>, </a:t>
            </a:r>
            <a:r>
              <a:rPr lang="el-GR" dirty="0" err="1" smtClean="0"/>
              <a:t>ενσυναίσθηση</a:t>
            </a:r>
            <a:endParaRPr lang="en-US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el-GR" b="1" dirty="0" err="1" smtClean="0">
                <a:solidFill>
                  <a:srgbClr val="F39D25"/>
                </a:solidFill>
              </a:rPr>
              <a:t>Μετα</a:t>
            </a:r>
            <a:r>
              <a:rPr lang="el-GR" b="1" dirty="0" smtClean="0">
                <a:solidFill>
                  <a:srgbClr val="F39D25"/>
                </a:solidFill>
              </a:rPr>
              <a:t> – ικανότητες (</a:t>
            </a:r>
            <a:r>
              <a:rPr lang="en-US" b="1" dirty="0" smtClean="0">
                <a:solidFill>
                  <a:srgbClr val="F39D25"/>
                </a:solidFill>
              </a:rPr>
              <a:t>meta)</a:t>
            </a:r>
            <a:r>
              <a:rPr lang="el-GR" b="1" dirty="0" smtClean="0">
                <a:solidFill>
                  <a:srgbClr val="F39D25"/>
                </a:solidFill>
              </a:rPr>
              <a:t> </a:t>
            </a:r>
          </a:p>
          <a:p>
            <a:pPr lvl="1">
              <a:lnSpc>
                <a:spcPct val="110000"/>
              </a:lnSpc>
            </a:pPr>
            <a:r>
              <a:rPr lang="el-GR" dirty="0" smtClean="0"/>
              <a:t>π.χ. συναισθηματική ανθεκτικότητα, προσανατολισμός στην επίτευξη, αυτοπεποίθηση, ηθική και ακεραιότητα, προσαρμοστικότητα και ευελιξία, προθυμία διαρκούς μάθησης</a:t>
            </a:r>
            <a:endParaRPr lang="en-US" dirty="0" smtClean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F05EB-3173-4FA4-87DF-5F9F2D44FE6A}" type="slidenum">
              <a:rPr lang="el-GR" smtClean="0"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5387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Περιεχόμενα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54954" y="2951018"/>
            <a:ext cx="8825659" cy="3068781"/>
          </a:xfrm>
        </p:spPr>
        <p:txBody>
          <a:bodyPr/>
          <a:lstStyle/>
          <a:p>
            <a:r>
              <a:rPr lang="el-GR" dirty="0" smtClean="0"/>
              <a:t>Οι στόχοι του έργου</a:t>
            </a:r>
          </a:p>
          <a:p>
            <a:r>
              <a:rPr lang="el-GR" dirty="0" smtClean="0"/>
              <a:t>Πακέτα Εργασίας- Παραδοτέα </a:t>
            </a:r>
          </a:p>
          <a:p>
            <a:r>
              <a:rPr lang="el-GR" dirty="0" smtClean="0"/>
              <a:t>Πρώτες διαπιστώσεις </a:t>
            </a:r>
          </a:p>
          <a:p>
            <a:r>
              <a:rPr lang="el-GR" dirty="0" smtClean="0"/>
              <a:t>Οι νέες απαιτήσεις της εσωτερικής διασφάλισης ποιότητας (νέο πρότυπο ΕΣΔΠ) </a:t>
            </a:r>
          </a:p>
          <a:p>
            <a:r>
              <a:rPr lang="el-GR" dirty="0"/>
              <a:t>Τ</a:t>
            </a:r>
            <a:r>
              <a:rPr lang="el-GR" dirty="0" smtClean="0"/>
              <a:t>ο πλαίσιο της επόμενης χρηματοδότησης της ΜΟΔΙΠ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354103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1315854" y="627961"/>
            <a:ext cx="8878824" cy="646029"/>
          </a:xfrm>
        </p:spPr>
        <p:txBody>
          <a:bodyPr/>
          <a:lstStyle/>
          <a:p>
            <a:r>
              <a:rPr lang="el-GR" sz="2800" spc="0" dirty="0">
                <a:latin typeface="Arial" pitchFamily="34" charset="0"/>
                <a:cs typeface="Arial" pitchFamily="34" charset="0"/>
              </a:rPr>
              <a:t>4. </a:t>
            </a:r>
            <a:r>
              <a:rPr lang="el-GR" sz="2800" cap="none" spc="0" dirty="0">
                <a:latin typeface="Arial" pitchFamily="34" charset="0"/>
                <a:cs typeface="Arial" pitchFamily="34" charset="0"/>
              </a:rPr>
              <a:t>Εσωτερική αξιολόγηση</a:t>
            </a:r>
            <a:endParaRPr lang="en-US" sz="2800" spc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1315854" y="2493024"/>
            <a:ext cx="9861973" cy="3617499"/>
          </a:xfrm>
        </p:spPr>
        <p:txBody>
          <a:bodyPr/>
          <a:lstStyle/>
          <a:p>
            <a:pPr marL="76200" lvl="0" indent="0">
              <a:lnSpc>
                <a:spcPct val="100000"/>
              </a:lnSpc>
              <a:spcBef>
                <a:spcPts val="600"/>
              </a:spcBef>
              <a:buClr>
                <a:srgbClr val="00BEF2"/>
              </a:buClr>
              <a:buSzPts val="2400"/>
              <a:buNone/>
            </a:pPr>
            <a:r>
              <a:rPr lang="el-GR" sz="2000" kern="0" dirty="0">
                <a:cs typeface="Source Sans Pro"/>
                <a:sym typeface="Source Sans Pro"/>
              </a:rPr>
              <a:t>Οι εφαρμοζόμενες μεθοδολογίες εσωτερικής αξιολόγησης </a:t>
            </a:r>
            <a:r>
              <a:rPr lang="el-GR" sz="2000" kern="0" dirty="0" smtClean="0">
                <a:cs typeface="Source Sans Pro"/>
                <a:sym typeface="Source Sans Pro"/>
              </a:rPr>
              <a:t>είναι </a:t>
            </a:r>
          </a:p>
          <a:p>
            <a:pPr marL="76200" lvl="0" indent="0">
              <a:lnSpc>
                <a:spcPct val="100000"/>
              </a:lnSpc>
              <a:spcBef>
                <a:spcPts val="600"/>
              </a:spcBef>
              <a:buClr>
                <a:srgbClr val="00BEF2"/>
              </a:buClr>
              <a:buSzPts val="2400"/>
              <a:buNone/>
            </a:pPr>
            <a:endParaRPr lang="el-GR" sz="1600" kern="0" dirty="0" smtClean="0">
              <a:cs typeface="Source Sans Pro"/>
              <a:sym typeface="Source Sans Pro"/>
            </a:endParaRPr>
          </a:p>
          <a:p>
            <a:pPr marL="457200" lvl="0" indent="-381000">
              <a:lnSpc>
                <a:spcPct val="200000"/>
              </a:lnSpc>
              <a:spcBef>
                <a:spcPts val="600"/>
              </a:spcBef>
              <a:buSzPts val="2400"/>
            </a:pPr>
            <a:r>
              <a:rPr lang="el-GR" sz="1600" kern="0" dirty="0" smtClean="0">
                <a:cs typeface="Source Sans Pro"/>
                <a:sym typeface="Source Sans Pro"/>
              </a:rPr>
              <a:t>Ιχνηλάσιμες </a:t>
            </a:r>
            <a:r>
              <a:rPr lang="el-GR" sz="1600" kern="0" dirty="0">
                <a:cs typeface="Source Sans Pro"/>
                <a:sym typeface="Source Sans Pro"/>
              </a:rPr>
              <a:t>και </a:t>
            </a:r>
            <a:r>
              <a:rPr lang="el-GR" sz="1600" kern="0" dirty="0" smtClean="0">
                <a:cs typeface="Source Sans Pro"/>
                <a:sym typeface="Source Sans Pro"/>
              </a:rPr>
              <a:t>αποδεικνύουν τη </a:t>
            </a:r>
            <a:r>
              <a:rPr lang="el-GR" sz="1600" kern="0" dirty="0">
                <a:cs typeface="Source Sans Pro"/>
                <a:sym typeface="Source Sans Pro"/>
              </a:rPr>
              <a:t>διατήρηση του συστήματος τεκμηρίωσης του ΕΣΔΠ </a:t>
            </a:r>
            <a:endParaRPr lang="el-GR" sz="1600" kern="0" dirty="0" smtClean="0">
              <a:cs typeface="Source Sans Pro"/>
              <a:sym typeface="Source Sans Pro"/>
            </a:endParaRPr>
          </a:p>
          <a:p>
            <a:pPr marL="457200" lvl="0" indent="-381000">
              <a:lnSpc>
                <a:spcPct val="200000"/>
              </a:lnSpc>
              <a:spcBef>
                <a:spcPts val="600"/>
              </a:spcBef>
              <a:buSzPts val="2400"/>
            </a:pPr>
            <a:r>
              <a:rPr lang="el-GR" sz="1600" kern="0" dirty="0" smtClean="0">
                <a:cs typeface="Source Sans Pro"/>
                <a:sym typeface="Source Sans Pro"/>
              </a:rPr>
              <a:t>Αποτελεσματικές ως προς τον </a:t>
            </a:r>
            <a:r>
              <a:rPr lang="el-GR" sz="1600" kern="0" dirty="0">
                <a:cs typeface="Source Sans Pro"/>
                <a:sym typeface="Source Sans Pro"/>
              </a:rPr>
              <a:t>εντοπισμό σφαλμάτων/ </a:t>
            </a:r>
            <a:r>
              <a:rPr lang="el-GR" sz="1600" kern="0" dirty="0" smtClean="0">
                <a:cs typeface="Source Sans Pro"/>
                <a:sym typeface="Source Sans Pro"/>
              </a:rPr>
              <a:t>αποκλίσεων, διορθώσεων/βελτιώσεων </a:t>
            </a:r>
            <a:endParaRPr lang="el-GR" sz="1600" kern="0" dirty="0">
              <a:cs typeface="Source Sans Pro"/>
              <a:sym typeface="Source Sans Pro"/>
            </a:endParaRPr>
          </a:p>
          <a:p>
            <a:pPr marL="457200" lvl="0" indent="-381000">
              <a:lnSpc>
                <a:spcPct val="200000"/>
              </a:lnSpc>
              <a:spcBef>
                <a:spcPts val="600"/>
              </a:spcBef>
              <a:buSzPts val="2400"/>
            </a:pPr>
            <a:r>
              <a:rPr lang="el-GR" sz="1600" kern="0" dirty="0" smtClean="0">
                <a:cs typeface="Source Sans Pro"/>
                <a:sym typeface="Source Sans Pro"/>
              </a:rPr>
              <a:t>Ανατροφοδοτούμενες από την εσωτερική </a:t>
            </a:r>
            <a:r>
              <a:rPr lang="el-GR" sz="1600" kern="0" dirty="0">
                <a:cs typeface="Source Sans Pro"/>
                <a:sym typeface="Source Sans Pro"/>
              </a:rPr>
              <a:t>επικοινωνία με τα εμπλεκόμενα μέρη </a:t>
            </a:r>
            <a:r>
              <a:rPr lang="el-GR" sz="1600" kern="0" dirty="0" smtClean="0">
                <a:cs typeface="Source Sans Pro"/>
                <a:sym typeface="Source Sans Pro"/>
              </a:rPr>
              <a:t>του Ιδρύματος</a:t>
            </a:r>
            <a:endParaRPr lang="el-GR" sz="1600" kern="0" dirty="0">
              <a:cs typeface="Source Sans Pro"/>
              <a:sym typeface="Source Sans Pro"/>
            </a:endParaRPr>
          </a:p>
          <a:p>
            <a:pPr marL="457200" lvl="0" indent="-381000">
              <a:lnSpc>
                <a:spcPct val="200000"/>
              </a:lnSpc>
              <a:spcBef>
                <a:spcPts val="600"/>
              </a:spcBef>
              <a:buSzPts val="2400"/>
            </a:pPr>
            <a:r>
              <a:rPr lang="el-GR" sz="1600" kern="0" dirty="0" smtClean="0">
                <a:cs typeface="Source Sans Pro"/>
                <a:sym typeface="Source Sans Pro"/>
              </a:rPr>
              <a:t>Ανατροφοδοτούμενες από τη  </a:t>
            </a:r>
            <a:r>
              <a:rPr lang="el-GR" sz="1600" kern="0" dirty="0">
                <a:cs typeface="Source Sans Pro"/>
                <a:sym typeface="Source Sans Pro"/>
              </a:rPr>
              <a:t>γνώμη </a:t>
            </a:r>
            <a:r>
              <a:rPr lang="el-GR" sz="1600" kern="0" dirty="0" smtClean="0">
                <a:cs typeface="Source Sans Pro"/>
                <a:sym typeface="Source Sans Pro"/>
              </a:rPr>
              <a:t>των εξωτερικών </a:t>
            </a:r>
            <a:r>
              <a:rPr lang="el-GR" sz="1600" kern="0" dirty="0">
                <a:cs typeface="Source Sans Pro"/>
                <a:sym typeface="Source Sans Pro"/>
              </a:rPr>
              <a:t>φορέων </a:t>
            </a:r>
            <a:r>
              <a:rPr lang="el-GR" sz="1600" kern="0" dirty="0" smtClean="0">
                <a:cs typeface="Source Sans Pro"/>
                <a:sym typeface="Source Sans Pro"/>
              </a:rPr>
              <a:t>(</a:t>
            </a:r>
            <a:r>
              <a:rPr lang="el-GR" sz="1600" kern="0" dirty="0">
                <a:cs typeface="Source Sans Pro"/>
                <a:sym typeface="Source Sans Pro"/>
              </a:rPr>
              <a:t>stakeholders). </a:t>
            </a:r>
            <a:endParaRPr lang="el-GR" sz="1600" kern="0" dirty="0" smtClean="0">
              <a:cs typeface="Source Sans Pro"/>
              <a:sym typeface="Source Sans Pro"/>
            </a:endParaRPr>
          </a:p>
          <a:p>
            <a:pPr marL="457200" lvl="0" indent="-381000">
              <a:lnSpc>
                <a:spcPct val="200000"/>
              </a:lnSpc>
              <a:spcBef>
                <a:spcPts val="600"/>
              </a:spcBef>
              <a:buSzPts val="2400"/>
            </a:pPr>
            <a:r>
              <a:rPr lang="el-GR" sz="1600" kern="0" dirty="0" smtClean="0">
                <a:cs typeface="Source Sans Pro"/>
                <a:sym typeface="Source Sans Pro"/>
              </a:rPr>
              <a:t>Καλύπτουν το σύνολο των ακαδημαϊκών και διοικητικών δραστηριοτήτων</a:t>
            </a:r>
            <a:endParaRPr lang="el-GR" sz="1600" kern="0" dirty="0">
              <a:cs typeface="Source Sans Pro"/>
              <a:sym typeface="Source Sans Pro"/>
            </a:endParaRPr>
          </a:p>
          <a:p>
            <a:pPr>
              <a:lnSpc>
                <a:spcPct val="2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0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1558226" y="446514"/>
            <a:ext cx="8878824" cy="1069848"/>
          </a:xfrm>
        </p:spPr>
        <p:txBody>
          <a:bodyPr/>
          <a:lstStyle/>
          <a:p>
            <a:r>
              <a:rPr lang="el-GR" sz="2800" cap="none" spc="0" dirty="0">
                <a:latin typeface="Arial" pitchFamily="34" charset="0"/>
                <a:cs typeface="Arial" pitchFamily="34" charset="0"/>
              </a:rPr>
              <a:t>5. Συλλογή δεδομένων ποιότητας: μέτρηση, ανάλυση και βελτίωση</a:t>
            </a:r>
            <a:endParaRPr lang="en-US" sz="2800" spc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1492125" y="2458192"/>
            <a:ext cx="9855248" cy="3379115"/>
          </a:xfrm>
        </p:spPr>
        <p:txBody>
          <a:bodyPr/>
          <a:lstStyle/>
          <a:p>
            <a:pPr marL="457200" lvl="0" indent="-381000" algn="just">
              <a:lnSpc>
                <a:spcPct val="200000"/>
              </a:lnSpc>
              <a:spcBef>
                <a:spcPts val="600"/>
              </a:spcBef>
              <a:buSzPts val="2400"/>
            </a:pPr>
            <a:r>
              <a:rPr lang="el-GR" sz="1600" kern="0" dirty="0">
                <a:cs typeface="Source Sans Pro"/>
                <a:sym typeface="Source Sans Pro"/>
              </a:rPr>
              <a:t>Η συλλογή των δεδομένων γίνεται </a:t>
            </a:r>
            <a:r>
              <a:rPr lang="el-GR" sz="1600" kern="0" dirty="0" smtClean="0">
                <a:cs typeface="Source Sans Pro"/>
                <a:sym typeface="Source Sans Pro"/>
              </a:rPr>
              <a:t>μέσω </a:t>
            </a:r>
            <a:r>
              <a:rPr lang="el-GR" sz="1600" kern="0" dirty="0">
                <a:cs typeface="Source Sans Pro"/>
                <a:sym typeface="Source Sans Pro"/>
              </a:rPr>
              <a:t>πληροφοριακών συστημάτων του </a:t>
            </a:r>
            <a:r>
              <a:rPr lang="el-GR" sz="1600" kern="0" dirty="0" smtClean="0">
                <a:cs typeface="Source Sans Pro"/>
                <a:sym typeface="Source Sans Pro"/>
              </a:rPr>
              <a:t>Ιδρύματος</a:t>
            </a:r>
            <a:endParaRPr lang="en-US" sz="1600" kern="0" dirty="0">
              <a:cs typeface="Source Sans Pro"/>
              <a:sym typeface="Source Sans Pro"/>
            </a:endParaRPr>
          </a:p>
          <a:p>
            <a:pPr marL="457200" lvl="0" indent="-381000" algn="just">
              <a:lnSpc>
                <a:spcPct val="200000"/>
              </a:lnSpc>
              <a:spcBef>
                <a:spcPts val="600"/>
              </a:spcBef>
              <a:buSzPts val="2400"/>
            </a:pPr>
            <a:r>
              <a:rPr lang="el-GR" sz="1600" kern="0" dirty="0">
                <a:cs typeface="Source Sans Pro"/>
                <a:sym typeface="Source Sans Pro"/>
              </a:rPr>
              <a:t>Το Πληροφοριακό Σύστημα της ΜΟΔΙΠ θα πρέπει να βρίσκεται σε παραγωγική λειτουργία.</a:t>
            </a:r>
          </a:p>
          <a:p>
            <a:pPr marL="457200" lvl="0" indent="-381000" algn="just">
              <a:lnSpc>
                <a:spcPct val="200000"/>
              </a:lnSpc>
              <a:spcBef>
                <a:spcPts val="600"/>
              </a:spcBef>
              <a:buSzPts val="2400"/>
            </a:pPr>
            <a:r>
              <a:rPr lang="el-GR" sz="1600" kern="0" dirty="0">
                <a:cs typeface="Source Sans Pro"/>
                <a:sym typeface="Source Sans Pro"/>
              </a:rPr>
              <a:t>Η ΜΟΔΙΠ πραγματοποιεί εσωτερική αξιολόγηση για την πληρότητα, αξιοπιστία και επάρκεια των </a:t>
            </a:r>
            <a:r>
              <a:rPr lang="el-GR" sz="1600" kern="0" dirty="0" smtClean="0">
                <a:cs typeface="Source Sans Pro"/>
                <a:sym typeface="Source Sans Pro"/>
              </a:rPr>
              <a:t> </a:t>
            </a:r>
            <a:r>
              <a:rPr lang="el-GR" sz="1600" kern="0" dirty="0">
                <a:cs typeface="Source Sans Pro"/>
                <a:sym typeface="Source Sans Pro"/>
              </a:rPr>
              <a:t>δεδομένων και των πληροφοριακών συστημάτων του Ιδρύματος</a:t>
            </a:r>
            <a:r>
              <a:rPr lang="el-GR" sz="1600" kern="0" dirty="0" smtClean="0">
                <a:cs typeface="Source Sans Pro"/>
                <a:sym typeface="Source Sans Pro"/>
              </a:rPr>
              <a:t>.</a:t>
            </a:r>
          </a:p>
          <a:p>
            <a:pPr marL="457200" lvl="0" indent="-381000" algn="just">
              <a:lnSpc>
                <a:spcPct val="200000"/>
              </a:lnSpc>
              <a:spcBef>
                <a:spcPts val="600"/>
              </a:spcBef>
              <a:buSzPts val="2400"/>
            </a:pPr>
            <a:r>
              <a:rPr lang="el-GR" sz="1600" kern="0" dirty="0" smtClean="0">
                <a:cs typeface="Source Sans Pro"/>
                <a:sym typeface="Source Sans Pro"/>
              </a:rPr>
              <a:t>Η ΜΟΔΙΠ συντάσσει έκθεση για την χρήση και αξιοποίηση των δεδομένων</a:t>
            </a:r>
            <a:endParaRPr lang="el-GR" sz="1600" kern="0" dirty="0">
              <a:cs typeface="Source Sans Pro"/>
              <a:sym typeface="Source Sans Pro"/>
            </a:endParaRPr>
          </a:p>
          <a:p>
            <a:pPr marL="457200" lvl="0" indent="-381000" algn="just">
              <a:lnSpc>
                <a:spcPct val="200000"/>
              </a:lnSpc>
              <a:spcBef>
                <a:spcPts val="600"/>
              </a:spcBef>
              <a:buSzPts val="2400"/>
            </a:pPr>
            <a:r>
              <a:rPr lang="el-GR" sz="1600" kern="0" dirty="0" smtClean="0">
                <a:cs typeface="Source Sans Pro"/>
                <a:sym typeface="Source Sans Pro"/>
              </a:rPr>
              <a:t>Η ΜΟΔΙΠ  έχει </a:t>
            </a:r>
            <a:r>
              <a:rPr lang="el-GR" sz="1600" kern="0" dirty="0">
                <a:cs typeface="Source Sans Pro"/>
                <a:sym typeface="Source Sans Pro"/>
              </a:rPr>
              <a:t>την υποχρέωση παροχής ή μεταφοράς αξιόπιστων δεδομένων στην </a:t>
            </a:r>
            <a:r>
              <a:rPr lang="el-GR" sz="1600" kern="0" dirty="0" smtClean="0">
                <a:cs typeface="Source Sans Pro"/>
                <a:sym typeface="Source Sans Pro"/>
              </a:rPr>
              <a:t>ΕΘΑΑΕ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499360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Έλλειψη 1"/>
          <p:cNvSpPr/>
          <p:nvPr/>
        </p:nvSpPr>
        <p:spPr>
          <a:xfrm>
            <a:off x="3030243" y="468912"/>
            <a:ext cx="6096000" cy="627888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accent6"/>
              </a:solidFill>
            </a:endParaRPr>
          </a:p>
        </p:txBody>
      </p:sp>
      <p:cxnSp>
        <p:nvCxnSpPr>
          <p:cNvPr id="4" name="Ευθεία γραμμή σύνδεσης 3"/>
          <p:cNvCxnSpPr/>
          <p:nvPr/>
        </p:nvCxnSpPr>
        <p:spPr>
          <a:xfrm>
            <a:off x="3488631" y="1894492"/>
            <a:ext cx="514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Ευθεία γραμμή σύνδεσης 5"/>
          <p:cNvCxnSpPr/>
          <p:nvPr/>
        </p:nvCxnSpPr>
        <p:spPr>
          <a:xfrm>
            <a:off x="3063231" y="4089614"/>
            <a:ext cx="6012000" cy="653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Ευθεία γραμμή σύνδεσης 11"/>
          <p:cNvCxnSpPr/>
          <p:nvPr/>
        </p:nvCxnSpPr>
        <p:spPr>
          <a:xfrm>
            <a:off x="3070857" y="2964057"/>
            <a:ext cx="5976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Ευθεία γραμμή σύνδεσης 12"/>
          <p:cNvCxnSpPr/>
          <p:nvPr/>
        </p:nvCxnSpPr>
        <p:spPr>
          <a:xfrm>
            <a:off x="3476171" y="5284710"/>
            <a:ext cx="522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Ευθεία γραμμή σύνδεσης 14"/>
          <p:cNvCxnSpPr>
            <a:stCxn id="2" idx="0"/>
            <a:endCxn id="2" idx="4"/>
          </p:cNvCxnSpPr>
          <p:nvPr/>
        </p:nvCxnSpPr>
        <p:spPr>
          <a:xfrm>
            <a:off x="6078243" y="389625"/>
            <a:ext cx="0" cy="627888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Google Shape;47;p1"/>
          <p:cNvSpPr txBox="1"/>
          <p:nvPr/>
        </p:nvSpPr>
        <p:spPr>
          <a:xfrm>
            <a:off x="4000510" y="1007547"/>
            <a:ext cx="2292140" cy="8309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9" tIns="45699" rIns="45699" bIns="45699">
            <a:spAutoFit/>
          </a:bodyPr>
          <a:lstStyle>
            <a:lvl1pPr algn="ctr">
              <a:defRPr sz="2000">
                <a:solidFill>
                  <a:srgbClr val="535353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 marL="228600" indent="-228600">
              <a:buAutoNum type="arabicPeriod"/>
            </a:pPr>
            <a:r>
              <a:rPr lang="el-GR" sz="1200" dirty="0" smtClean="0">
                <a:solidFill>
                  <a:schemeClr val="accent1"/>
                </a:solidFill>
              </a:rPr>
              <a:t>Φοιτητολόγιο </a:t>
            </a:r>
          </a:p>
          <a:p>
            <a:r>
              <a:rPr lang="el-GR" sz="1200" dirty="0">
                <a:solidFill>
                  <a:schemeClr val="accent6"/>
                </a:solidFill>
              </a:rPr>
              <a:t>(Ηλεκτρονική </a:t>
            </a:r>
            <a:r>
              <a:rPr lang="el-GR" sz="1200" dirty="0" smtClean="0">
                <a:solidFill>
                  <a:schemeClr val="accent6"/>
                </a:solidFill>
              </a:rPr>
              <a:t>Γραμματεία</a:t>
            </a:r>
            <a:endParaRPr lang="en-US" sz="1200" dirty="0" smtClean="0">
              <a:solidFill>
                <a:schemeClr val="accent6"/>
              </a:solidFill>
            </a:endParaRPr>
          </a:p>
          <a:p>
            <a:r>
              <a:rPr lang="el-GR" sz="1200" dirty="0" smtClean="0">
                <a:solidFill>
                  <a:schemeClr val="accent6"/>
                </a:solidFill>
              </a:rPr>
              <a:t>Διαχείριση εκπαίδευσης</a:t>
            </a:r>
          </a:p>
          <a:p>
            <a:r>
              <a:rPr lang="el-GR" sz="1200" dirty="0" smtClean="0">
                <a:solidFill>
                  <a:schemeClr val="accent6"/>
                </a:solidFill>
              </a:rPr>
              <a:t>Πρακτική Άσκηση)</a:t>
            </a:r>
          </a:p>
        </p:txBody>
      </p:sp>
      <p:sp>
        <p:nvSpPr>
          <p:cNvPr id="17" name="Google Shape;47;p1"/>
          <p:cNvSpPr txBox="1"/>
          <p:nvPr/>
        </p:nvSpPr>
        <p:spPr>
          <a:xfrm>
            <a:off x="3488631" y="2179814"/>
            <a:ext cx="2437416" cy="6462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9" tIns="45699" rIns="45699" bIns="45699">
            <a:spAutoFit/>
          </a:bodyPr>
          <a:lstStyle>
            <a:lvl1pPr algn="ctr">
              <a:defRPr sz="2000">
                <a:solidFill>
                  <a:srgbClr val="535353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rPr lang="el-GR" sz="1200" dirty="0" smtClean="0">
                <a:solidFill>
                  <a:schemeClr val="accent1"/>
                </a:solidFill>
              </a:rPr>
              <a:t>3. Προσωπικό </a:t>
            </a:r>
            <a:r>
              <a:rPr lang="el-GR" sz="1200" dirty="0">
                <a:solidFill>
                  <a:schemeClr val="accent1"/>
                </a:solidFill>
              </a:rPr>
              <a:t>Ιδρύματος (Εκπαιδευτικό, Ερευνητικό, Διοικητικό/Τεχνικό)</a:t>
            </a:r>
            <a:r>
              <a:rPr lang="en-US" sz="1200" dirty="0" smtClean="0">
                <a:solidFill>
                  <a:schemeClr val="accent1"/>
                </a:solidFill>
              </a:rPr>
              <a:t>)</a:t>
            </a:r>
            <a:endParaRPr sz="1200" dirty="0">
              <a:solidFill>
                <a:schemeClr val="accent1"/>
              </a:solidFill>
            </a:endParaRPr>
          </a:p>
        </p:txBody>
      </p:sp>
      <p:sp>
        <p:nvSpPr>
          <p:cNvPr id="18" name="Google Shape;47;p1"/>
          <p:cNvSpPr txBox="1"/>
          <p:nvPr/>
        </p:nvSpPr>
        <p:spPr>
          <a:xfrm>
            <a:off x="4000510" y="5624301"/>
            <a:ext cx="2111124" cy="2769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9" tIns="45699" rIns="45699" bIns="45699">
            <a:spAutoFit/>
          </a:bodyPr>
          <a:lstStyle>
            <a:lvl1pPr algn="ctr">
              <a:defRPr sz="2000">
                <a:solidFill>
                  <a:srgbClr val="535353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rPr lang="el-GR" sz="1200" dirty="0" smtClean="0">
                <a:solidFill>
                  <a:srgbClr val="7030A0"/>
                </a:solidFill>
              </a:rPr>
              <a:t>9. Διαχείριση ΕΣΔΠ</a:t>
            </a:r>
            <a:r>
              <a:rPr lang="en-US" sz="1200" dirty="0" smtClean="0">
                <a:solidFill>
                  <a:srgbClr val="7030A0"/>
                </a:solidFill>
              </a:rPr>
              <a:t> </a:t>
            </a:r>
            <a:r>
              <a:rPr lang="el-GR" sz="1200" dirty="0" smtClean="0">
                <a:solidFill>
                  <a:srgbClr val="7030A0"/>
                </a:solidFill>
              </a:rPr>
              <a:t>(ΜΟΔΙΠ</a:t>
            </a:r>
            <a:r>
              <a:rPr lang="el-GR" sz="1200" dirty="0" smtClean="0">
                <a:solidFill>
                  <a:schemeClr val="accent6"/>
                </a:solidFill>
              </a:rPr>
              <a:t>)</a:t>
            </a:r>
            <a:r>
              <a:rPr sz="1200" dirty="0" smtClean="0">
                <a:solidFill>
                  <a:schemeClr val="tx1"/>
                </a:solidFill>
              </a:rPr>
              <a:t>    </a:t>
            </a:r>
            <a:endParaRPr sz="1200" dirty="0">
              <a:solidFill>
                <a:schemeClr val="tx1"/>
              </a:solidFill>
            </a:endParaRPr>
          </a:p>
        </p:txBody>
      </p:sp>
      <p:sp>
        <p:nvSpPr>
          <p:cNvPr id="19" name="Google Shape;47;p1"/>
          <p:cNvSpPr txBox="1"/>
          <p:nvPr/>
        </p:nvSpPr>
        <p:spPr>
          <a:xfrm>
            <a:off x="3658433" y="3233467"/>
            <a:ext cx="2465229" cy="6462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9" tIns="45699" rIns="45699" bIns="45699">
            <a:spAutoFit/>
          </a:bodyPr>
          <a:lstStyle>
            <a:lvl1pPr algn="ctr">
              <a:defRPr sz="2000">
                <a:solidFill>
                  <a:srgbClr val="535353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rPr lang="el-GR" sz="1200" dirty="0" smtClean="0">
                <a:solidFill>
                  <a:schemeClr val="accent6"/>
                </a:solidFill>
              </a:rPr>
              <a:t>5</a:t>
            </a:r>
            <a:r>
              <a:rPr lang="el-GR" sz="1200" dirty="0">
                <a:solidFill>
                  <a:schemeClr val="accent6"/>
                </a:solidFill>
              </a:rPr>
              <a:t>. Ερευνητική Δραστηριότητα-καινοτομία- </a:t>
            </a:r>
            <a:r>
              <a:rPr lang="el-GR" sz="1200" dirty="0" smtClean="0">
                <a:solidFill>
                  <a:schemeClr val="accent6"/>
                </a:solidFill>
              </a:rPr>
              <a:t>Αποτελέσματα</a:t>
            </a:r>
          </a:p>
          <a:p>
            <a:r>
              <a:rPr lang="el-GR" sz="1200" dirty="0" smtClean="0">
                <a:solidFill>
                  <a:schemeClr val="accent6"/>
                </a:solidFill>
              </a:rPr>
              <a:t>( ΑΕΙ,ΕΠΙ</a:t>
            </a:r>
            <a:r>
              <a:rPr lang="el-GR" sz="1200" dirty="0">
                <a:solidFill>
                  <a:schemeClr val="accent6"/>
                </a:solidFill>
              </a:rPr>
              <a:t>)</a:t>
            </a:r>
            <a:endParaRPr sz="1200" dirty="0">
              <a:solidFill>
                <a:schemeClr val="accent6"/>
              </a:solidFill>
            </a:endParaRPr>
          </a:p>
        </p:txBody>
      </p:sp>
      <p:sp>
        <p:nvSpPr>
          <p:cNvPr id="20" name="Google Shape;47;p1"/>
          <p:cNvSpPr txBox="1"/>
          <p:nvPr/>
        </p:nvSpPr>
        <p:spPr>
          <a:xfrm>
            <a:off x="6259509" y="3219924"/>
            <a:ext cx="2341254" cy="6462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9" tIns="45699" rIns="45699" bIns="45699">
            <a:spAutoFit/>
          </a:bodyPr>
          <a:lstStyle>
            <a:lvl1pPr algn="ctr">
              <a:defRPr sz="2000">
                <a:solidFill>
                  <a:srgbClr val="535353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rPr lang="el-GR" sz="1200" dirty="0">
                <a:solidFill>
                  <a:schemeClr val="accent1"/>
                </a:solidFill>
              </a:rPr>
              <a:t>6. Οικονομική διαχείριση Τακτικός προϋπολογισμός και μισθοδοσία- ΠΔΕ</a:t>
            </a:r>
            <a:r>
              <a:rPr sz="1200" dirty="0" smtClean="0">
                <a:solidFill>
                  <a:schemeClr val="accent1"/>
                </a:solidFill>
              </a:rPr>
              <a:t>    </a:t>
            </a:r>
            <a:endParaRPr sz="1200" dirty="0">
              <a:solidFill>
                <a:schemeClr val="accent1"/>
              </a:solidFill>
            </a:endParaRPr>
          </a:p>
        </p:txBody>
      </p:sp>
      <p:sp>
        <p:nvSpPr>
          <p:cNvPr id="21" name="Google Shape;47;p1"/>
          <p:cNvSpPr txBox="1"/>
          <p:nvPr/>
        </p:nvSpPr>
        <p:spPr>
          <a:xfrm>
            <a:off x="6241326" y="4316931"/>
            <a:ext cx="2395305" cy="4616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9" tIns="45699" rIns="45699" bIns="45699">
            <a:spAutoFit/>
          </a:bodyPr>
          <a:lstStyle>
            <a:lvl1pPr algn="ctr">
              <a:defRPr sz="2000">
                <a:solidFill>
                  <a:srgbClr val="535353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rPr lang="el-GR" sz="1200" dirty="0" smtClean="0">
                <a:solidFill>
                  <a:srgbClr val="7030A0"/>
                </a:solidFill>
              </a:rPr>
              <a:t>8. Διασύνδεση </a:t>
            </a:r>
            <a:r>
              <a:rPr lang="el-GR" sz="1200" dirty="0">
                <a:solidFill>
                  <a:srgbClr val="7030A0"/>
                </a:solidFill>
              </a:rPr>
              <a:t>με αγορά εργασίας </a:t>
            </a:r>
            <a:endParaRPr lang="el-GR" sz="1200" dirty="0" smtClean="0">
              <a:solidFill>
                <a:srgbClr val="7030A0"/>
              </a:solidFill>
            </a:endParaRPr>
          </a:p>
          <a:p>
            <a:r>
              <a:rPr lang="el-GR" sz="1200" dirty="0" smtClean="0">
                <a:solidFill>
                  <a:srgbClr val="7030A0"/>
                </a:solidFill>
              </a:rPr>
              <a:t>(Γραφεία Διασύνδεσης)</a:t>
            </a:r>
            <a:endParaRPr sz="1200" dirty="0">
              <a:solidFill>
                <a:srgbClr val="7030A0"/>
              </a:solidFill>
            </a:endParaRPr>
          </a:p>
        </p:txBody>
      </p:sp>
      <p:sp>
        <p:nvSpPr>
          <p:cNvPr id="25" name="Google Shape;47;p1"/>
          <p:cNvSpPr txBox="1"/>
          <p:nvPr/>
        </p:nvSpPr>
        <p:spPr>
          <a:xfrm>
            <a:off x="6086171" y="2192432"/>
            <a:ext cx="2628412" cy="6462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9" tIns="45699" rIns="45699" bIns="45699">
            <a:spAutoFit/>
          </a:bodyPr>
          <a:lstStyle>
            <a:lvl1pPr algn="ctr">
              <a:defRPr sz="2000">
                <a:solidFill>
                  <a:srgbClr val="535353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rPr lang="el-GR" sz="1200" dirty="0" smtClean="0">
                <a:solidFill>
                  <a:schemeClr val="accent1"/>
                </a:solidFill>
              </a:rPr>
              <a:t>4. Εξωτερικές χρηματοδοτήσεις - Διαχείριση έργων</a:t>
            </a:r>
            <a:r>
              <a:rPr lang="en-US" sz="1200" dirty="0" smtClean="0">
                <a:solidFill>
                  <a:schemeClr val="accent1"/>
                </a:solidFill>
              </a:rPr>
              <a:t> </a:t>
            </a:r>
            <a:r>
              <a:rPr lang="el-GR" sz="1200" dirty="0" smtClean="0">
                <a:solidFill>
                  <a:schemeClr val="accent1"/>
                </a:solidFill>
              </a:rPr>
              <a:t>(ΕΛΚΕ, </a:t>
            </a:r>
            <a:r>
              <a:rPr lang="el-GR" sz="1200" dirty="0">
                <a:solidFill>
                  <a:schemeClr val="accent6"/>
                </a:solidFill>
              </a:rPr>
              <a:t>ΕΠΙ, ΠΕΚ ΚΕΔΙΒΙΜ</a:t>
            </a:r>
            <a:r>
              <a:rPr lang="el-GR" sz="1200" dirty="0" smtClean="0">
                <a:solidFill>
                  <a:schemeClr val="accent1"/>
                </a:solidFill>
              </a:rPr>
              <a:t>.)</a:t>
            </a:r>
            <a:endParaRPr sz="1200" dirty="0">
              <a:solidFill>
                <a:schemeClr val="accent1"/>
              </a:solidFill>
            </a:endParaRPr>
          </a:p>
        </p:txBody>
      </p:sp>
      <p:sp>
        <p:nvSpPr>
          <p:cNvPr id="28" name="Google Shape;47;p1"/>
          <p:cNvSpPr txBox="1"/>
          <p:nvPr/>
        </p:nvSpPr>
        <p:spPr>
          <a:xfrm>
            <a:off x="6102600" y="5535206"/>
            <a:ext cx="2026892" cy="4616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9" tIns="45699" rIns="45699" bIns="45699">
            <a:spAutoFit/>
          </a:bodyPr>
          <a:lstStyle>
            <a:lvl1pPr algn="ctr">
              <a:defRPr sz="2000">
                <a:solidFill>
                  <a:srgbClr val="535353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rPr lang="el-GR" sz="1200" dirty="0">
                <a:solidFill>
                  <a:schemeClr val="accent6"/>
                </a:solidFill>
              </a:rPr>
              <a:t>10. Βιβλιοθήκες, αποθετήρια  (διδακτορικά, διπλωματικές)</a:t>
            </a:r>
            <a:endParaRPr sz="1200" dirty="0">
              <a:solidFill>
                <a:schemeClr val="accent6"/>
              </a:solidFill>
            </a:endParaRPr>
          </a:p>
        </p:txBody>
      </p:sp>
      <p:pic>
        <p:nvPicPr>
          <p:cNvPr id="2050" name="Picture 2" descr="ΑΤΛΑΣ - Κόμβος Πρακτικής Άσκηση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1117" y="2308817"/>
            <a:ext cx="1170929" cy="1034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eudoxus.gr/img/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1117" y="1402778"/>
            <a:ext cx="1245329" cy="1060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Google Shape;47;p1"/>
          <p:cNvSpPr txBox="1"/>
          <p:nvPr/>
        </p:nvSpPr>
        <p:spPr>
          <a:xfrm>
            <a:off x="9811385" y="3712467"/>
            <a:ext cx="1805914" cy="4616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9" tIns="45699" rIns="45699" bIns="45699">
            <a:spAutoFit/>
          </a:bodyPr>
          <a:lstStyle>
            <a:lvl1pPr algn="ctr">
              <a:defRPr sz="2000">
                <a:solidFill>
                  <a:srgbClr val="535353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rPr lang="el-GR" sz="1200" dirty="0" smtClean="0"/>
              <a:t>Υπηρεσία Ακαδημαϊκής Ταυτότητας</a:t>
            </a:r>
            <a:endParaRPr sz="1200" dirty="0"/>
          </a:p>
        </p:txBody>
      </p:sp>
      <p:sp>
        <p:nvSpPr>
          <p:cNvPr id="37" name="Google Shape;47;p1"/>
          <p:cNvSpPr txBox="1"/>
          <p:nvPr/>
        </p:nvSpPr>
        <p:spPr>
          <a:xfrm>
            <a:off x="1455018" y="1077478"/>
            <a:ext cx="1613691" cy="3692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9" tIns="45699" rIns="45699" bIns="45699">
            <a:spAutoFit/>
          </a:bodyPr>
          <a:lstStyle>
            <a:lvl1pPr algn="ctr">
              <a:defRPr sz="2000">
                <a:solidFill>
                  <a:srgbClr val="535353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endParaRPr sz="1800" dirty="0"/>
          </a:p>
        </p:txBody>
      </p:sp>
      <p:pic>
        <p:nvPicPr>
          <p:cNvPr id="2056" name="Picture 8" descr="Αρχή Διασφάλισης και Πιστοποίησης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0054" y="2962963"/>
            <a:ext cx="690272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Google Shape;47;p1"/>
          <p:cNvSpPr txBox="1"/>
          <p:nvPr/>
        </p:nvSpPr>
        <p:spPr>
          <a:xfrm>
            <a:off x="1321025" y="3695111"/>
            <a:ext cx="1224962" cy="3692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9" tIns="45699" rIns="45699" bIns="45699">
            <a:spAutoFit/>
          </a:bodyPr>
          <a:lstStyle>
            <a:lvl1pPr algn="ctr">
              <a:defRPr sz="2000">
                <a:solidFill>
                  <a:srgbClr val="535353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rPr lang="el-GR" sz="1800" dirty="0" smtClean="0"/>
              <a:t>ΟΠ</a:t>
            </a:r>
            <a:r>
              <a:rPr lang="en-US" sz="1800" dirty="0" smtClean="0"/>
              <a:t>E</a:t>
            </a:r>
            <a:r>
              <a:rPr lang="el-GR" sz="1800" dirty="0" smtClean="0"/>
              <a:t>Σ</a:t>
            </a:r>
            <a:r>
              <a:rPr lang="el-GR" sz="1800" dirty="0"/>
              <a:t>Π</a:t>
            </a:r>
            <a:endParaRPr sz="1800" dirty="0"/>
          </a:p>
        </p:txBody>
      </p:sp>
      <p:pic>
        <p:nvPicPr>
          <p:cNvPr id="2062" name="Picture 14" descr="LOGO EKT-GR2020 vert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728" y="5514111"/>
            <a:ext cx="1421649" cy="620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HEAL-Link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564" y="1523946"/>
            <a:ext cx="1859667" cy="527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 descr="Αρχική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1385" y="5334291"/>
            <a:ext cx="1472928" cy="42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692715" y="-10485"/>
            <a:ext cx="6959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Ψηφιακό Περιβάλλον Ανώτατης Εκπαίδευσης</a:t>
            </a:r>
            <a:endParaRPr lang="el-G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Google Shape;47;p1"/>
          <p:cNvSpPr txBox="1"/>
          <p:nvPr/>
        </p:nvSpPr>
        <p:spPr>
          <a:xfrm>
            <a:off x="3864513" y="4301763"/>
            <a:ext cx="1937515" cy="6462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9" tIns="45699" rIns="45699" bIns="45699">
            <a:spAutoFit/>
          </a:bodyPr>
          <a:lstStyle>
            <a:lvl1pPr algn="ctr">
              <a:defRPr sz="2000">
                <a:solidFill>
                  <a:srgbClr val="535353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rPr lang="el-GR" sz="1200" dirty="0" smtClean="0">
                <a:solidFill>
                  <a:schemeClr val="accent6"/>
                </a:solidFill>
              </a:rPr>
              <a:t>7</a:t>
            </a:r>
            <a:r>
              <a:rPr lang="el-GR" sz="1200" dirty="0">
                <a:solidFill>
                  <a:schemeClr val="accent6"/>
                </a:solidFill>
              </a:rPr>
              <a:t>. Διαχείριση περιουσίας (Εταιρείες Διαχείρισης </a:t>
            </a:r>
            <a:r>
              <a:rPr lang="el-GR" sz="1200" dirty="0" smtClean="0">
                <a:solidFill>
                  <a:schemeClr val="accent6"/>
                </a:solidFill>
              </a:rPr>
              <a:t>Περιουσίας)</a:t>
            </a:r>
            <a:r>
              <a:rPr sz="1200" dirty="0" smtClean="0">
                <a:solidFill>
                  <a:schemeClr val="accent6"/>
                </a:solidFill>
              </a:rPr>
              <a:t>     </a:t>
            </a:r>
            <a:endParaRPr sz="1200" dirty="0">
              <a:solidFill>
                <a:schemeClr val="accent6"/>
              </a:solidFill>
            </a:endParaRPr>
          </a:p>
        </p:txBody>
      </p:sp>
      <p:sp>
        <p:nvSpPr>
          <p:cNvPr id="47" name="Google Shape;47;p1"/>
          <p:cNvSpPr txBox="1"/>
          <p:nvPr/>
        </p:nvSpPr>
        <p:spPr>
          <a:xfrm>
            <a:off x="6079695" y="975694"/>
            <a:ext cx="2237911" cy="8309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9" tIns="45699" rIns="45699" bIns="45699">
            <a:spAutoFit/>
          </a:bodyPr>
          <a:lstStyle>
            <a:lvl1pPr algn="ctr">
              <a:defRPr sz="2000">
                <a:solidFill>
                  <a:srgbClr val="535353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rPr lang="el-GR" sz="1200" dirty="0" smtClean="0">
                <a:solidFill>
                  <a:schemeClr val="accent6"/>
                </a:solidFill>
              </a:rPr>
              <a:t>2. Φοιτητική </a:t>
            </a:r>
            <a:r>
              <a:rPr lang="el-GR" sz="1200" dirty="0">
                <a:solidFill>
                  <a:schemeClr val="accent6"/>
                </a:solidFill>
              </a:rPr>
              <a:t>μέριμνα (υπηρεσίες στέγασης, σίτισης, υποτροφίες, υποστηρικτικές υπηρεσίες, κ.λπ.)</a:t>
            </a:r>
            <a:endParaRPr sz="12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719473" y="4400010"/>
            <a:ext cx="1628616" cy="378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2379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6. Δημοσιοποίηση </a:t>
            </a:r>
            <a:r>
              <a:rPr lang="el-GR" dirty="0" smtClean="0"/>
              <a:t>των πληροφοριών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l-GR" b="1" dirty="0" smtClean="0"/>
              <a:t>Οι συστάσεις των ΕΕΑΠ</a:t>
            </a:r>
          </a:p>
          <a:p>
            <a:pPr marL="0" lvl="0" indent="0">
              <a:buNone/>
            </a:pPr>
            <a:endParaRPr lang="el-GR" b="1" dirty="0" smtClean="0"/>
          </a:p>
          <a:p>
            <a:pPr lvl="0"/>
            <a:r>
              <a:rPr lang="el-GR" dirty="0" err="1" smtClean="0"/>
              <a:t>Επικαιροποιημένη</a:t>
            </a:r>
            <a:r>
              <a:rPr lang="el-GR" dirty="0" smtClean="0"/>
              <a:t>, δομημένη πληροφόρηση και στην αγγλική γλώσσα</a:t>
            </a:r>
          </a:p>
          <a:p>
            <a:pPr lvl="0"/>
            <a:r>
              <a:rPr lang="el-GR" dirty="0" smtClean="0"/>
              <a:t>την </a:t>
            </a:r>
            <a:r>
              <a:rPr lang="el-GR" dirty="0"/>
              <a:t>αξιοποίηση των μέσων κοινωνικής δικτύωσης</a:t>
            </a:r>
          </a:p>
          <a:p>
            <a:pPr lvl="0"/>
            <a:r>
              <a:rPr lang="el-GR" dirty="0"/>
              <a:t>την παρουσίαση </a:t>
            </a:r>
            <a:r>
              <a:rPr lang="el-GR" dirty="0" smtClean="0"/>
              <a:t>αποτελεσμάτων διασφάλισης </a:t>
            </a:r>
            <a:r>
              <a:rPr lang="el-GR" dirty="0"/>
              <a:t>ποιότητας/επιδόσεων </a:t>
            </a:r>
          </a:p>
          <a:p>
            <a:pPr lvl="0"/>
            <a:r>
              <a:rPr lang="el-GR" dirty="0"/>
              <a:t>την αξιοποίηση του </a:t>
            </a:r>
            <a:r>
              <a:rPr lang="el-GR" dirty="0" err="1"/>
              <a:t>ιστότοπου</a:t>
            </a:r>
            <a:r>
              <a:rPr lang="el-GR" dirty="0"/>
              <a:t> ως μέσο </a:t>
            </a:r>
            <a:r>
              <a:rPr lang="el-GR" dirty="0" smtClean="0"/>
              <a:t>πολιτικής για τη διαφάνεια</a:t>
            </a:r>
            <a:endParaRPr lang="el-GR" dirty="0"/>
          </a:p>
          <a:p>
            <a:pPr lvl="0"/>
            <a:r>
              <a:rPr lang="el-GR" dirty="0"/>
              <a:t>τη διαμόρφωση σχετικής επικοινωνιακής στρατηγικής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261575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78095" y="513709"/>
            <a:ext cx="10613204" cy="1500027"/>
          </a:xfrm>
        </p:spPr>
        <p:txBody>
          <a:bodyPr/>
          <a:lstStyle/>
          <a:p>
            <a:pPr marL="0" indent="0"/>
            <a:r>
              <a:rPr lang="el-GR" sz="3200" dirty="0" smtClean="0"/>
              <a:t>7. Περιοδική εξωτερική αξιολόγηση και </a:t>
            </a:r>
            <a:br>
              <a:rPr lang="el-GR" sz="3200" dirty="0" smtClean="0"/>
            </a:br>
            <a:r>
              <a:rPr lang="el-GR" sz="3200" dirty="0"/>
              <a:t> </a:t>
            </a:r>
            <a:r>
              <a:rPr lang="el-GR" sz="3200" dirty="0" smtClean="0"/>
              <a:t>   πιστοποίηση του ΕΣΔΠ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Το </a:t>
            </a:r>
            <a:r>
              <a:rPr lang="el-GR" dirty="0"/>
              <a:t>ίδρυμα διασφαλίζει ότι οι συστάσεις και παρατηρήσεις της προηγούμενης εξωτερικής του αξιολόγησης έχουν ληφθεί υπόψη και ότι έχει συντελεστεί η σχετική πρόοδος και βελτίωση. </a:t>
            </a:r>
            <a:endParaRPr lang="el-GR" dirty="0" smtClean="0"/>
          </a:p>
          <a:p>
            <a:pPr algn="just"/>
            <a:r>
              <a:rPr lang="el-GR" dirty="0" smtClean="0"/>
              <a:t>Η ΜΟΔΙΠ συντάσσει την έκθεση προόδου μετά από ανάλυση των ευρημάτων και συστάσεων που διατυπώθηκαν σε όλες τις πιστοποιήσεις του Ιδρύματος </a:t>
            </a:r>
          </a:p>
          <a:p>
            <a:pPr algn="just"/>
            <a:r>
              <a:rPr lang="el-GR" dirty="0" smtClean="0"/>
              <a:t>Χρησιμοποιεί δείκτες επιδόσεων για την τεκμηρίωση της προόδου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551143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Η επαναπιστοποίηση του ΕΣΔΠ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54954" y="3800104"/>
            <a:ext cx="9838394" cy="973777"/>
          </a:xfrm>
        </p:spPr>
        <p:txBody>
          <a:bodyPr>
            <a:normAutofit/>
          </a:bodyPr>
          <a:lstStyle/>
          <a:p>
            <a:pPr marL="533400" lvl="1"/>
            <a:r>
              <a:rPr lang="el-GR" sz="2000" dirty="0">
                <a:cs typeface="Calibri" panose="020F0502020204030204" pitchFamily="34" charset="0"/>
              </a:rPr>
              <a:t>Αποτελεί την προϋπόθεση για την δυνατότητα πιστοποίησης ή </a:t>
            </a:r>
            <a:r>
              <a:rPr lang="el-GR" sz="2000" dirty="0" err="1">
                <a:cs typeface="Calibri" panose="020F0502020204030204" pitchFamily="34" charset="0"/>
              </a:rPr>
              <a:t>επαναπιστοποίησης</a:t>
            </a:r>
            <a:r>
              <a:rPr lang="el-GR" sz="2000" dirty="0">
                <a:cs typeface="Calibri" panose="020F0502020204030204" pitchFamily="34" charset="0"/>
              </a:rPr>
              <a:t> των προγραμμάτων σπουδών του Ιδρύματος.</a:t>
            </a:r>
          </a:p>
        </p:txBody>
      </p:sp>
    </p:spTree>
    <p:extLst>
      <p:ext uri="{BB962C8B-B14F-4D97-AF65-F5344CB8AC3E}">
        <p14:creationId xmlns:p14="http://schemas.microsoft.com/office/powerpoint/2010/main" val="25791211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 </a:t>
            </a:r>
            <a:r>
              <a:rPr lang="el-GR" dirty="0" smtClean="0"/>
              <a:t>Ο άμεσος προγραμματισμός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Υποβολή προτάσεων για 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ΠΜΣ (β’ πρόσκληση): 31/01/2024</a:t>
            </a:r>
          </a:p>
          <a:p>
            <a:endParaRPr lang="el-GR" dirty="0"/>
          </a:p>
          <a:p>
            <a:r>
              <a:rPr lang="el-GR" dirty="0"/>
              <a:t>ΕΣΔΠ: 31/12/2026 </a:t>
            </a:r>
            <a:r>
              <a:rPr lang="el-GR" dirty="0" smtClean="0"/>
              <a:t>(το αργότερο τρείς </a:t>
            </a:r>
            <a:r>
              <a:rPr lang="el-GR" dirty="0"/>
              <a:t>μήνες πριν τη λήξη)</a:t>
            </a:r>
          </a:p>
          <a:p>
            <a:endParaRPr lang="el-GR" dirty="0"/>
          </a:p>
          <a:p>
            <a:r>
              <a:rPr lang="el-GR" dirty="0"/>
              <a:t>ΠΔΣ: 31/12/2026( προτεραιότητα στα κοινά και </a:t>
            </a:r>
            <a:r>
              <a:rPr lang="el-GR" dirty="0" smtClean="0"/>
              <a:t>ξενόγλωσσα)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042478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59558" y="973668"/>
            <a:ext cx="11109278" cy="706964"/>
          </a:xfrm>
        </p:spPr>
        <p:txBody>
          <a:bodyPr/>
          <a:lstStyle/>
          <a:p>
            <a:r>
              <a:rPr lang="el-GR" dirty="0" smtClean="0"/>
              <a:t>Το πλαίσιο της νέας χρηματοδότησης της ΜΟΔΙΠ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54955" y="2603500"/>
            <a:ext cx="9307206" cy="3416300"/>
          </a:xfrm>
        </p:spPr>
        <p:txBody>
          <a:bodyPr/>
          <a:lstStyle/>
          <a:p>
            <a:r>
              <a:rPr lang="el-GR" dirty="0"/>
              <a:t>Εξαίρεση </a:t>
            </a:r>
            <a:r>
              <a:rPr lang="el-GR" dirty="0" smtClean="0"/>
              <a:t>χρηματοδότησης της πάγιας </a:t>
            </a:r>
            <a:r>
              <a:rPr lang="el-GR" dirty="0"/>
              <a:t>λειτουργίας της ΜΟΔΙΠ</a:t>
            </a:r>
          </a:p>
          <a:p>
            <a:endParaRPr lang="el-GR" dirty="0"/>
          </a:p>
          <a:p>
            <a:r>
              <a:rPr lang="el-GR" dirty="0"/>
              <a:t>Χρηματοδότηση νέων δράσεων για την περαιτέρω ανάπτυξη των μεταρρυθμίσεων των ΑΕΙ, </a:t>
            </a:r>
            <a:r>
              <a:rPr lang="el-GR" dirty="0" smtClean="0"/>
              <a:t>μέσω των δράσεων </a:t>
            </a:r>
            <a:r>
              <a:rPr lang="el-GR" dirty="0"/>
              <a:t>διασφάλισης ποιότητας και </a:t>
            </a:r>
            <a:endParaRPr lang="el-GR" dirty="0" smtClean="0"/>
          </a:p>
          <a:p>
            <a:r>
              <a:rPr lang="el-GR" dirty="0" smtClean="0"/>
              <a:t>την περαιτέρω ανάπτυξη της επιχειρησιακής ικανότητας </a:t>
            </a:r>
            <a:r>
              <a:rPr lang="el-GR" dirty="0"/>
              <a:t>των ΜΟΔΙΠ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Κριτήρια η αξιοποίηση και η απορρόφηση των πόρων του υφιστάμενου έργου</a:t>
            </a:r>
          </a:p>
        </p:txBody>
      </p:sp>
    </p:spTree>
    <p:extLst>
      <p:ext uri="{BB962C8B-B14F-4D97-AF65-F5344CB8AC3E}">
        <p14:creationId xmlns:p14="http://schemas.microsoft.com/office/powerpoint/2010/main" val="38712103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14225" y="522514"/>
            <a:ext cx="10619832" cy="6335486"/>
          </a:xfrm>
        </p:spPr>
        <p:txBody>
          <a:bodyPr/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Χρηματοδότηση ΜΟΔΙΠ:</a:t>
            </a:r>
            <a:br>
              <a:rPr lang="el-GR" dirty="0" smtClean="0"/>
            </a:br>
            <a:r>
              <a:rPr lang="el-GR" dirty="0" smtClean="0"/>
              <a:t>Αξιολόγηση επίτευξης των στόχων του έργου</a:t>
            </a: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sz="2400" dirty="0" err="1"/>
              <a:t>Δρ</a:t>
            </a:r>
            <a:r>
              <a:rPr lang="el-GR" sz="2400" dirty="0"/>
              <a:t> Χριστίνα </a:t>
            </a:r>
            <a:r>
              <a:rPr lang="el-GR" sz="2400" dirty="0" err="1"/>
              <a:t>Μπέστα</a:t>
            </a:r>
            <a:r>
              <a:rPr lang="el-GR" sz="2400" dirty="0"/>
              <a:t/>
            </a:r>
            <a:br>
              <a:rPr lang="el-GR" sz="2400" dirty="0"/>
            </a:br>
            <a:r>
              <a:rPr lang="el-GR" sz="2400" i="1" dirty="0"/>
              <a:t>Γενική Διευθύντρια ΕΘΑΑΕ</a:t>
            </a:r>
            <a:r>
              <a:rPr lang="en-US" sz="2400" i="1" dirty="0"/>
              <a:t/>
            </a:r>
            <a:br>
              <a:rPr lang="en-US" sz="2400" i="1" dirty="0"/>
            </a:br>
            <a:r>
              <a:rPr lang="el-GR" sz="2400" dirty="0" smtClean="0"/>
              <a:t/>
            </a:r>
            <a:br>
              <a:rPr lang="el-GR" sz="2400" dirty="0" smtClean="0"/>
            </a:br>
            <a:r>
              <a:rPr lang="el-GR" sz="2400" dirty="0"/>
              <a:t/>
            </a:r>
            <a:br>
              <a:rPr lang="el-GR" sz="2400" dirty="0"/>
            </a:br>
            <a:r>
              <a:rPr lang="el-GR" sz="2400" i="1" dirty="0" smtClean="0"/>
              <a:t>Εθνικό Μετσόβιο Πολυτεχνείο</a:t>
            </a:r>
            <a:r>
              <a:rPr lang="el-GR" sz="2400" dirty="0" smtClean="0"/>
              <a:t>,</a:t>
            </a:r>
            <a:r>
              <a:rPr lang="el-GR" sz="2400" i="1" dirty="0" smtClean="0"/>
              <a:t>10 Οκτω</a:t>
            </a:r>
            <a:r>
              <a:rPr lang="el-GR" sz="2400" i="1" dirty="0" smtClean="0">
                <a:solidFill>
                  <a:schemeClr val="bg1">
                    <a:lumMod val="95000"/>
                  </a:schemeClr>
                </a:solidFill>
              </a:rPr>
              <a:t>βρίου 2023 </a:t>
            </a:r>
            <a:r>
              <a:rPr lang="el-GR" i="1" dirty="0">
                <a:solidFill>
                  <a:schemeClr val="bg1">
                    <a:lumMod val="95000"/>
                  </a:schemeClr>
                </a:solidFill>
              </a:rPr>
              <a:t/>
            </a:r>
            <a:br>
              <a:rPr lang="el-GR" i="1" dirty="0">
                <a:solidFill>
                  <a:schemeClr val="bg1">
                    <a:lumMod val="95000"/>
                  </a:schemeClr>
                </a:solidFill>
              </a:rPr>
            </a:br>
            <a:endParaRPr lang="el-GR" i="1" dirty="0"/>
          </a:p>
        </p:txBody>
      </p:sp>
    </p:spTree>
    <p:extLst>
      <p:ext uri="{BB962C8B-B14F-4D97-AF65-F5344CB8AC3E}">
        <p14:creationId xmlns:p14="http://schemas.microsoft.com/office/powerpoint/2010/main" val="1331399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Πακέτα Εργασίας/Παραδοτέα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srgbClr val="E5E8E8"/>
                </a:solidFill>
              </a:rPr>
              <a:t>ΕΘΑΑΕ</a:t>
            </a:r>
            <a:endParaRPr lang="el-GR">
              <a:solidFill>
                <a:srgbClr val="E5E8E8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l-GR" smtClean="0">
                <a:solidFill>
                  <a:srgbClr val="E5E8E8"/>
                </a:solidFill>
              </a:rPr>
              <a:pPr/>
              <a:t>3</a:t>
            </a:fld>
            <a:endParaRPr lang="el-GR">
              <a:solidFill>
                <a:srgbClr val="E5E8E8"/>
              </a:solidFill>
            </a:endParaRPr>
          </a:p>
        </p:txBody>
      </p:sp>
      <p:sp>
        <p:nvSpPr>
          <p:cNvPr id="5" name="Shape"/>
          <p:cNvSpPr/>
          <p:nvPr/>
        </p:nvSpPr>
        <p:spPr>
          <a:xfrm>
            <a:off x="1802308" y="1995999"/>
            <a:ext cx="2141937" cy="15462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8" h="21594" extrusionOk="0">
                <a:moveTo>
                  <a:pt x="852" y="0"/>
                </a:moveTo>
                <a:cubicBezTo>
                  <a:pt x="496" y="0"/>
                  <a:pt x="237" y="6"/>
                  <a:pt x="0" y="22"/>
                </a:cubicBezTo>
                <a:lnTo>
                  <a:pt x="0" y="21572"/>
                </a:lnTo>
                <a:cubicBezTo>
                  <a:pt x="238" y="21588"/>
                  <a:pt x="497" y="21594"/>
                  <a:pt x="852" y="21594"/>
                </a:cubicBezTo>
                <a:lnTo>
                  <a:pt x="18765" y="21594"/>
                </a:lnTo>
                <a:cubicBezTo>
                  <a:pt x="19586" y="21594"/>
                  <a:pt x="19997" y="21597"/>
                  <a:pt x="20433" y="21406"/>
                </a:cubicBezTo>
                <a:cubicBezTo>
                  <a:pt x="20911" y="21165"/>
                  <a:pt x="21288" y="20642"/>
                  <a:pt x="21462" y="19981"/>
                </a:cubicBezTo>
                <a:cubicBezTo>
                  <a:pt x="21600" y="19377"/>
                  <a:pt x="21598" y="18812"/>
                  <a:pt x="21598" y="17692"/>
                </a:cubicBezTo>
                <a:lnTo>
                  <a:pt x="21598" y="3919"/>
                </a:lnTo>
                <a:cubicBezTo>
                  <a:pt x="21598" y="2781"/>
                  <a:pt x="21600" y="2217"/>
                  <a:pt x="21462" y="1613"/>
                </a:cubicBezTo>
                <a:cubicBezTo>
                  <a:pt x="21288" y="952"/>
                  <a:pt x="20911" y="429"/>
                  <a:pt x="20433" y="188"/>
                </a:cubicBezTo>
                <a:cubicBezTo>
                  <a:pt x="19997" y="-3"/>
                  <a:pt x="19589" y="0"/>
                  <a:pt x="18781" y="0"/>
                </a:cubicBezTo>
                <a:lnTo>
                  <a:pt x="852" y="0"/>
                </a:lnTo>
                <a:close/>
              </a:path>
            </a:pathLst>
          </a:custGeom>
          <a:gradFill>
            <a:gsLst>
              <a:gs pos="22846">
                <a:srgbClr val="FF3847"/>
              </a:gs>
              <a:gs pos="63342">
                <a:srgbClr val="FF7D25"/>
              </a:gs>
              <a:gs pos="100000">
                <a:srgbClr val="FFC203"/>
              </a:gs>
            </a:gsLst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6" name="TinyPPT_12.png" descr="TinyPPT_12.png"/>
          <p:cNvPicPr>
            <a:picLocks noChangeAspect="1"/>
          </p:cNvPicPr>
          <p:nvPr/>
        </p:nvPicPr>
        <p:blipFill>
          <a:blip r:embed="rId2"/>
          <a:srcRect t="85388"/>
          <a:stretch>
            <a:fillRect/>
          </a:stretch>
        </p:blipFill>
        <p:spPr>
          <a:xfrm rot="16200000">
            <a:off x="261449" y="2626102"/>
            <a:ext cx="3354128" cy="285890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Shape"/>
          <p:cNvSpPr/>
          <p:nvPr/>
        </p:nvSpPr>
        <p:spPr>
          <a:xfrm>
            <a:off x="914486" y="2004080"/>
            <a:ext cx="882011" cy="11973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256" h="20736" extrusionOk="0">
                <a:moveTo>
                  <a:pt x="13767" y="0"/>
                </a:moveTo>
                <a:cubicBezTo>
                  <a:pt x="10243" y="0"/>
                  <a:pt x="6721" y="1018"/>
                  <a:pt x="4033" y="3045"/>
                </a:cubicBezTo>
                <a:cubicBezTo>
                  <a:pt x="-1344" y="7099"/>
                  <a:pt x="-1344" y="13672"/>
                  <a:pt x="4033" y="17726"/>
                </a:cubicBezTo>
                <a:cubicBezTo>
                  <a:pt x="8434" y="21045"/>
                  <a:pt x="15043" y="21600"/>
                  <a:pt x="20256" y="19486"/>
                </a:cubicBezTo>
                <a:lnTo>
                  <a:pt x="20256" y="1285"/>
                </a:lnTo>
                <a:cubicBezTo>
                  <a:pt x="18227" y="463"/>
                  <a:pt x="16011" y="0"/>
                  <a:pt x="13767" y="0"/>
                </a:cubicBezTo>
                <a:close/>
              </a:path>
            </a:pathLst>
          </a:custGeom>
          <a:gradFill>
            <a:gsLst>
              <a:gs pos="0">
                <a:srgbClr val="FFC203"/>
              </a:gs>
              <a:gs pos="36657">
                <a:srgbClr val="FF7D25"/>
              </a:gs>
              <a:gs pos="77153">
                <a:srgbClr val="FF3847"/>
              </a:gs>
            </a:gsLst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" name="TextBox 34"/>
          <p:cNvSpPr txBox="1"/>
          <p:nvPr/>
        </p:nvSpPr>
        <p:spPr>
          <a:xfrm>
            <a:off x="1128603" y="2359325"/>
            <a:ext cx="583335" cy="510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7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 algn="ctr"/>
            <a:r>
              <a:rPr dirty="0"/>
              <a:t>01</a:t>
            </a:r>
          </a:p>
        </p:txBody>
      </p:sp>
      <p:sp>
        <p:nvSpPr>
          <p:cNvPr id="17" name="TextBox 52"/>
          <p:cNvSpPr txBox="1"/>
          <p:nvPr/>
        </p:nvSpPr>
        <p:spPr>
          <a:xfrm>
            <a:off x="2227518" y="2419327"/>
            <a:ext cx="1391009" cy="8309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ctr"/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Στελέχωση-Υποστήριξη ΜΟΔΙΠ</a:t>
            </a:r>
            <a:r>
              <a:rPr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endParaRPr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Shape"/>
          <p:cNvSpPr/>
          <p:nvPr/>
        </p:nvSpPr>
        <p:spPr>
          <a:xfrm>
            <a:off x="5462463" y="2183022"/>
            <a:ext cx="2141937" cy="15462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8" h="21594" extrusionOk="0">
                <a:moveTo>
                  <a:pt x="852" y="0"/>
                </a:moveTo>
                <a:cubicBezTo>
                  <a:pt x="496" y="0"/>
                  <a:pt x="237" y="6"/>
                  <a:pt x="0" y="22"/>
                </a:cubicBezTo>
                <a:lnTo>
                  <a:pt x="0" y="21572"/>
                </a:lnTo>
                <a:cubicBezTo>
                  <a:pt x="238" y="21588"/>
                  <a:pt x="497" y="21594"/>
                  <a:pt x="852" y="21594"/>
                </a:cubicBezTo>
                <a:lnTo>
                  <a:pt x="18765" y="21594"/>
                </a:lnTo>
                <a:cubicBezTo>
                  <a:pt x="19586" y="21594"/>
                  <a:pt x="19997" y="21597"/>
                  <a:pt x="20433" y="21406"/>
                </a:cubicBezTo>
                <a:cubicBezTo>
                  <a:pt x="20911" y="21165"/>
                  <a:pt x="21288" y="20642"/>
                  <a:pt x="21462" y="19981"/>
                </a:cubicBezTo>
                <a:cubicBezTo>
                  <a:pt x="21600" y="19377"/>
                  <a:pt x="21598" y="18812"/>
                  <a:pt x="21598" y="17692"/>
                </a:cubicBezTo>
                <a:lnTo>
                  <a:pt x="21598" y="3919"/>
                </a:lnTo>
                <a:cubicBezTo>
                  <a:pt x="21598" y="2781"/>
                  <a:pt x="21600" y="2217"/>
                  <a:pt x="21462" y="1613"/>
                </a:cubicBezTo>
                <a:cubicBezTo>
                  <a:pt x="21288" y="952"/>
                  <a:pt x="20911" y="429"/>
                  <a:pt x="20433" y="188"/>
                </a:cubicBezTo>
                <a:cubicBezTo>
                  <a:pt x="19997" y="-3"/>
                  <a:pt x="19589" y="0"/>
                  <a:pt x="18781" y="0"/>
                </a:cubicBezTo>
                <a:lnTo>
                  <a:pt x="852" y="0"/>
                </a:lnTo>
                <a:close/>
              </a:path>
            </a:pathLst>
          </a:custGeom>
          <a:gradFill>
            <a:gsLst>
              <a:gs pos="2372">
                <a:srgbClr val="FF0040"/>
              </a:gs>
              <a:gs pos="37053">
                <a:srgbClr val="FF0071"/>
              </a:gs>
              <a:gs pos="99150">
                <a:srgbClr val="FF00A2"/>
              </a:gs>
            </a:gsLst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9" name="TinyPPT_12.png" descr="TinyPPT_12.png"/>
          <p:cNvPicPr>
            <a:picLocks noChangeAspect="1"/>
          </p:cNvPicPr>
          <p:nvPr/>
        </p:nvPicPr>
        <p:blipFill>
          <a:blip r:embed="rId2"/>
          <a:srcRect t="85388"/>
          <a:stretch>
            <a:fillRect/>
          </a:stretch>
        </p:blipFill>
        <p:spPr>
          <a:xfrm rot="16200000">
            <a:off x="3947200" y="2626102"/>
            <a:ext cx="3354127" cy="285890"/>
          </a:xfrm>
          <a:prstGeom prst="rect">
            <a:avLst/>
          </a:prstGeom>
          <a:ln w="12700">
            <a:miter lim="400000"/>
          </a:ln>
        </p:spPr>
      </p:pic>
      <p:sp>
        <p:nvSpPr>
          <p:cNvPr id="28" name="TextBox 52"/>
          <p:cNvSpPr txBox="1"/>
          <p:nvPr/>
        </p:nvSpPr>
        <p:spPr>
          <a:xfrm>
            <a:off x="5711243" y="2494299"/>
            <a:ext cx="1430005" cy="8309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ctr"/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Εκπαίδευση σε θέματα ποιότητας</a:t>
            </a:r>
            <a:r>
              <a:rPr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endParaRPr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Shape"/>
          <p:cNvSpPr/>
          <p:nvPr/>
        </p:nvSpPr>
        <p:spPr>
          <a:xfrm>
            <a:off x="9165732" y="2003276"/>
            <a:ext cx="2141938" cy="16685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8" h="21594" extrusionOk="0">
                <a:moveTo>
                  <a:pt x="852" y="0"/>
                </a:moveTo>
                <a:cubicBezTo>
                  <a:pt x="496" y="0"/>
                  <a:pt x="237" y="6"/>
                  <a:pt x="0" y="22"/>
                </a:cubicBezTo>
                <a:lnTo>
                  <a:pt x="0" y="21572"/>
                </a:lnTo>
                <a:cubicBezTo>
                  <a:pt x="238" y="21588"/>
                  <a:pt x="497" y="21594"/>
                  <a:pt x="852" y="21594"/>
                </a:cubicBezTo>
                <a:lnTo>
                  <a:pt x="18765" y="21594"/>
                </a:lnTo>
                <a:cubicBezTo>
                  <a:pt x="19586" y="21594"/>
                  <a:pt x="19997" y="21597"/>
                  <a:pt x="20433" y="21406"/>
                </a:cubicBezTo>
                <a:cubicBezTo>
                  <a:pt x="20911" y="21165"/>
                  <a:pt x="21288" y="20642"/>
                  <a:pt x="21462" y="19981"/>
                </a:cubicBezTo>
                <a:cubicBezTo>
                  <a:pt x="21600" y="19377"/>
                  <a:pt x="21598" y="18812"/>
                  <a:pt x="21598" y="17692"/>
                </a:cubicBezTo>
                <a:lnTo>
                  <a:pt x="21598" y="3919"/>
                </a:lnTo>
                <a:cubicBezTo>
                  <a:pt x="21598" y="2781"/>
                  <a:pt x="21600" y="2217"/>
                  <a:pt x="21462" y="1613"/>
                </a:cubicBezTo>
                <a:cubicBezTo>
                  <a:pt x="21288" y="952"/>
                  <a:pt x="20911" y="429"/>
                  <a:pt x="20433" y="188"/>
                </a:cubicBezTo>
                <a:cubicBezTo>
                  <a:pt x="19997" y="-3"/>
                  <a:pt x="19589" y="0"/>
                  <a:pt x="18781" y="0"/>
                </a:cubicBezTo>
                <a:lnTo>
                  <a:pt x="852" y="0"/>
                </a:lnTo>
                <a:close/>
              </a:path>
            </a:pathLst>
          </a:custGeom>
          <a:gradFill>
            <a:gsLst>
              <a:gs pos="0">
                <a:srgbClr val="8000C2"/>
              </a:gs>
              <a:gs pos="53467">
                <a:srgbClr val="B800C4"/>
              </a:gs>
              <a:gs pos="100000">
                <a:srgbClr val="F000C6"/>
              </a:gs>
            </a:gsLst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0" name="TinyPPT_12.png" descr="TinyPPT_12.png"/>
          <p:cNvPicPr>
            <a:picLocks noChangeAspect="1"/>
          </p:cNvPicPr>
          <p:nvPr/>
        </p:nvPicPr>
        <p:blipFill>
          <a:blip r:embed="rId2"/>
          <a:srcRect t="85388"/>
          <a:stretch>
            <a:fillRect/>
          </a:stretch>
        </p:blipFill>
        <p:spPr>
          <a:xfrm rot="16200000">
            <a:off x="7631613" y="2785697"/>
            <a:ext cx="3354128" cy="285890"/>
          </a:xfrm>
          <a:prstGeom prst="rect">
            <a:avLst/>
          </a:prstGeom>
          <a:ln w="12700">
            <a:miter lim="400000"/>
          </a:ln>
        </p:spPr>
      </p:pic>
      <p:sp>
        <p:nvSpPr>
          <p:cNvPr id="31" name="Shape"/>
          <p:cNvSpPr/>
          <p:nvPr/>
        </p:nvSpPr>
        <p:spPr>
          <a:xfrm>
            <a:off x="8306354" y="1985203"/>
            <a:ext cx="882011" cy="11973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256" h="20736" extrusionOk="0">
                <a:moveTo>
                  <a:pt x="13767" y="0"/>
                </a:moveTo>
                <a:cubicBezTo>
                  <a:pt x="10243" y="0"/>
                  <a:pt x="6721" y="1018"/>
                  <a:pt x="4033" y="3045"/>
                </a:cubicBezTo>
                <a:cubicBezTo>
                  <a:pt x="-1344" y="7099"/>
                  <a:pt x="-1344" y="13672"/>
                  <a:pt x="4033" y="17726"/>
                </a:cubicBezTo>
                <a:cubicBezTo>
                  <a:pt x="8434" y="21045"/>
                  <a:pt x="15043" y="21600"/>
                  <a:pt x="20256" y="19486"/>
                </a:cubicBezTo>
                <a:lnTo>
                  <a:pt x="20256" y="1285"/>
                </a:lnTo>
                <a:cubicBezTo>
                  <a:pt x="18227" y="463"/>
                  <a:pt x="16011" y="0"/>
                  <a:pt x="13767" y="0"/>
                </a:cubicBezTo>
                <a:close/>
              </a:path>
            </a:pathLst>
          </a:custGeom>
          <a:gradFill>
            <a:gsLst>
              <a:gs pos="0">
                <a:srgbClr val="F000C6"/>
              </a:gs>
              <a:gs pos="46532">
                <a:srgbClr val="B800C4"/>
              </a:gs>
              <a:gs pos="100000">
                <a:srgbClr val="8000C2"/>
              </a:gs>
            </a:gsLst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8" name="TextBox 34"/>
          <p:cNvSpPr txBox="1"/>
          <p:nvPr/>
        </p:nvSpPr>
        <p:spPr>
          <a:xfrm>
            <a:off x="8517927" y="2194516"/>
            <a:ext cx="583335" cy="510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7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 algn="ctr"/>
            <a:r>
              <a:rPr dirty="0"/>
              <a:t>03</a:t>
            </a:r>
          </a:p>
        </p:txBody>
      </p:sp>
      <p:sp>
        <p:nvSpPr>
          <p:cNvPr id="41" name="TextBox 52"/>
          <p:cNvSpPr txBox="1"/>
          <p:nvPr/>
        </p:nvSpPr>
        <p:spPr>
          <a:xfrm>
            <a:off x="9266894" y="2169879"/>
            <a:ext cx="1984476" cy="1323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ctr"/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Ανάπτυξη ΠΣ ΜΟΔΙΠ &amp; Αυτοματοποιημένη μεταφορά δεδομένων</a:t>
            </a:r>
            <a:r>
              <a:rPr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endParaRPr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Shape"/>
          <p:cNvSpPr/>
          <p:nvPr/>
        </p:nvSpPr>
        <p:spPr>
          <a:xfrm>
            <a:off x="3040938" y="4097794"/>
            <a:ext cx="2141937" cy="15462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8" h="21594" extrusionOk="0">
                <a:moveTo>
                  <a:pt x="852" y="0"/>
                </a:moveTo>
                <a:cubicBezTo>
                  <a:pt x="496" y="0"/>
                  <a:pt x="237" y="6"/>
                  <a:pt x="0" y="22"/>
                </a:cubicBezTo>
                <a:lnTo>
                  <a:pt x="0" y="21572"/>
                </a:lnTo>
                <a:cubicBezTo>
                  <a:pt x="238" y="21588"/>
                  <a:pt x="497" y="21594"/>
                  <a:pt x="852" y="21594"/>
                </a:cubicBezTo>
                <a:lnTo>
                  <a:pt x="18765" y="21594"/>
                </a:lnTo>
                <a:cubicBezTo>
                  <a:pt x="19586" y="21594"/>
                  <a:pt x="19997" y="21597"/>
                  <a:pt x="20433" y="21406"/>
                </a:cubicBezTo>
                <a:cubicBezTo>
                  <a:pt x="20911" y="21165"/>
                  <a:pt x="21288" y="20642"/>
                  <a:pt x="21462" y="19981"/>
                </a:cubicBezTo>
                <a:cubicBezTo>
                  <a:pt x="21600" y="19377"/>
                  <a:pt x="21598" y="18812"/>
                  <a:pt x="21598" y="17692"/>
                </a:cubicBezTo>
                <a:lnTo>
                  <a:pt x="21598" y="3919"/>
                </a:lnTo>
                <a:cubicBezTo>
                  <a:pt x="21598" y="2781"/>
                  <a:pt x="21600" y="2217"/>
                  <a:pt x="21462" y="1613"/>
                </a:cubicBezTo>
                <a:cubicBezTo>
                  <a:pt x="21288" y="952"/>
                  <a:pt x="20911" y="429"/>
                  <a:pt x="20433" y="188"/>
                </a:cubicBezTo>
                <a:cubicBezTo>
                  <a:pt x="19997" y="-3"/>
                  <a:pt x="19589" y="0"/>
                  <a:pt x="18781" y="0"/>
                </a:cubicBezTo>
                <a:lnTo>
                  <a:pt x="852" y="0"/>
                </a:lnTo>
                <a:close/>
              </a:path>
            </a:pathLst>
          </a:custGeom>
          <a:gradFill>
            <a:gsLst>
              <a:gs pos="0">
                <a:srgbClr val="8016EF"/>
              </a:gs>
              <a:gs pos="52282">
                <a:srgbClr val="6761F7"/>
              </a:gs>
              <a:gs pos="100000">
                <a:srgbClr val="4FACFE"/>
              </a:gs>
            </a:gsLst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43" name="TinyPPT_12.png" descr="TinyPPT_12.png"/>
          <p:cNvPicPr>
            <a:picLocks noChangeAspect="1"/>
          </p:cNvPicPr>
          <p:nvPr/>
        </p:nvPicPr>
        <p:blipFill>
          <a:blip r:embed="rId2"/>
          <a:srcRect t="85388"/>
          <a:stretch>
            <a:fillRect/>
          </a:stretch>
        </p:blipFill>
        <p:spPr>
          <a:xfrm rot="16200000">
            <a:off x="1493506" y="4381172"/>
            <a:ext cx="3351192" cy="285639"/>
          </a:xfrm>
          <a:prstGeom prst="rect">
            <a:avLst/>
          </a:prstGeom>
          <a:ln w="12700">
            <a:miter lim="400000"/>
          </a:ln>
        </p:spPr>
      </p:pic>
      <p:sp>
        <p:nvSpPr>
          <p:cNvPr id="44" name="Shape"/>
          <p:cNvSpPr/>
          <p:nvPr/>
        </p:nvSpPr>
        <p:spPr>
          <a:xfrm>
            <a:off x="2221121" y="3782958"/>
            <a:ext cx="806088" cy="10942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256" h="20736" extrusionOk="0">
                <a:moveTo>
                  <a:pt x="13767" y="0"/>
                </a:moveTo>
                <a:cubicBezTo>
                  <a:pt x="10243" y="0"/>
                  <a:pt x="6721" y="1018"/>
                  <a:pt x="4033" y="3045"/>
                </a:cubicBezTo>
                <a:cubicBezTo>
                  <a:pt x="-1344" y="7099"/>
                  <a:pt x="-1344" y="13672"/>
                  <a:pt x="4033" y="17726"/>
                </a:cubicBezTo>
                <a:cubicBezTo>
                  <a:pt x="8434" y="21045"/>
                  <a:pt x="15043" y="21600"/>
                  <a:pt x="20256" y="19486"/>
                </a:cubicBezTo>
                <a:lnTo>
                  <a:pt x="20256" y="1285"/>
                </a:lnTo>
                <a:cubicBezTo>
                  <a:pt x="18227" y="463"/>
                  <a:pt x="16011" y="0"/>
                  <a:pt x="13767" y="0"/>
                </a:cubicBezTo>
                <a:close/>
              </a:path>
            </a:pathLst>
          </a:custGeom>
          <a:gradFill>
            <a:gsLst>
              <a:gs pos="0">
                <a:srgbClr val="8016EF"/>
              </a:gs>
              <a:gs pos="52282">
                <a:srgbClr val="6761F7"/>
              </a:gs>
              <a:gs pos="100000">
                <a:srgbClr val="4FACFE"/>
              </a:gs>
            </a:gsLst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r>
              <a:rPr lang="el-GR" sz="2800" b="1" dirty="0" smtClean="0"/>
              <a:t>04</a:t>
            </a:r>
            <a:endParaRPr sz="2800" b="1" dirty="0"/>
          </a:p>
        </p:txBody>
      </p:sp>
      <p:sp>
        <p:nvSpPr>
          <p:cNvPr id="51" name="TextBox 34"/>
          <p:cNvSpPr txBox="1"/>
          <p:nvPr/>
        </p:nvSpPr>
        <p:spPr>
          <a:xfrm>
            <a:off x="2394205" y="4105100"/>
            <a:ext cx="583336" cy="510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7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 algn="ctr"/>
            <a:endParaRPr dirty="0"/>
          </a:p>
        </p:txBody>
      </p:sp>
      <p:sp>
        <p:nvSpPr>
          <p:cNvPr id="54" name="TextBox 52"/>
          <p:cNvSpPr txBox="1"/>
          <p:nvPr/>
        </p:nvSpPr>
        <p:spPr>
          <a:xfrm>
            <a:off x="3158305" y="4316524"/>
            <a:ext cx="1808700" cy="5847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ctr"/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Αναδιοργάνωση Διαδικασιών</a:t>
            </a:r>
            <a:r>
              <a:rPr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endParaRPr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5" name="Shape"/>
          <p:cNvSpPr/>
          <p:nvPr/>
        </p:nvSpPr>
        <p:spPr>
          <a:xfrm>
            <a:off x="7427792" y="3721898"/>
            <a:ext cx="2141938" cy="15462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8" h="21594" extrusionOk="0">
                <a:moveTo>
                  <a:pt x="852" y="0"/>
                </a:moveTo>
                <a:cubicBezTo>
                  <a:pt x="496" y="0"/>
                  <a:pt x="237" y="6"/>
                  <a:pt x="0" y="22"/>
                </a:cubicBezTo>
                <a:lnTo>
                  <a:pt x="0" y="21572"/>
                </a:lnTo>
                <a:cubicBezTo>
                  <a:pt x="238" y="21588"/>
                  <a:pt x="497" y="21594"/>
                  <a:pt x="852" y="21594"/>
                </a:cubicBezTo>
                <a:lnTo>
                  <a:pt x="18765" y="21594"/>
                </a:lnTo>
                <a:cubicBezTo>
                  <a:pt x="19586" y="21594"/>
                  <a:pt x="19997" y="21597"/>
                  <a:pt x="20433" y="21406"/>
                </a:cubicBezTo>
                <a:cubicBezTo>
                  <a:pt x="20911" y="21165"/>
                  <a:pt x="21288" y="20642"/>
                  <a:pt x="21462" y="19981"/>
                </a:cubicBezTo>
                <a:cubicBezTo>
                  <a:pt x="21600" y="19377"/>
                  <a:pt x="21598" y="18812"/>
                  <a:pt x="21598" y="17692"/>
                </a:cubicBezTo>
                <a:lnTo>
                  <a:pt x="21598" y="3919"/>
                </a:lnTo>
                <a:cubicBezTo>
                  <a:pt x="21598" y="2781"/>
                  <a:pt x="21600" y="2217"/>
                  <a:pt x="21462" y="1613"/>
                </a:cubicBezTo>
                <a:cubicBezTo>
                  <a:pt x="21288" y="952"/>
                  <a:pt x="20911" y="429"/>
                  <a:pt x="20433" y="188"/>
                </a:cubicBezTo>
                <a:cubicBezTo>
                  <a:pt x="19997" y="-3"/>
                  <a:pt x="19589" y="0"/>
                  <a:pt x="18781" y="0"/>
                </a:cubicBezTo>
                <a:lnTo>
                  <a:pt x="852" y="0"/>
                </a:lnTo>
                <a:close/>
              </a:path>
            </a:pathLst>
          </a:custGeom>
          <a:gradFill>
            <a:gsLst>
              <a:gs pos="2485">
                <a:srgbClr val="4FACFE"/>
              </a:gs>
              <a:gs pos="58102">
                <a:srgbClr val="28CFFE"/>
              </a:gs>
              <a:gs pos="100000">
                <a:srgbClr val="00F2FE"/>
              </a:gs>
            </a:gsLst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56" name="TinyPPT_12.png" descr="TinyPPT_12.png"/>
          <p:cNvPicPr>
            <a:picLocks noChangeAspect="1"/>
          </p:cNvPicPr>
          <p:nvPr/>
        </p:nvPicPr>
        <p:blipFill>
          <a:blip r:embed="rId2"/>
          <a:srcRect t="85388"/>
          <a:stretch>
            <a:fillRect/>
          </a:stretch>
        </p:blipFill>
        <p:spPr>
          <a:xfrm rot="16200000">
            <a:off x="5887927" y="4379576"/>
            <a:ext cx="3354126" cy="285891"/>
          </a:xfrm>
          <a:prstGeom prst="rect">
            <a:avLst/>
          </a:prstGeom>
          <a:ln w="12700">
            <a:miter lim="400000"/>
          </a:ln>
        </p:spPr>
      </p:pic>
      <p:sp>
        <p:nvSpPr>
          <p:cNvPr id="57" name="Shape"/>
          <p:cNvSpPr/>
          <p:nvPr/>
        </p:nvSpPr>
        <p:spPr>
          <a:xfrm>
            <a:off x="6540033" y="4007294"/>
            <a:ext cx="882010" cy="11973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256" h="20736" extrusionOk="0">
                <a:moveTo>
                  <a:pt x="13767" y="0"/>
                </a:moveTo>
                <a:cubicBezTo>
                  <a:pt x="10243" y="0"/>
                  <a:pt x="6721" y="1018"/>
                  <a:pt x="4033" y="3045"/>
                </a:cubicBezTo>
                <a:cubicBezTo>
                  <a:pt x="-1344" y="7099"/>
                  <a:pt x="-1344" y="13672"/>
                  <a:pt x="4033" y="17726"/>
                </a:cubicBezTo>
                <a:cubicBezTo>
                  <a:pt x="8434" y="21045"/>
                  <a:pt x="15043" y="21600"/>
                  <a:pt x="20256" y="19486"/>
                </a:cubicBezTo>
                <a:lnTo>
                  <a:pt x="20256" y="1285"/>
                </a:lnTo>
                <a:cubicBezTo>
                  <a:pt x="18227" y="463"/>
                  <a:pt x="16011" y="0"/>
                  <a:pt x="13767" y="0"/>
                </a:cubicBezTo>
                <a:close/>
              </a:path>
            </a:pathLst>
          </a:custGeom>
          <a:gradFill>
            <a:gsLst>
              <a:gs pos="2485">
                <a:srgbClr val="4FACFE"/>
              </a:gs>
              <a:gs pos="58102">
                <a:srgbClr val="28CFFE"/>
              </a:gs>
              <a:gs pos="100000">
                <a:srgbClr val="00F2FE"/>
              </a:gs>
            </a:gsLst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r>
              <a:rPr lang="el-GR" sz="2800" b="1" dirty="0" smtClean="0"/>
              <a:t>05</a:t>
            </a:r>
            <a:endParaRPr sz="2800" b="1" dirty="0"/>
          </a:p>
        </p:txBody>
      </p:sp>
      <p:sp>
        <p:nvSpPr>
          <p:cNvPr id="64" name="TextBox 34"/>
          <p:cNvSpPr txBox="1"/>
          <p:nvPr/>
        </p:nvSpPr>
        <p:spPr>
          <a:xfrm>
            <a:off x="6781704" y="4350437"/>
            <a:ext cx="583335" cy="510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7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 algn="ctr"/>
            <a:endParaRPr dirty="0"/>
          </a:p>
        </p:txBody>
      </p:sp>
      <p:sp>
        <p:nvSpPr>
          <p:cNvPr id="67" name="TextBox 52"/>
          <p:cNvSpPr txBox="1"/>
          <p:nvPr/>
        </p:nvSpPr>
        <p:spPr>
          <a:xfrm>
            <a:off x="7663715" y="4314573"/>
            <a:ext cx="1435776" cy="5847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ctr"/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Αξιολόγηση έργου </a:t>
            </a:r>
            <a:r>
              <a:rPr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endParaRPr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9" name="Circle"/>
          <p:cNvSpPr/>
          <p:nvPr/>
        </p:nvSpPr>
        <p:spPr>
          <a:xfrm>
            <a:off x="1192286" y="3226539"/>
            <a:ext cx="326393" cy="326393"/>
          </a:xfrm>
          <a:prstGeom prst="ellipse">
            <a:avLst/>
          </a:prstGeom>
          <a:gradFill>
            <a:gsLst>
              <a:gs pos="0">
                <a:srgbClr val="FFC203"/>
              </a:gs>
              <a:gs pos="36657">
                <a:srgbClr val="FF7D25"/>
              </a:gs>
              <a:gs pos="77153">
                <a:srgbClr val="FF3847"/>
              </a:gs>
            </a:gsLst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0" name="Circle"/>
          <p:cNvSpPr/>
          <p:nvPr/>
        </p:nvSpPr>
        <p:spPr>
          <a:xfrm>
            <a:off x="862479" y="3050159"/>
            <a:ext cx="182493" cy="182493"/>
          </a:xfrm>
          <a:prstGeom prst="ellipse">
            <a:avLst/>
          </a:prstGeom>
          <a:gradFill>
            <a:gsLst>
              <a:gs pos="0">
                <a:srgbClr val="FFC203"/>
              </a:gs>
              <a:gs pos="36657">
                <a:srgbClr val="FF7D25"/>
              </a:gs>
              <a:gs pos="77153">
                <a:srgbClr val="FF3847"/>
              </a:gs>
            </a:gsLst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1" name="Circle"/>
          <p:cNvSpPr/>
          <p:nvPr/>
        </p:nvSpPr>
        <p:spPr>
          <a:xfrm>
            <a:off x="4877234" y="2399545"/>
            <a:ext cx="326393" cy="326393"/>
          </a:xfrm>
          <a:prstGeom prst="ellipse">
            <a:avLst/>
          </a:prstGeom>
          <a:gradFill>
            <a:gsLst>
              <a:gs pos="2372">
                <a:srgbClr val="FF0040"/>
              </a:gs>
              <a:gs pos="37053">
                <a:srgbClr val="FF0071"/>
              </a:gs>
              <a:gs pos="99150">
                <a:srgbClr val="FF00A2"/>
              </a:gs>
            </a:gsLst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2" name="Circle"/>
          <p:cNvSpPr/>
          <p:nvPr/>
        </p:nvSpPr>
        <p:spPr>
          <a:xfrm>
            <a:off x="4548230" y="2654190"/>
            <a:ext cx="182493" cy="182493"/>
          </a:xfrm>
          <a:prstGeom prst="ellipse">
            <a:avLst/>
          </a:prstGeom>
          <a:gradFill>
            <a:gsLst>
              <a:gs pos="2372">
                <a:srgbClr val="FF0040"/>
              </a:gs>
              <a:gs pos="37053">
                <a:srgbClr val="FF0071"/>
              </a:gs>
              <a:gs pos="99150">
                <a:srgbClr val="FF00A2"/>
              </a:gs>
            </a:gsLst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3" name="Circle"/>
          <p:cNvSpPr/>
          <p:nvPr/>
        </p:nvSpPr>
        <p:spPr>
          <a:xfrm>
            <a:off x="8352296" y="2681917"/>
            <a:ext cx="326393" cy="326393"/>
          </a:xfrm>
          <a:prstGeom prst="ellipse">
            <a:avLst/>
          </a:prstGeom>
          <a:gradFill>
            <a:gsLst>
              <a:gs pos="0">
                <a:srgbClr val="F000C6"/>
              </a:gs>
              <a:gs pos="46532">
                <a:srgbClr val="B800C4"/>
              </a:gs>
              <a:gs pos="100000">
                <a:srgbClr val="8000C2"/>
              </a:gs>
            </a:gsLst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4" name="Circle"/>
          <p:cNvSpPr/>
          <p:nvPr/>
        </p:nvSpPr>
        <p:spPr>
          <a:xfrm>
            <a:off x="8824778" y="3050159"/>
            <a:ext cx="182493" cy="182493"/>
          </a:xfrm>
          <a:prstGeom prst="ellipse">
            <a:avLst/>
          </a:prstGeom>
          <a:gradFill>
            <a:gsLst>
              <a:gs pos="0">
                <a:srgbClr val="F000C6"/>
              </a:gs>
              <a:gs pos="46532">
                <a:srgbClr val="B800C4"/>
              </a:gs>
              <a:gs pos="100000">
                <a:srgbClr val="8000C2"/>
              </a:gs>
            </a:gsLst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5" name="Circle"/>
          <p:cNvSpPr/>
          <p:nvPr/>
        </p:nvSpPr>
        <p:spPr>
          <a:xfrm>
            <a:off x="2094904" y="4350437"/>
            <a:ext cx="326393" cy="326393"/>
          </a:xfrm>
          <a:prstGeom prst="ellipse">
            <a:avLst/>
          </a:prstGeom>
          <a:gradFill>
            <a:gsLst>
              <a:gs pos="0">
                <a:srgbClr val="8016EF"/>
              </a:gs>
              <a:gs pos="52282">
                <a:srgbClr val="6761F7"/>
              </a:gs>
              <a:gs pos="100000">
                <a:srgbClr val="4FACFE"/>
              </a:gs>
            </a:gsLst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6" name="Circle"/>
          <p:cNvSpPr/>
          <p:nvPr/>
        </p:nvSpPr>
        <p:spPr>
          <a:xfrm>
            <a:off x="2845518" y="3598050"/>
            <a:ext cx="182492" cy="182493"/>
          </a:xfrm>
          <a:prstGeom prst="ellipse">
            <a:avLst/>
          </a:prstGeom>
          <a:gradFill>
            <a:gsLst>
              <a:gs pos="0">
                <a:srgbClr val="8016EF"/>
              </a:gs>
              <a:gs pos="52282">
                <a:srgbClr val="6761F7"/>
              </a:gs>
              <a:gs pos="100000">
                <a:srgbClr val="4FACFE"/>
              </a:gs>
            </a:gsLst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7" name="Circle"/>
          <p:cNvSpPr/>
          <p:nvPr/>
        </p:nvSpPr>
        <p:spPr>
          <a:xfrm>
            <a:off x="6568789" y="3925611"/>
            <a:ext cx="326393" cy="326393"/>
          </a:xfrm>
          <a:prstGeom prst="ellipse">
            <a:avLst/>
          </a:prstGeom>
          <a:gradFill>
            <a:gsLst>
              <a:gs pos="2485">
                <a:srgbClr val="4FACFE"/>
              </a:gs>
              <a:gs pos="58102">
                <a:srgbClr val="28CFFE"/>
              </a:gs>
              <a:gs pos="100000">
                <a:srgbClr val="00F2FE"/>
              </a:gs>
            </a:gsLst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8" name="Circle"/>
          <p:cNvSpPr/>
          <p:nvPr/>
        </p:nvSpPr>
        <p:spPr>
          <a:xfrm>
            <a:off x="6129644" y="4714150"/>
            <a:ext cx="182493" cy="182493"/>
          </a:xfrm>
          <a:prstGeom prst="ellipse">
            <a:avLst/>
          </a:prstGeom>
          <a:gradFill>
            <a:gsLst>
              <a:gs pos="2485">
                <a:srgbClr val="4FACFE"/>
              </a:gs>
              <a:gs pos="58102">
                <a:srgbClr val="28CFFE"/>
              </a:gs>
              <a:gs pos="100000">
                <a:srgbClr val="00F2FE"/>
              </a:gs>
            </a:gsLst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3" name="Shape"/>
          <p:cNvSpPr/>
          <p:nvPr/>
        </p:nvSpPr>
        <p:spPr>
          <a:xfrm>
            <a:off x="4800684" y="2543471"/>
            <a:ext cx="682387" cy="1195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894" h="21249" extrusionOk="0">
                <a:moveTo>
                  <a:pt x="17476" y="0"/>
                </a:moveTo>
                <a:cubicBezTo>
                  <a:pt x="13003" y="0"/>
                  <a:pt x="8532" y="1044"/>
                  <a:pt x="5119" y="3124"/>
                </a:cubicBezTo>
                <a:cubicBezTo>
                  <a:pt x="-1706" y="7284"/>
                  <a:pt x="-1706" y="14027"/>
                  <a:pt x="5119" y="18187"/>
                </a:cubicBezTo>
                <a:cubicBezTo>
                  <a:pt x="9158" y="20648"/>
                  <a:pt x="14654" y="21600"/>
                  <a:pt x="19894" y="21135"/>
                </a:cubicBezTo>
                <a:lnTo>
                  <a:pt x="19894" y="120"/>
                </a:lnTo>
                <a:cubicBezTo>
                  <a:pt x="19094" y="45"/>
                  <a:pt x="18287" y="0"/>
                  <a:pt x="17476" y="0"/>
                </a:cubicBezTo>
                <a:close/>
              </a:path>
            </a:pathLst>
          </a:custGeom>
          <a:gradFill>
            <a:gsLst>
              <a:gs pos="849">
                <a:srgbClr val="FF00A2"/>
              </a:gs>
              <a:gs pos="62947">
                <a:srgbClr val="FF0071"/>
              </a:gs>
              <a:gs pos="97628">
                <a:srgbClr val="FF0040"/>
              </a:gs>
            </a:gsLst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4" name="TextBox 34"/>
          <p:cNvSpPr txBox="1"/>
          <p:nvPr/>
        </p:nvSpPr>
        <p:spPr>
          <a:xfrm>
            <a:off x="4914612" y="2003276"/>
            <a:ext cx="583335" cy="510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7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 algn="ctr"/>
            <a:endParaRPr dirty="0"/>
          </a:p>
        </p:txBody>
      </p:sp>
      <p:sp>
        <p:nvSpPr>
          <p:cNvPr id="101" name="TextBox 34"/>
          <p:cNvSpPr txBox="1"/>
          <p:nvPr/>
        </p:nvSpPr>
        <p:spPr>
          <a:xfrm>
            <a:off x="4885921" y="2869864"/>
            <a:ext cx="583335" cy="510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7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 algn="ctr"/>
            <a:r>
              <a:rPr dirty="0" smtClean="0"/>
              <a:t>0</a:t>
            </a:r>
            <a:r>
              <a:rPr lang="el-GR" dirty="0" smtClean="0"/>
              <a:t>2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21836545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Στελέχωση – υποστήριξη ΜΟΔΙΠ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54954" y="2951018"/>
            <a:ext cx="8825659" cy="3068781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l-GR" sz="2400" dirty="0" smtClean="0"/>
              <a:t> Ενίσχυση της επιχειρησιακής ικανότητας της ΜΟΔΙΠ, με</a:t>
            </a:r>
          </a:p>
          <a:p>
            <a:pPr marL="0" indent="0">
              <a:buNone/>
            </a:pPr>
            <a:r>
              <a:rPr lang="el-GR" sz="2400" dirty="0" smtClean="0"/>
              <a:t> </a:t>
            </a:r>
          </a:p>
          <a:p>
            <a:pPr lvl="1" indent="-342900">
              <a:buFont typeface="Wingdings" panose="05000000000000000000" pitchFamily="2" charset="2"/>
              <a:buChar char="§"/>
            </a:pPr>
            <a:r>
              <a:rPr lang="el-GR" sz="2000" dirty="0" smtClean="0"/>
              <a:t>Την απασχόληση εξειδικευμένων εξωτερικών συνεργατών, </a:t>
            </a:r>
          </a:p>
          <a:p>
            <a:pPr lvl="1" indent="-342900">
              <a:buFont typeface="Wingdings" panose="05000000000000000000" pitchFamily="2" charset="2"/>
              <a:buChar char="§"/>
            </a:pPr>
            <a:r>
              <a:rPr lang="el-GR" sz="2000" dirty="0" smtClean="0"/>
              <a:t>για τη μεταφορά τεχνογνωσίας από την αγορά εργασίας &amp;</a:t>
            </a:r>
          </a:p>
          <a:p>
            <a:pPr lvl="1" indent="-342900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ην υποστήριξη των συγκεκριμένων δράσεων του έργου</a:t>
            </a:r>
          </a:p>
        </p:txBody>
      </p:sp>
    </p:spTree>
    <p:extLst>
      <p:ext uri="{BB962C8B-B14F-4D97-AF65-F5344CB8AC3E}">
        <p14:creationId xmlns:p14="http://schemas.microsoft.com/office/powerpoint/2010/main" val="3138485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9146208" cy="706964"/>
          </a:xfrm>
        </p:spPr>
        <p:txBody>
          <a:bodyPr/>
          <a:lstStyle/>
          <a:p>
            <a:r>
              <a:rPr lang="el-GR" dirty="0" smtClean="0"/>
              <a:t>Εκπαίδευση του ανθρώπινου δυναμικού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54954" y="2951018"/>
            <a:ext cx="8825659" cy="3068781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l-GR" sz="2400" dirty="0" smtClean="0"/>
              <a:t> Ενίσχυση της κουλτούρας ποιότητας του Ιδρύματος, με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l-GR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1800" dirty="0" smtClean="0"/>
              <a:t>Την οργάνωση εκπαιδευτικών δραστηριοτήτων σε ομάδες του  ανθρώπινου δυναμικού του Ιδρύματος για θέματα ποιότητας</a:t>
            </a:r>
          </a:p>
          <a:p>
            <a:pPr marL="1257300" lvl="3" indent="0">
              <a:buNone/>
            </a:pPr>
            <a:r>
              <a:rPr lang="el-GR" sz="1800" dirty="0" smtClean="0"/>
              <a:t>Προσωπικό ΜΟΔΙΠ, Διοικητικό Προσωπικό</a:t>
            </a:r>
          </a:p>
          <a:p>
            <a:pPr marL="1257300" lvl="3" indent="0">
              <a:buNone/>
            </a:pPr>
            <a:r>
              <a:rPr lang="el-GR" sz="1800" dirty="0" smtClean="0"/>
              <a:t>Ακαδημαϊκό προσωπικό</a:t>
            </a:r>
          </a:p>
          <a:p>
            <a:pPr marL="1257300" lvl="3" indent="0">
              <a:buNone/>
            </a:pPr>
            <a:r>
              <a:rPr lang="el-GR" sz="1800" dirty="0" smtClean="0"/>
              <a:t>Φοιτητές</a:t>
            </a:r>
          </a:p>
          <a:p>
            <a:pPr lvl="1" indent="-342900">
              <a:buFont typeface="Wingdings" panose="05000000000000000000" pitchFamily="2" charset="2"/>
              <a:buChar char="§"/>
            </a:pPr>
            <a:endParaRPr lang="el-GR" sz="2000" dirty="0" smtClean="0"/>
          </a:p>
        </p:txBody>
      </p:sp>
    </p:spTree>
    <p:extLst>
      <p:ext uri="{BB962C8B-B14F-4D97-AF65-F5344CB8AC3E}">
        <p14:creationId xmlns:p14="http://schemas.microsoft.com/office/powerpoint/2010/main" val="3608111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9146208" cy="706964"/>
          </a:xfrm>
        </p:spPr>
        <p:txBody>
          <a:bodyPr/>
          <a:lstStyle/>
          <a:p>
            <a:r>
              <a:rPr lang="el-GR" dirty="0" smtClean="0"/>
              <a:t>Πληροφοριακό Σύστημα ΜΟΔΙΠ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54954" y="2265770"/>
            <a:ext cx="8825659" cy="408647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l-GR" sz="2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l-GR" sz="2000" dirty="0" smtClean="0"/>
              <a:t>Πληρότητα και αξιοπιστία των δεδομένων ποιότητας του Ιδρύματος με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000" dirty="0" smtClean="0"/>
              <a:t>Την ανάπτυξη Πληροφοριακού Συστήματος της ΜΟΔΙΠ για τη διαχείριση των δεδομένων ποιότητας μέσω της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1800" dirty="0" err="1" smtClean="0"/>
              <a:t>διαλειτουργικότητας</a:t>
            </a:r>
            <a:r>
              <a:rPr lang="el-GR" sz="1800" dirty="0" smtClean="0"/>
              <a:t> των εσωτερικών πληροφοριακών συστημάτων του Ιδρύματος και της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1800" dirty="0" smtClean="0"/>
              <a:t>διασύνδεσής του με το Ολοκληρωμένο Πληροφοριακό Εθνικό Σύστημα Ποιότητας (ΟΠΕΣΠ) της ΕΘΑΑΕ,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000" dirty="0" smtClean="0"/>
              <a:t>Την ανάπτυξη πιλοτικής εφαρμογής για την αυτοματοποιημένη μεταφορά δεδομένων στην ΕΘΑΑΕ</a:t>
            </a:r>
          </a:p>
          <a:p>
            <a:pPr lvl="2" indent="-342900">
              <a:buFont typeface="Wingdings" panose="05000000000000000000" pitchFamily="2" charset="2"/>
              <a:buChar char="Ø"/>
            </a:pPr>
            <a:endParaRPr lang="el-GR" sz="1800" dirty="0" smtClean="0"/>
          </a:p>
        </p:txBody>
      </p:sp>
    </p:spTree>
    <p:extLst>
      <p:ext uri="{BB962C8B-B14F-4D97-AF65-F5344CB8AC3E}">
        <p14:creationId xmlns:p14="http://schemas.microsoft.com/office/powerpoint/2010/main" val="3234490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9146208" cy="706964"/>
          </a:xfrm>
        </p:spPr>
        <p:txBody>
          <a:bodyPr/>
          <a:lstStyle/>
          <a:p>
            <a:r>
              <a:rPr lang="el-GR" dirty="0" smtClean="0"/>
              <a:t>Αναδιοργάνωση διαδικασιών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54954" y="2951018"/>
            <a:ext cx="8825659" cy="306878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l-GR" sz="2000" dirty="0" smtClean="0"/>
              <a:t> Μετασχηματισμός των </a:t>
            </a:r>
            <a:r>
              <a:rPr lang="el-GR" sz="2000" dirty="0"/>
              <a:t>εσωτερικών λειτουργιών </a:t>
            </a:r>
            <a:r>
              <a:rPr lang="el-GR" sz="2000" dirty="0" smtClean="0"/>
              <a:t>του Ιδρύματος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dirty="0" smtClean="0"/>
              <a:t>στο πλαίσιο της διοίκησης ποιότητας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dirty="0" smtClean="0"/>
              <a:t>και των απαιτήσεων ποιότητας των προτύπων της ΕΘΑΑΕ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l-G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με την εισαγωγή νέων διαδικασιών/ διεργασιών στο ΕΣΔΠ ή και την κατάργηση/τροποποίηση υφιστάμενων</a:t>
            </a:r>
            <a:endParaRPr lang="el-GR" dirty="0"/>
          </a:p>
          <a:p>
            <a:pPr>
              <a:buFont typeface="Wingdings" panose="05000000000000000000" pitchFamily="2" charset="2"/>
              <a:buChar char="Ø"/>
            </a:pPr>
            <a:endParaRPr lang="el-GR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l-GR" sz="1800" dirty="0"/>
          </a:p>
          <a:p>
            <a:pPr lvl="1">
              <a:buFont typeface="Wingdings" panose="05000000000000000000" pitchFamily="2" charset="2"/>
              <a:buChar char="§"/>
            </a:pPr>
            <a:endParaRPr lang="el-GR" sz="1800" dirty="0" smtClean="0"/>
          </a:p>
        </p:txBody>
      </p:sp>
    </p:spTree>
    <p:extLst>
      <p:ext uri="{BB962C8B-B14F-4D97-AF65-F5344CB8AC3E}">
        <p14:creationId xmlns:p14="http://schemas.microsoft.com/office/powerpoint/2010/main" val="3839115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9146208" cy="706964"/>
          </a:xfrm>
        </p:spPr>
        <p:txBody>
          <a:bodyPr/>
          <a:lstStyle/>
          <a:p>
            <a:r>
              <a:rPr lang="el-GR" dirty="0" smtClean="0"/>
              <a:t>Πρώτες διαπιστώσεις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54954" y="2951018"/>
            <a:ext cx="8825659" cy="306878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l-GR" sz="2000" dirty="0" smtClean="0"/>
              <a:t>Εκπαίδευση: Γενική θεματολογία σε θέματα διοίκησης ποιότητας, σπανίως εξειδικευμένα για τον τομέα της Ανώτατης Εκπαίδευσης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000" dirty="0" smtClean="0"/>
              <a:t>Πληροφοριακό Σύστημα: Καθυστερήσεις στις αναθέσεις σε ανάδοχο, καθυστέρηση της παράδοσης του συστήματος. Παρατηρούνται ελλείψεις στην κύρια λειτουργία </a:t>
            </a:r>
            <a:r>
              <a:rPr lang="el-GR" sz="2000" u="sng" dirty="0" smtClean="0"/>
              <a:t>της εσωτερικής και εξωτερικής διασύνδεσης του Συστήματος.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l-GR" sz="1800" dirty="0"/>
          </a:p>
          <a:p>
            <a:pPr lvl="1">
              <a:buFont typeface="Wingdings" panose="05000000000000000000" pitchFamily="2" charset="2"/>
              <a:buChar char="§"/>
            </a:pPr>
            <a:endParaRPr lang="el-GR" sz="1800" dirty="0" smtClean="0"/>
          </a:p>
        </p:txBody>
      </p:sp>
    </p:spTree>
    <p:extLst>
      <p:ext uri="{BB962C8B-B14F-4D97-AF65-F5344CB8AC3E}">
        <p14:creationId xmlns:p14="http://schemas.microsoft.com/office/powerpoint/2010/main" val="2991709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9146208" cy="706964"/>
          </a:xfrm>
        </p:spPr>
        <p:txBody>
          <a:bodyPr/>
          <a:lstStyle/>
          <a:p>
            <a:r>
              <a:rPr lang="el-GR" dirty="0" smtClean="0"/>
              <a:t>Πρώτες διαπιστώσεις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54954" y="2728686"/>
            <a:ext cx="8825659" cy="3291113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el-GR" sz="1800" dirty="0"/>
              <a:t>Διαδικασίες: Αρκετές χρήσιμες </a:t>
            </a:r>
            <a:r>
              <a:rPr lang="el-GR" sz="1800" dirty="0" smtClean="0"/>
              <a:t>προσθήκες, </a:t>
            </a:r>
            <a:r>
              <a:rPr lang="el-GR" sz="1800" dirty="0"/>
              <a:t>κυρίως ειδικότερες διαδικασίες που συμπληρώνουν τις υφιστάμενες διεργασίες του </a:t>
            </a:r>
            <a:r>
              <a:rPr lang="el-GR" sz="1800" dirty="0" smtClean="0"/>
              <a:t>ΕΣΔΠ     ( πχ. ειδικότερα αντικείμενα της εσωτερικής αξιολόγησης όπως διοικητικές υπηρεσίες, επικοινωνία με εξωτερικούς φορείς </a:t>
            </a:r>
            <a:r>
              <a:rPr lang="el-GR" sz="1800" dirty="0" err="1" smtClean="0"/>
              <a:t>κλπ</a:t>
            </a:r>
            <a:r>
              <a:rPr lang="el-GR" sz="1800" dirty="0" smtClean="0"/>
              <a:t>). </a:t>
            </a:r>
            <a:endParaRPr lang="en-US" sz="18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1800" dirty="0" smtClean="0"/>
              <a:t>Αλλά και διαδικασίες, οι οποίες δεν είναι κατάλληλες για το πεδίο εφαρμογής της ποιότητας στην Ανώτατη Εκπαίδευση( πχ. Έλεγχος εντύπων και εγγράφων- διαδικασία </a:t>
            </a:r>
            <a:r>
              <a:rPr lang="en-US" sz="1800" dirty="0" smtClean="0"/>
              <a:t>ISO)</a:t>
            </a:r>
            <a:r>
              <a:rPr lang="el-GR" sz="1800" dirty="0" smtClean="0"/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1800" dirty="0" smtClean="0"/>
              <a:t>Η στελέχωση της </a:t>
            </a:r>
            <a:r>
              <a:rPr lang="el-GR" sz="1800" dirty="0" smtClean="0"/>
              <a:t>ΜΟΔΙΠ, σε πολλές περιπτώσεις, φαίνεται </a:t>
            </a:r>
            <a:r>
              <a:rPr lang="el-GR" sz="1800" dirty="0" smtClean="0"/>
              <a:t>να βασίζεται…και πάλι στους εξωτερικούς συνεργάτες</a:t>
            </a:r>
            <a:endParaRPr lang="el-GR" sz="1800" dirty="0"/>
          </a:p>
          <a:p>
            <a:pPr lvl="1">
              <a:buFont typeface="Wingdings" panose="05000000000000000000" pitchFamily="2" charset="2"/>
              <a:buChar char="§"/>
            </a:pPr>
            <a:endParaRPr lang="el-GR" sz="1800" dirty="0" smtClean="0"/>
          </a:p>
        </p:txBody>
      </p:sp>
    </p:spTree>
    <p:extLst>
      <p:ext uri="{BB962C8B-B14F-4D97-AF65-F5344CB8AC3E}">
        <p14:creationId xmlns:p14="http://schemas.microsoft.com/office/powerpoint/2010/main" val="39205773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ίθουσα συσκέψεων &quot;Ιόν&quot;">
  <a:themeElements>
    <a:clrScheme name="Αίθουσα συσκέψεων &quot;Ιόν&quot;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Αίθουσα συσκέψεων &quot;Ιόν&quot;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ίθουσα συσκέψεων &quot;Ιόν&quot;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1008</TotalTime>
  <Words>1483</Words>
  <Application>Microsoft Office PowerPoint</Application>
  <PresentationFormat>Ευρεία οθόνη</PresentationFormat>
  <Paragraphs>190</Paragraphs>
  <Slides>28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9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28</vt:i4>
      </vt:variant>
    </vt:vector>
  </HeadingPairs>
  <TitlesOfParts>
    <vt:vector size="38" baseType="lpstr">
      <vt:lpstr>Arial</vt:lpstr>
      <vt:lpstr>Avenir Next Regular</vt:lpstr>
      <vt:lpstr>Calibri</vt:lpstr>
      <vt:lpstr>Century Gothic</vt:lpstr>
      <vt:lpstr>Courier New</vt:lpstr>
      <vt:lpstr>Impact</vt:lpstr>
      <vt:lpstr>Source Sans Pro</vt:lpstr>
      <vt:lpstr>Wingdings</vt:lpstr>
      <vt:lpstr>Wingdings 3</vt:lpstr>
      <vt:lpstr>Αίθουσα συσκέψεων "Ιόν"</vt:lpstr>
      <vt:lpstr>     Χρηματοδότηση ΜΟΔΙΠ: Αξιολόγηση επίτευξης των στόχων του έργου  Δρ Χριστίνα Μπέστα Γενική Διευθύντρια ΕΘΑΑΕ   Εθνικό Μετσόβιο Πολυτεχνείο,10 Οκτωβρίου 2023  </vt:lpstr>
      <vt:lpstr>Περιεχόμενα</vt:lpstr>
      <vt:lpstr>Πακέτα Εργασίας/Παραδοτέα</vt:lpstr>
      <vt:lpstr>Στελέχωση – υποστήριξη ΜΟΔΙΠ</vt:lpstr>
      <vt:lpstr>Εκπαίδευση του ανθρώπινου δυναμικού</vt:lpstr>
      <vt:lpstr>Πληροφοριακό Σύστημα ΜΟΔΙΠ</vt:lpstr>
      <vt:lpstr>Αναδιοργάνωση διαδικασιών</vt:lpstr>
      <vt:lpstr>Πρώτες διαπιστώσεις</vt:lpstr>
      <vt:lpstr>Πρώτες διαπιστώσεις</vt:lpstr>
      <vt:lpstr>Τα συμπεράσματα της εξωτερικής διασφάλισης ποιότητας συγκλίνουν</vt:lpstr>
      <vt:lpstr>Οι επόμενοι στόχοι…</vt:lpstr>
      <vt:lpstr>ΤΟ ΝΕΟ ΠΡΟΤΥΠΟ ΠΟΙΟΤΗΤΑΣ του ΕΣΔΠ</vt:lpstr>
      <vt:lpstr>Η επαναπιστοποίηση του ΕΣΔΠ</vt:lpstr>
      <vt:lpstr>1. Στρατηγική, πολιτική και στοχοθεσία ποιότητας του ιδρύματος</vt:lpstr>
      <vt:lpstr>1.Στρατηγική, πολιτική και στοχοθεσία ποιότητας του ιδρύματος</vt:lpstr>
      <vt:lpstr>2. Προγραμματισμός και κατανομή πόρων</vt:lpstr>
      <vt:lpstr>3. Δομή, οργάνωση και λειτουργία του ΕΣΔΠ</vt:lpstr>
      <vt:lpstr>3. Δομή, οργάνωση και λειτουργία του ΕΣΔΠ</vt:lpstr>
      <vt:lpstr>Ικανότητες των στελεχών της ΜΟΔΙΠ (ενδεικτική αναφορά)</vt:lpstr>
      <vt:lpstr>4. Εσωτερική αξιολόγηση</vt:lpstr>
      <vt:lpstr>5. Συλλογή δεδομένων ποιότητας: μέτρηση, ανάλυση και βελτίωση</vt:lpstr>
      <vt:lpstr>Παρουσίαση του PowerPoint</vt:lpstr>
      <vt:lpstr>6. Δημοσιοποίηση των πληροφοριών</vt:lpstr>
      <vt:lpstr>7. Περιοδική εξωτερική αξιολόγηση και      πιστοποίηση του ΕΣΔΠ</vt:lpstr>
      <vt:lpstr> Η επαναπιστοποίηση του ΕΣΔΠ</vt:lpstr>
      <vt:lpstr> Ο άμεσος προγραμματισμός</vt:lpstr>
      <vt:lpstr>Το πλαίσιο της νέας χρηματοδότησης της ΜΟΔΙΠ</vt:lpstr>
      <vt:lpstr>     Χρηματοδότηση ΜΟΔΙΠ: Αξιολόγηση επίτευξης των στόχων του έργου  Δρ Χριστίνα Μπέστα Γενική Διευθύντρια ΕΘΑΑΕ   Εθνικό Μετσόβιο Πολυτεχνείο,10 Οκτωβρίου 2023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Εσωτερική Διασφάλιση Ποιότητας</dc:title>
  <dc:creator>besta</dc:creator>
  <cp:lastModifiedBy>besta</cp:lastModifiedBy>
  <cp:revision>77</cp:revision>
  <dcterms:created xsi:type="dcterms:W3CDTF">2023-09-17T07:35:11Z</dcterms:created>
  <dcterms:modified xsi:type="dcterms:W3CDTF">2023-10-10T04:34:48Z</dcterms:modified>
</cp:coreProperties>
</file>