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5" r:id="rId3"/>
    <p:sldId id="302" r:id="rId4"/>
    <p:sldId id="304" r:id="rId5"/>
    <p:sldId id="306" r:id="rId6"/>
    <p:sldId id="283" r:id="rId7"/>
    <p:sldId id="288" r:id="rId8"/>
    <p:sldId id="303" r:id="rId9"/>
    <p:sldId id="300" r:id="rId10"/>
    <p:sldId id="292" r:id="rId11"/>
    <p:sldId id="295" r:id="rId12"/>
    <p:sldId id="289" r:id="rId13"/>
    <p:sldId id="290" r:id="rId14"/>
    <p:sldId id="301" r:id="rId15"/>
    <p:sldId id="291" r:id="rId16"/>
    <p:sldId id="298" r:id="rId17"/>
    <p:sldId id="299" r:id="rId18"/>
    <p:sldId id="297" r:id="rId19"/>
    <p:sldId id="293" r:id="rId20"/>
    <p:sldId id="294" r:id="rId21"/>
    <p:sldId id="29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23" autoAdjust="0"/>
  </p:normalViewPr>
  <p:slideViewPr>
    <p:cSldViewPr>
      <p:cViewPr>
        <p:scale>
          <a:sx n="80" d="100"/>
          <a:sy n="80" d="100"/>
        </p:scale>
        <p:origin x="-152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C256-E7B8-4545-AA2B-9C7F5254A2A2}" type="datetimeFigureOut">
              <a:rPr lang="el-GR" smtClean="0"/>
              <a:t>9/10/2023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641CB-69E8-45E6-AA5C-251E68AB3F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7113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C7D32-812A-4CF2-AEDC-7C6563C55D50}" type="datetimeFigureOut">
              <a:rPr lang="el-GR" smtClean="0"/>
              <a:t>9/10/2023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5858B-70D8-44E1-811B-CEAD2C70DB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4251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02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49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90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3645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827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46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292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902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5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37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80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04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73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56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086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49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858B-70D8-44E1-811B-CEAD2C70DBFC}" type="slidenum">
              <a:rPr lang="el-GR" smtClean="0"/>
              <a:t>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03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F9B5-E00F-4A83-AFD3-02AABF3C7F73}" type="datetime1">
              <a:rPr lang="el-GR" smtClean="0"/>
              <a:t>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6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7BE-F686-4970-B22E-CF29E838ADE3}" type="datetime1">
              <a:rPr lang="el-GR" smtClean="0"/>
              <a:t>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4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3D11-9251-4AD9-B93E-D4086F1D65F2}" type="datetime1">
              <a:rPr lang="el-GR" smtClean="0"/>
              <a:t>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79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2D2E-D7CE-46EE-9A4F-83725764DB2C}" type="datetime1">
              <a:rPr lang="el-GR" smtClean="0"/>
              <a:t>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88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E179-3BF1-4129-929D-CB55FEDE9F44}" type="datetime1">
              <a:rPr lang="el-GR" smtClean="0"/>
              <a:t>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9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0FF2-C422-40F0-A0D4-BD1DF021F2BA}" type="datetime1">
              <a:rPr lang="el-GR" smtClean="0"/>
              <a:t>9/10/2023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99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9A86-FF1C-46C2-A1CA-BC9D006FFA6D}" type="datetime1">
              <a:rPr lang="el-GR" smtClean="0"/>
              <a:t>9/10/2023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36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C6D3-CCFA-4879-B9DF-82212C10BF21}" type="datetime1">
              <a:rPr lang="el-GR" smtClean="0"/>
              <a:t>9/10/2023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4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EA6B-E75F-4566-9B18-788A73D83784}" type="datetime1">
              <a:rPr lang="el-GR" smtClean="0"/>
              <a:t>9/10/2023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699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D5325F3-93F6-4E62-98AA-156D1E5DF485}" type="datetime1">
              <a:rPr lang="el-GR" smtClean="0"/>
              <a:t>9/10/2023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91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EB9-0578-4869-9BC7-F8400FE49683}" type="datetime1">
              <a:rPr lang="el-GR" smtClean="0"/>
              <a:t>9/10/2023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08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3303F5-8EBC-4020-AEAF-6EA5BAF4E4EE}" type="datetime1">
              <a:rPr lang="el-GR" smtClean="0"/>
              <a:t>9/10/2023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6EB66A-BC4E-4D11-B4A3-4AED53710F6A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816" y="2084571"/>
            <a:ext cx="7810351" cy="1955626"/>
          </a:xfrm>
        </p:spPr>
        <p:txBody>
          <a:bodyPr>
            <a:normAutofit/>
          </a:bodyPr>
          <a:lstStyle/>
          <a:p>
            <a:pPr algn="r"/>
            <a:r>
              <a:rPr lang="el-GR" sz="2400" i="1" dirty="0" smtClean="0">
                <a:solidFill>
                  <a:srgbClr val="E48312"/>
                </a:solidFill>
              </a:rPr>
              <a:t>  ΕΘΝΙΚΟ ΜΕΤΣΟΒΙΟ ΠΟΛΥΤΕΧΝΕΙΟ </a:t>
            </a:r>
            <a:br>
              <a:rPr lang="el-GR" sz="2400" i="1" dirty="0" smtClean="0">
                <a:solidFill>
                  <a:srgbClr val="E48312"/>
                </a:solidFill>
              </a:rPr>
            </a:br>
            <a:r>
              <a:rPr lang="el-GR" sz="2400" i="1" dirty="0" smtClean="0">
                <a:solidFill>
                  <a:srgbClr val="E48312"/>
                </a:solidFill>
              </a:rPr>
              <a:t/>
            </a:r>
            <a:br>
              <a:rPr lang="el-GR" sz="2400" i="1" dirty="0" smtClean="0">
                <a:solidFill>
                  <a:srgbClr val="E48312"/>
                </a:solidFill>
              </a:rPr>
            </a:br>
            <a:r>
              <a:rPr lang="el-GR" sz="2400" i="1" dirty="0" smtClean="0">
                <a:solidFill>
                  <a:srgbClr val="E48312"/>
                </a:solidFill>
              </a:rPr>
              <a:t>ΠΛΗΡΟΦΟΡΙΑΚΟ </a:t>
            </a:r>
            <a:r>
              <a:rPr lang="el-GR" sz="2400" i="1" dirty="0">
                <a:solidFill>
                  <a:srgbClr val="E48312"/>
                </a:solidFill>
              </a:rPr>
              <a:t>ΣΥΣΤΗΜΑ ΜΟΔΙΠ</a:t>
            </a:r>
            <a:br>
              <a:rPr lang="el-GR" sz="2400" i="1" dirty="0">
                <a:solidFill>
                  <a:srgbClr val="E48312"/>
                </a:solidFill>
              </a:rPr>
            </a:br>
            <a:r>
              <a:rPr lang="el-GR" sz="2400" i="1" dirty="0">
                <a:solidFill>
                  <a:srgbClr val="E48312"/>
                </a:solidFill>
              </a:rPr>
              <a:t>                                                                                                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98698" y="3717032"/>
            <a:ext cx="1801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Γιάννης </a:t>
            </a:r>
            <a:r>
              <a:rPr lang="el-GR" dirty="0" smtClean="0"/>
              <a:t>Τσιάλτας</a:t>
            </a:r>
            <a:endParaRPr lang="en-US" dirty="0" smtClean="0"/>
          </a:p>
          <a:p>
            <a:r>
              <a:rPr lang="el-GR" dirty="0" smtClean="0"/>
              <a:t>ΙΛΥΔΑ </a:t>
            </a:r>
            <a:r>
              <a:rPr lang="el-GR" dirty="0" smtClean="0"/>
              <a:t>ΑΕ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5038" y="4653135"/>
            <a:ext cx="7543800" cy="945485"/>
          </a:xfrm>
        </p:spPr>
        <p:txBody>
          <a:bodyPr>
            <a:normAutofit fontScale="85000" lnSpcReduction="20000"/>
          </a:bodyPr>
          <a:lstStyle/>
          <a:p>
            <a:endParaRPr lang="el-GR" i="1" dirty="0" smtClean="0"/>
          </a:p>
          <a:p>
            <a:r>
              <a:rPr lang="el-GR" i="1" dirty="0" smtClean="0"/>
              <a:t>Απολογισμοσ πραξησ τησ </a:t>
            </a:r>
            <a:r>
              <a:rPr lang="el-GR" i="1" dirty="0"/>
              <a:t>ΜΟΔΙΠ - ΕΜΠ</a:t>
            </a:r>
            <a:r>
              <a:rPr lang="el-GR" dirty="0"/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1" y="180729"/>
            <a:ext cx="4446923" cy="1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43800" cy="1450757"/>
          </a:xfrm>
        </p:spPr>
        <p:txBody>
          <a:bodyPr/>
          <a:lstStyle/>
          <a:p>
            <a:r>
              <a:rPr lang="el-GR" dirty="0"/>
              <a:t>Συλλογή δεδομένων</a:t>
            </a:r>
            <a:r>
              <a:rPr lang="en-US" dirty="0"/>
              <a:t> (1/3)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b="26452"/>
          <a:stretch/>
        </p:blipFill>
        <p:spPr bwMode="auto">
          <a:xfrm>
            <a:off x="1043607" y="4633932"/>
            <a:ext cx="5167761" cy="167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660232" y="6489306"/>
            <a:ext cx="1814384" cy="365125"/>
          </a:xfrm>
        </p:spPr>
        <p:txBody>
          <a:bodyPr/>
          <a:lstStyle/>
          <a:p>
            <a:fld id="{126EB66A-BC4E-4D11-B4A3-4AED53710F6A}" type="slidenum">
              <a:rPr lang="el-GR" smtClean="0"/>
              <a:t>10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E52F7D-DA7E-C294-28A3-B06B0CADFAE0}"/>
              </a:ext>
            </a:extLst>
          </p:cNvPr>
          <p:cNvSpPr txBox="1"/>
          <p:nvPr/>
        </p:nvSpPr>
        <p:spPr>
          <a:xfrm>
            <a:off x="822960" y="1772816"/>
            <a:ext cx="7709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Πλήρης διασύνδεση με την ΕΘΑΑΕ για την αποστολή των δεικτών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Αυτόματη λήψη δεικτών αξιολόγησης χωρίς να απαιτείται χειροκίνητη εισαγωγή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Αξιοποίηση ακαδημαϊκής δομής Ιδρύματος (Ίδρυμα – Σχολή – Τμήμα – ΠΜΣ</a:t>
            </a:r>
            <a:r>
              <a:rPr lang="el-GR" dirty="0" smtClean="0"/>
              <a:t>)</a:t>
            </a:r>
            <a:endParaRPr lang="en-US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 smtClean="0"/>
              <a:t>Χρήση </a:t>
            </a:r>
            <a:r>
              <a:rPr lang="en-US" dirty="0" err="1" smtClean="0"/>
              <a:t>QflowAPI</a:t>
            </a:r>
            <a:r>
              <a:rPr lang="en-US" dirty="0" smtClean="0"/>
              <a:t> </a:t>
            </a:r>
            <a:r>
              <a:rPr lang="el-GR" dirty="0" smtClean="0"/>
              <a:t>για την ετήσια συλλογή </a:t>
            </a:r>
            <a:r>
              <a:rPr lang="el-GR" dirty="0" smtClean="0"/>
              <a:t>και αποστολή </a:t>
            </a:r>
            <a:r>
              <a:rPr lang="el-GR" dirty="0" smtClean="0"/>
              <a:t>δεδομένων ποιότητας</a:t>
            </a: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A6E627B-C2C2-58E8-25F7-2803D4BEE546}"/>
              </a:ext>
            </a:extLst>
          </p:cNvPr>
          <p:cNvSpPr/>
          <p:nvPr/>
        </p:nvSpPr>
        <p:spPr>
          <a:xfrm>
            <a:off x="395535" y="3573016"/>
            <a:ext cx="1800200" cy="10081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UniStats</a:t>
            </a:r>
            <a:endParaRPr lang="en-US" dirty="0"/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0E0C6B0E-D996-166D-C3CF-987B7B642664}"/>
              </a:ext>
            </a:extLst>
          </p:cNvPr>
          <p:cNvSpPr/>
          <p:nvPr/>
        </p:nvSpPr>
        <p:spPr>
          <a:xfrm>
            <a:off x="4525578" y="3645024"/>
            <a:ext cx="1800200" cy="100811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ΕΘΑΑΕ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E9C4D604-FDF1-CEE1-5E6A-612AEE84FB65}"/>
              </a:ext>
            </a:extLst>
          </p:cNvPr>
          <p:cNvCxnSpPr/>
          <p:nvPr/>
        </p:nvCxnSpPr>
        <p:spPr>
          <a:xfrm>
            <a:off x="2609516" y="4077072"/>
            <a:ext cx="15480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1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CD69821-C9C4-D013-C2C0-711EDE1D9C83}"/>
              </a:ext>
            </a:extLst>
          </p:cNvPr>
          <p:cNvGrpSpPr/>
          <p:nvPr/>
        </p:nvGrpSpPr>
        <p:grpSpPr>
          <a:xfrm>
            <a:off x="539552" y="2973145"/>
            <a:ext cx="3778552" cy="1654034"/>
            <a:chOff x="395536" y="3074445"/>
            <a:chExt cx="3960440" cy="1680284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A9B5520F-1B80-E5E0-099F-41A8747AA4A4}"/>
                </a:ext>
              </a:extLst>
            </p:cNvPr>
            <p:cNvSpPr/>
            <p:nvPr/>
          </p:nvSpPr>
          <p:spPr>
            <a:xfrm>
              <a:off x="395536" y="3083013"/>
              <a:ext cx="3960440" cy="1671716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E0CC549-9B10-0AF1-4547-72460C832DA3}"/>
                </a:ext>
              </a:extLst>
            </p:cNvPr>
            <p:cNvSpPr txBox="1"/>
            <p:nvPr/>
          </p:nvSpPr>
          <p:spPr>
            <a:xfrm>
              <a:off x="1898810" y="3074445"/>
              <a:ext cx="1038265" cy="31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Providers</a:t>
              </a:r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0490B95-F81B-8809-B9ED-7529E3BEC00E}"/>
                </a:ext>
              </a:extLst>
            </p:cNvPr>
            <p:cNvCxnSpPr/>
            <p:nvPr/>
          </p:nvCxnSpPr>
          <p:spPr>
            <a:xfrm>
              <a:off x="395536" y="3389785"/>
              <a:ext cx="396044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0" y="332656"/>
            <a:ext cx="7543800" cy="1450757"/>
          </a:xfrm>
        </p:spPr>
        <p:txBody>
          <a:bodyPr/>
          <a:lstStyle/>
          <a:p>
            <a:r>
              <a:rPr lang="el-GR" dirty="0"/>
              <a:t>Συλλογή δεδομένων</a:t>
            </a:r>
            <a:r>
              <a:rPr lang="en-US" dirty="0"/>
              <a:t> (2/3)</a:t>
            </a:r>
            <a:endParaRPr lang="en-GB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03647" y="3290650"/>
            <a:ext cx="6962477" cy="293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7425344" y="6505838"/>
            <a:ext cx="984019" cy="365125"/>
          </a:xfrm>
        </p:spPr>
        <p:txBody>
          <a:bodyPr/>
          <a:lstStyle/>
          <a:p>
            <a:fld id="{126EB66A-BC4E-4D11-B4A3-4AED53710F6A}" type="slidenum">
              <a:rPr lang="el-GR" smtClean="0"/>
              <a:t>11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D89E66-1CC9-ECDE-F7E9-B880D916CCF2}"/>
              </a:ext>
            </a:extLst>
          </p:cNvPr>
          <p:cNvSpPr txBox="1"/>
          <p:nvPr/>
        </p:nvSpPr>
        <p:spPr>
          <a:xfrm>
            <a:off x="822960" y="1772816"/>
            <a:ext cx="5477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Πολλαπλά συστήματα στέλνουν τους δείκτες στο </a:t>
            </a:r>
            <a:r>
              <a:rPr lang="el-GR" dirty="0" err="1"/>
              <a:t>κεντροποιημένο</a:t>
            </a:r>
            <a:r>
              <a:rPr lang="el-GR" dirty="0"/>
              <a:t> σύστημα </a:t>
            </a:r>
            <a:r>
              <a:rPr lang="en-US" dirty="0" err="1"/>
              <a:t>UniStats</a:t>
            </a: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Για κάθε δείκτη ορίζεται ο </a:t>
            </a:r>
            <a:r>
              <a:rPr lang="en-US" dirty="0"/>
              <a:t>Provider </a:t>
            </a:r>
            <a:r>
              <a:rPr lang="el-GR" dirty="0"/>
              <a:t>από τον οποίο θα συλλεχθεί η πληροφορία </a:t>
            </a:r>
            <a:r>
              <a:rPr lang="el-GR" dirty="0" smtClean="0"/>
              <a:t>αυτόματα</a:t>
            </a:r>
            <a:endParaRPr lang="en-US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26" y="2132855"/>
            <a:ext cx="1469787" cy="201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Up 8">
            <a:extLst>
              <a:ext uri="{FF2B5EF4-FFF2-40B4-BE49-F238E27FC236}">
                <a16:creationId xmlns="" xmlns:a16="http://schemas.microsoft.com/office/drawing/2014/main" id="{AF156856-065F-AF86-5742-33E0561DA8CD}"/>
              </a:ext>
            </a:extLst>
          </p:cNvPr>
          <p:cNvSpPr/>
          <p:nvPr/>
        </p:nvSpPr>
        <p:spPr>
          <a:xfrm>
            <a:off x="8100392" y="4188483"/>
            <a:ext cx="117079" cy="62669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1CD668B-A640-504F-4633-DD5258E2E44E}"/>
              </a:ext>
            </a:extLst>
          </p:cNvPr>
          <p:cNvSpPr/>
          <p:nvPr/>
        </p:nvSpPr>
        <p:spPr>
          <a:xfrm>
            <a:off x="1619672" y="5336687"/>
            <a:ext cx="1145753" cy="8322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UniStats</a:t>
            </a:r>
            <a:endParaRPr lang="en-US" dirty="0"/>
          </a:p>
        </p:txBody>
      </p:sp>
      <p:sp>
        <p:nvSpPr>
          <p:cNvPr id="11" name="Cylinder 10">
            <a:extLst>
              <a:ext uri="{FF2B5EF4-FFF2-40B4-BE49-F238E27FC236}">
                <a16:creationId xmlns="" xmlns:a16="http://schemas.microsoft.com/office/drawing/2014/main" id="{4398207A-6EC2-9E5F-C23A-44E69BA225C0}"/>
              </a:ext>
            </a:extLst>
          </p:cNvPr>
          <p:cNvSpPr/>
          <p:nvPr/>
        </p:nvSpPr>
        <p:spPr>
          <a:xfrm>
            <a:off x="683568" y="3547060"/>
            <a:ext cx="576064" cy="108012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/>
              <a:t>UniTron</a:t>
            </a:r>
            <a:endParaRPr lang="en-US" dirty="0"/>
          </a:p>
        </p:txBody>
      </p:sp>
      <p:sp>
        <p:nvSpPr>
          <p:cNvPr id="12" name="Cylinder 11">
            <a:extLst>
              <a:ext uri="{FF2B5EF4-FFF2-40B4-BE49-F238E27FC236}">
                <a16:creationId xmlns="" xmlns:a16="http://schemas.microsoft.com/office/drawing/2014/main" id="{4D609915-6AAE-8194-7EDB-B5B0E77B6DC5}"/>
              </a:ext>
            </a:extLst>
          </p:cNvPr>
          <p:cNvSpPr/>
          <p:nvPr/>
        </p:nvSpPr>
        <p:spPr>
          <a:xfrm>
            <a:off x="1761821" y="3547060"/>
            <a:ext cx="576064" cy="108012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HRMS</a:t>
            </a:r>
            <a:endParaRPr lang="en-US" dirty="0"/>
          </a:p>
        </p:txBody>
      </p:sp>
      <p:sp>
        <p:nvSpPr>
          <p:cNvPr id="13" name="Cylinder 12">
            <a:extLst>
              <a:ext uri="{FF2B5EF4-FFF2-40B4-BE49-F238E27FC236}">
                <a16:creationId xmlns="" xmlns:a16="http://schemas.microsoft.com/office/drawing/2014/main" id="{38B46E58-7127-FE10-DF84-6C783DB32075}"/>
              </a:ext>
            </a:extLst>
          </p:cNvPr>
          <p:cNvSpPr/>
          <p:nvPr/>
        </p:nvSpPr>
        <p:spPr>
          <a:xfrm>
            <a:off x="3526017" y="3547060"/>
            <a:ext cx="576064" cy="108012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ΜΟΔΙΠ</a:t>
            </a:r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="" xmlns:a16="http://schemas.microsoft.com/office/drawing/2014/main" id="{7219CF32-A7E0-EA44-BC31-A758A1C1C08B}"/>
              </a:ext>
            </a:extLst>
          </p:cNvPr>
          <p:cNvSpPr/>
          <p:nvPr/>
        </p:nvSpPr>
        <p:spPr>
          <a:xfrm>
            <a:off x="2627783" y="4297966"/>
            <a:ext cx="73971" cy="11319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="" xmlns:a16="http://schemas.microsoft.com/office/drawing/2014/main" id="{48B46502-3ACF-D449-1B47-199F564C383D}"/>
              </a:ext>
            </a:extLst>
          </p:cNvPr>
          <p:cNvSpPr/>
          <p:nvPr/>
        </p:nvSpPr>
        <p:spPr>
          <a:xfrm>
            <a:off x="2890396" y="4297966"/>
            <a:ext cx="73971" cy="11319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="" xmlns:a16="http://schemas.microsoft.com/office/drawing/2014/main" id="{D80AAB5D-2969-E55E-F98C-3EF7130C1956}"/>
              </a:ext>
            </a:extLst>
          </p:cNvPr>
          <p:cNvSpPr/>
          <p:nvPr/>
        </p:nvSpPr>
        <p:spPr>
          <a:xfrm>
            <a:off x="3125162" y="4297966"/>
            <a:ext cx="73971" cy="11319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6F6F90DB-FECD-97E8-5989-0CA78D8B30D9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rot="16200000" flipH="1">
            <a:off x="732814" y="4865966"/>
            <a:ext cx="1125645" cy="6480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="" xmlns:a16="http://schemas.microsoft.com/office/drawing/2014/main" id="{0677D0F5-5F98-7B86-A95F-2CBD93C003F8}"/>
              </a:ext>
            </a:extLst>
          </p:cNvPr>
          <p:cNvCxnSpPr>
            <a:cxnSpLocks/>
            <a:stCxn id="12" idx="3"/>
            <a:endCxn id="10" idx="0"/>
          </p:cNvCxnSpPr>
          <p:nvPr/>
        </p:nvCxnSpPr>
        <p:spPr>
          <a:xfrm rot="16200000" flipH="1">
            <a:off x="1766448" y="4910585"/>
            <a:ext cx="709507" cy="1426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="" xmlns:a16="http://schemas.microsoft.com/office/drawing/2014/main" id="{0970D8A8-CCD1-2BD3-0D27-8CE4207A0ADB}"/>
              </a:ext>
            </a:extLst>
          </p:cNvPr>
          <p:cNvCxnSpPr>
            <a:cxnSpLocks/>
            <a:stCxn id="13" idx="3"/>
            <a:endCxn id="10" idx="3"/>
          </p:cNvCxnSpPr>
          <p:nvPr/>
        </p:nvCxnSpPr>
        <p:spPr>
          <a:xfrm rot="5400000">
            <a:off x="2726915" y="4665690"/>
            <a:ext cx="1125645" cy="10486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1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0" y="106035"/>
            <a:ext cx="7543800" cy="1450757"/>
          </a:xfrm>
        </p:spPr>
        <p:txBody>
          <a:bodyPr/>
          <a:lstStyle/>
          <a:p>
            <a:r>
              <a:rPr lang="el-GR" dirty="0"/>
              <a:t>Συλλογή δεδομένων</a:t>
            </a:r>
            <a:r>
              <a:rPr lang="en-US" dirty="0"/>
              <a:t> (3/3)</a:t>
            </a:r>
            <a:endParaRPr lang="en-GB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53" y="2657037"/>
            <a:ext cx="6664099" cy="293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7425344" y="5857766"/>
            <a:ext cx="984019" cy="365125"/>
          </a:xfrm>
        </p:spPr>
        <p:txBody>
          <a:bodyPr/>
          <a:lstStyle/>
          <a:p>
            <a:fld id="{126EB66A-BC4E-4D11-B4A3-4AED53710F6A}" type="slidenum">
              <a:rPr lang="el-GR" smtClean="0"/>
              <a:t>12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69B592-08C5-4013-9F46-29817BE0B12B}"/>
              </a:ext>
            </a:extLst>
          </p:cNvPr>
          <p:cNvSpPr txBox="1"/>
          <p:nvPr/>
        </p:nvSpPr>
        <p:spPr>
          <a:xfrm>
            <a:off x="755576" y="1700808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Παρουσίαση αποτελεσμάτων δεικτών από τον κάθε </a:t>
            </a:r>
            <a:r>
              <a:rPr lang="en-US" dirty="0"/>
              <a:t>Provider</a:t>
            </a:r>
            <a:endParaRPr lang="el-G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Εύκολη σύγκριση με προηγούμενα </a:t>
            </a:r>
            <a:r>
              <a:rPr lang="el-GR" dirty="0" err="1"/>
              <a:t>ακ</a:t>
            </a:r>
            <a:r>
              <a:rPr lang="el-GR" dirty="0"/>
              <a:t>. έτη για γρήγορη αξιολόγηση της εγκυρότητας δεδομένων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07904" y="6459786"/>
            <a:ext cx="4896544" cy="365125"/>
          </a:xfrm>
        </p:spPr>
        <p:txBody>
          <a:bodyPr/>
          <a:lstStyle/>
          <a:p>
            <a:r>
              <a:rPr lang="el-GR" dirty="0" smtClean="0"/>
              <a:t>ΜΟΔΙΠ </a:t>
            </a:r>
            <a:r>
              <a:rPr lang="el-GR" dirty="0" smtClean="0"/>
              <a:t>– ΕΜΠ									</a:t>
            </a:r>
            <a:r>
              <a:rPr lang="el-GR" sz="1050" dirty="0" smtClean="0"/>
              <a:t>12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22883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0" y="-459432"/>
            <a:ext cx="7543800" cy="1450757"/>
          </a:xfrm>
        </p:spPr>
        <p:txBody>
          <a:bodyPr/>
          <a:lstStyle/>
          <a:p>
            <a:r>
              <a:rPr lang="el-GR" dirty="0"/>
              <a:t>Έλεγχοι εγκυρότητας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996347"/>
            <a:ext cx="4495894" cy="132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7425344" y="5713750"/>
            <a:ext cx="984019" cy="365125"/>
          </a:xfrm>
        </p:spPr>
        <p:txBody>
          <a:bodyPr/>
          <a:lstStyle/>
          <a:p>
            <a:fld id="{126EB66A-BC4E-4D11-B4A3-4AED53710F6A}" type="slidenum">
              <a:rPr lang="el-GR" smtClean="0"/>
              <a:t>13</a:t>
            </a:fld>
            <a:endParaRPr lang="el-G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9"/>
          <a:stretch/>
        </p:blipFill>
        <p:spPr bwMode="auto">
          <a:xfrm>
            <a:off x="3981277" y="3526518"/>
            <a:ext cx="4495894" cy="18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8216" y="2193084"/>
            <a:ext cx="1894256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Επιλογή χρονικής</a:t>
            </a:r>
          </a:p>
          <a:p>
            <a:r>
              <a:rPr lang="el-GR" dirty="0"/>
              <a:t>περιόδου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FA1C5C-4E18-37BC-BA4B-D217EFBA7ABD}"/>
              </a:ext>
            </a:extLst>
          </p:cNvPr>
          <p:cNvSpPr txBox="1"/>
          <p:nvPr/>
        </p:nvSpPr>
        <p:spPr>
          <a:xfrm>
            <a:off x="822960" y="113664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Αυτόματη πραγματοποίηση ελέγχων εγκυρότητας δεδομένων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0C10FC-57DC-9A7D-4319-6161147B2753}"/>
              </a:ext>
            </a:extLst>
          </p:cNvPr>
          <p:cNvSpPr txBox="1"/>
          <p:nvPr/>
        </p:nvSpPr>
        <p:spPr>
          <a:xfrm>
            <a:off x="905945" y="4144921"/>
            <a:ext cx="1894256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Αποτελέσματα Ελέγχου</a:t>
            </a:r>
            <a:endParaRPr lang="en-GB" dirty="0"/>
          </a:p>
        </p:txBody>
      </p:sp>
      <p:sp>
        <p:nvSpPr>
          <p:cNvPr id="10" name="Arrow: Up 9">
            <a:extLst>
              <a:ext uri="{FF2B5EF4-FFF2-40B4-BE49-F238E27FC236}">
                <a16:creationId xmlns="" xmlns:a16="http://schemas.microsoft.com/office/drawing/2014/main" id="{614BED30-3CDA-CB1C-6268-5BB3092D8627}"/>
              </a:ext>
            </a:extLst>
          </p:cNvPr>
          <p:cNvSpPr/>
          <p:nvPr/>
        </p:nvSpPr>
        <p:spPr>
          <a:xfrm rot="16200000">
            <a:off x="5713869" y="2216932"/>
            <a:ext cx="369332" cy="661378"/>
          </a:xfrm>
          <a:prstGeom prst="upArrow">
            <a:avLst>
              <a:gd name="adj1" fmla="val 25342"/>
              <a:gd name="adj2" fmla="val 49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="" xmlns:a16="http://schemas.microsoft.com/office/drawing/2014/main" id="{0A49A174-828C-5585-278F-43A3015AEBC4}"/>
              </a:ext>
            </a:extLst>
          </p:cNvPr>
          <p:cNvSpPr/>
          <p:nvPr/>
        </p:nvSpPr>
        <p:spPr>
          <a:xfrm rot="5400000">
            <a:off x="3277863" y="4137397"/>
            <a:ext cx="369332" cy="661378"/>
          </a:xfrm>
          <a:prstGeom prst="upArrow">
            <a:avLst>
              <a:gd name="adj1" fmla="val 25342"/>
              <a:gd name="adj2" fmla="val 49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1276" y="6459786"/>
            <a:ext cx="4767188" cy="365125"/>
          </a:xfrm>
        </p:spPr>
        <p:txBody>
          <a:bodyPr/>
          <a:lstStyle/>
          <a:p>
            <a:r>
              <a:rPr lang="el-GR" dirty="0" smtClean="0"/>
              <a:t>ΜΟΔΙΠ </a:t>
            </a:r>
            <a:r>
              <a:rPr lang="el-GR" dirty="0" smtClean="0"/>
              <a:t>– ΕΜΠ           							</a:t>
            </a:r>
            <a:r>
              <a:rPr lang="el-GR" sz="1050" dirty="0" smtClean="0"/>
              <a:t>13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37248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Πρόοδος συμπλήρωσης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06013"/>
            <a:ext cx="5421180" cy="275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14</a:t>
            </a:fld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36270A-CE90-6F8B-5F47-C2F407CDF730}"/>
              </a:ext>
            </a:extLst>
          </p:cNvPr>
          <p:cNvSpPr txBox="1"/>
          <p:nvPr/>
        </p:nvSpPr>
        <p:spPr>
          <a:xfrm>
            <a:off x="822960" y="1882683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Γρήγορος έλεγχος πορείας συμπλήρωσης δεικτών προς αποστολή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"/>
            </a:pPr>
            <a:r>
              <a:rPr lang="el-GR" dirty="0"/>
              <a:t>Συμπληρωμένα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"/>
            </a:pPr>
            <a:r>
              <a:rPr lang="el-GR" dirty="0"/>
              <a:t>Σε Εκκρεμότητα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ΜΟΔΙΠ - ΕΜΠ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09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Αποστολή δεδομένων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15</a:t>
            </a:fld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5197377" cy="167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F41FD9-526C-F575-CF30-02E7BC5A1AAA}"/>
              </a:ext>
            </a:extLst>
          </p:cNvPr>
          <p:cNvSpPr txBox="1"/>
          <p:nvPr/>
        </p:nvSpPr>
        <p:spPr>
          <a:xfrm>
            <a:off x="822960" y="188268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Οριστική αποστολή δεικτών στην ΕΘΑΑΕ μέσω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HAHE XML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Qflow</a:t>
            </a:r>
            <a:r>
              <a:rPr lang="en-US" dirty="0" smtClean="0"/>
              <a:t> API</a:t>
            </a:r>
            <a:endParaRPr lang="el-GR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53F2E6C-495C-E840-982B-17681BDE3056}"/>
              </a:ext>
            </a:extLst>
          </p:cNvPr>
          <p:cNvSpPr/>
          <p:nvPr/>
        </p:nvSpPr>
        <p:spPr>
          <a:xfrm>
            <a:off x="1763688" y="4797152"/>
            <a:ext cx="1800200" cy="10081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UniStats</a:t>
            </a:r>
            <a:endParaRPr lang="en-US" dirty="0"/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1771634B-D415-B82A-C0D2-21AB7E7488F6}"/>
              </a:ext>
            </a:extLst>
          </p:cNvPr>
          <p:cNvSpPr/>
          <p:nvPr/>
        </p:nvSpPr>
        <p:spPr>
          <a:xfrm>
            <a:off x="5893731" y="4751247"/>
            <a:ext cx="1800200" cy="100811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ΕΘΑΑΕ</a:t>
            </a:r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28929637-3A65-7731-8528-54855DE07B27}"/>
              </a:ext>
            </a:extLst>
          </p:cNvPr>
          <p:cNvSpPr/>
          <p:nvPr/>
        </p:nvSpPr>
        <p:spPr>
          <a:xfrm>
            <a:off x="3995938" y="5203205"/>
            <a:ext cx="1584176" cy="1960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7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Προβλήματα που προέκυψαν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Ασυνεπή δεδομένα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Πολλαπλά δεδομένα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Ομαδοποίηση δεδομένων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Μη μηχανογραφημένη πληροφορία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9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Επίλυση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2959" y="1845734"/>
            <a:ext cx="3389001" cy="431138"/>
          </a:xfrm>
        </p:spPr>
        <p:txBody>
          <a:bodyPr/>
          <a:lstStyle/>
          <a:p>
            <a:r>
              <a:rPr lang="el-GR" dirty="0"/>
              <a:t>Πολλή δουλειά από όλους …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17</a:t>
            </a:fld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DD8073-E1E2-8ACC-0ED8-A3D0FFD06916}"/>
              </a:ext>
            </a:extLst>
          </p:cNvPr>
          <p:cNvSpPr txBox="1"/>
          <p:nvPr/>
        </p:nvSpPr>
        <p:spPr>
          <a:xfrm>
            <a:off x="822959" y="2535317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/>
              <a:t>Από Ίδρυμα</a:t>
            </a:r>
          </a:p>
          <a:p>
            <a:pPr algn="ctr"/>
            <a:endParaRPr lang="el-G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/>
              <a:t>Ενημέρωση συναδέλφων για μηχανογράφηση πληροφορίας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/>
              <a:t>Εντοπισμός σημείων που χρίζουν διόρθωση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/>
              <a:t>Προγραμματισμός διορθώσεων και ενημέρωση χρηστών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7BE6BD-20BB-0E1D-68DF-C971400926E5}"/>
              </a:ext>
            </a:extLst>
          </p:cNvPr>
          <p:cNvSpPr txBox="1"/>
          <p:nvPr/>
        </p:nvSpPr>
        <p:spPr>
          <a:xfrm>
            <a:off x="4727746" y="2540347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/>
              <a:t>Από Συνεργάτες - Προμηθευτές</a:t>
            </a:r>
          </a:p>
          <a:p>
            <a:endParaRPr lang="el-G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/>
              <a:t>Επικοινωνία με </a:t>
            </a:r>
            <a:r>
              <a:rPr lang="en-US" dirty="0"/>
              <a:t>Providers </a:t>
            </a:r>
            <a:r>
              <a:rPr lang="el-GR" dirty="0"/>
              <a:t>για αλλαγή τρόπου λήψης δεικτών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dirty="0"/>
              <a:t>Μαζική εισαγωγή πληροφορίας από προμηθευτές λογισμικού</a:t>
            </a: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="" xmlns:a16="http://schemas.microsoft.com/office/drawing/2014/main" id="{0F9E1976-E889-8CD6-1D7F-27CBD9087C69}"/>
              </a:ext>
            </a:extLst>
          </p:cNvPr>
          <p:cNvSpPr txBox="1">
            <a:spLocks/>
          </p:cNvSpPr>
          <p:nvPr/>
        </p:nvSpPr>
        <p:spPr>
          <a:xfrm>
            <a:off x="5583078" y="5085184"/>
            <a:ext cx="2829251" cy="4311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dirty="0"/>
              <a:t>… που τελικά απέδωσε!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0A1166-A6A3-C927-48DB-FB22D85A1DFA}"/>
              </a:ext>
            </a:extLst>
          </p:cNvPr>
          <p:cNvSpPr/>
          <p:nvPr/>
        </p:nvSpPr>
        <p:spPr>
          <a:xfrm>
            <a:off x="822959" y="2276872"/>
            <a:ext cx="7586404" cy="26706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3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Αξιοποίηση δεδομένων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δεδομένα από μόνα τους δεν λένε τίποτα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2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r>
              <a:rPr lang="el-GR" dirty="0"/>
              <a:t>Πρόκληση</a:t>
            </a:r>
            <a:endParaRPr lang="en-GB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Αξιοποίηση </a:t>
            </a:r>
          </a:p>
          <a:p>
            <a:r>
              <a:rPr lang="el-GR" dirty="0" smtClean="0"/>
              <a:t>Δεδομένων</a:t>
            </a:r>
          </a:p>
          <a:p>
            <a:r>
              <a:rPr lang="el-GR" dirty="0" smtClean="0"/>
              <a:t>μέσω</a:t>
            </a:r>
          </a:p>
          <a:p>
            <a:r>
              <a:rPr lang="en-US" dirty="0" smtClean="0"/>
              <a:t>Jasper BI Pro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19</a:t>
            </a:fld>
            <a:endParaRPr lang="el-G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39430"/>
            <a:ext cx="5616624" cy="350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3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ΕΡΓΟ ΜΟΔΙΠ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Υποσυστήματα 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l-GR" sz="1000" dirty="0" smtClean="0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dirty="0" smtClean="0"/>
              <a:t> </a:t>
            </a:r>
            <a:r>
              <a:rPr lang="el-GR" sz="2200" dirty="0" smtClean="0"/>
              <a:t>Αποτίμηση </a:t>
            </a:r>
            <a:r>
              <a:rPr lang="el-GR" sz="2200" dirty="0" smtClean="0"/>
              <a:t>εκπαιδευτικού έργου</a:t>
            </a:r>
            <a:endParaRPr lang="el-GR" sz="2200" dirty="0" smtClean="0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2200" dirty="0"/>
              <a:t> </a:t>
            </a:r>
            <a:r>
              <a:rPr lang="el-GR" sz="2200" dirty="0" smtClean="0"/>
              <a:t>Αξιολόγηση υπηρεσιών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2200" dirty="0"/>
              <a:t> </a:t>
            </a:r>
            <a:r>
              <a:rPr lang="el-GR" sz="2200" dirty="0" smtClean="0"/>
              <a:t>Περίγραμμα μαθήματος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2200" dirty="0"/>
              <a:t> </a:t>
            </a:r>
            <a:r>
              <a:rPr lang="el-GR" sz="2200" dirty="0" smtClean="0"/>
              <a:t>Διασύνδεση με </a:t>
            </a:r>
            <a:r>
              <a:rPr lang="en-US" sz="2200" dirty="0" smtClean="0"/>
              <a:t>SCOPUS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l-GR" sz="2200" dirty="0" smtClean="0"/>
              <a:t>Συλλογή και αποστολή δεδομένων στην ΕΘΑΑΕ (</a:t>
            </a:r>
            <a:r>
              <a:rPr lang="en-US" sz="2200" dirty="0" err="1" smtClean="0"/>
              <a:t>QFlowAPI</a:t>
            </a:r>
            <a:r>
              <a:rPr lang="en-US" sz="2200" dirty="0" smtClean="0"/>
              <a:t>)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Business Intelligence </a:t>
            </a:r>
            <a:endParaRPr lang="el-GR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8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Κατηγορίες φοιτητών ανά έτος</a:t>
            </a:r>
            <a:endParaRPr lang="en-GB" sz="4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</a:t>
            </a:r>
            <a:r>
              <a:rPr lang="el-GR" dirty="0" smtClean="0"/>
              <a:t>μία σχολή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276872"/>
            <a:ext cx="61416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0" y="44624"/>
            <a:ext cx="7543800" cy="982156"/>
          </a:xfrm>
        </p:spPr>
        <p:txBody>
          <a:bodyPr>
            <a:normAutofit fontScale="90000"/>
          </a:bodyPr>
          <a:lstStyle/>
          <a:p>
            <a:r>
              <a:rPr lang="el-GR" dirty="0"/>
              <a:t>Κατηγορίες φοιτητών ανά έτος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2959" y="1845734"/>
            <a:ext cx="7349441" cy="3681594"/>
          </a:xfrm>
        </p:spPr>
        <p:txBody>
          <a:bodyPr/>
          <a:lstStyle/>
          <a:p>
            <a:r>
              <a:rPr lang="el-GR" dirty="0" smtClean="0"/>
              <a:t>Για συνδυασμό </a:t>
            </a:r>
            <a:r>
              <a:rPr lang="el-GR" dirty="0" smtClean="0"/>
              <a:t>σχολών</a:t>
            </a: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49172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1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Ερωτήσεις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000" dirty="0">
                <a:latin typeface="Arial Black" panose="020B0A04020102020204" pitchFamily="34" charset="0"/>
              </a:rPr>
              <a:t>?</a:t>
            </a:r>
            <a:endParaRPr lang="el-GR" sz="13000" dirty="0">
              <a:latin typeface="Arial Black" panose="020B0A040201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636285-0939-FAE0-9D63-59749495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3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ΜΟΔΙΠ – Αποτίμηση διδασκαλίας</a:t>
            </a:r>
            <a:endParaRPr lang="el-GR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7D19EE3-81AE-E974-993C-8CF5A5AC79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2959" y="184573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Δημιουργία </a:t>
            </a:r>
            <a:r>
              <a:rPr lang="el-GR" dirty="0" smtClean="0"/>
              <a:t>ερωτηματολογίων </a:t>
            </a:r>
            <a:r>
              <a:rPr lang="el-GR" dirty="0"/>
              <a:t>για </a:t>
            </a:r>
            <a:r>
              <a:rPr lang="el-GR" dirty="0" smtClean="0"/>
              <a:t>αποτίμηση του εκπαιδευτικού έργου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59766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3573016"/>
            <a:ext cx="246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 smtClean="0"/>
              <a:t>Διαφορετικά ανά σχολή</a:t>
            </a:r>
          </a:p>
        </p:txBody>
      </p:sp>
    </p:spTree>
    <p:extLst>
      <p:ext uri="{BB962C8B-B14F-4D97-AF65-F5344CB8AC3E}">
        <p14:creationId xmlns:p14="http://schemas.microsoft.com/office/powerpoint/2010/main" val="2626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Στατιστική απεικόνιση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871392" cy="26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1844824"/>
            <a:ext cx="40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Παρουσίαση συνοπτικών στατιστικών συμμετοχής ανά διδάσκοντα (</a:t>
            </a:r>
            <a:r>
              <a:rPr lang="el-GR" dirty="0" err="1" smtClean="0"/>
              <a:t>ουσα</a:t>
            </a:r>
            <a:r>
              <a:rPr lang="el-GR" dirty="0" smtClean="0"/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1" y="3212976"/>
            <a:ext cx="399145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591" y="22768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Αναλυτική διαγραμματική παρουσίαση για κάθε ερώτηση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61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Στατιστική απεικόνιση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5</a:t>
            </a:fld>
            <a:endParaRPr lang="el-G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648291" cy="16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669576" cy="171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132856"/>
            <a:ext cx="324101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l-GR" dirty="0" smtClean="0"/>
              <a:t>Με βάση τα ερωτηματολόγια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l-GR" dirty="0" smtClean="0"/>
              <a:t>Με βάση τους φοιτητές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l-GR" dirty="0" smtClean="0"/>
              <a:t>Με βάση τα μαθήματα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7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450757"/>
          </a:xfrm>
        </p:spPr>
        <p:txBody>
          <a:bodyPr>
            <a:normAutofit/>
          </a:bodyPr>
          <a:lstStyle/>
          <a:p>
            <a:r>
              <a:rPr kumimoji="0" lang="el-GR" sz="4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ΜΟΔΙΠ </a:t>
            </a:r>
            <a:r>
              <a:rPr kumimoji="0" lang="el-GR" sz="48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</a:t>
            </a:r>
            <a:r>
              <a:rPr lang="el-GR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 Light"/>
              </a:rPr>
              <a:t>Αξιολόγηση υπηρεσιών</a:t>
            </a:r>
            <a:endParaRPr lang="el-GR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8773DC-5477-30EB-0CF7-FC16283E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48251"/>
            <a:ext cx="984019" cy="365125"/>
          </a:xfrm>
        </p:spPr>
        <p:txBody>
          <a:bodyPr/>
          <a:lstStyle/>
          <a:p>
            <a:r>
              <a:rPr lang="el-GR" dirty="0"/>
              <a:t>6</a:t>
            </a:r>
            <a:endParaRPr lang="el-GR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D19EE3-81AE-E974-993C-8CF5A5AC793C}"/>
              </a:ext>
            </a:extLst>
          </p:cNvPr>
          <p:cNvSpPr txBox="1"/>
          <p:nvPr/>
        </p:nvSpPr>
        <p:spPr>
          <a:xfrm>
            <a:off x="822960" y="178471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Δημιουργία επιπλέον ερωτηματολογίων για αξιολόγηση υπηρεσιών Ιδρύματος (βιβλιοθήκη, προσβασιμότητα, λέσχη, </a:t>
            </a:r>
            <a:r>
              <a:rPr lang="el-GR" dirty="0" err="1"/>
              <a:t>κλπ</a:t>
            </a:r>
            <a:r>
              <a:rPr lang="el-GR" dirty="0"/>
              <a:t>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Δυναμική επιλογή συμμετεχόντων αξιολόγησης βάσει πολλαπλών κριτηρίων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C9E6A5-E8F5-46C2-AF35-B5B5A719B70E}"/>
              </a:ext>
            </a:extLst>
          </p:cNvPr>
          <p:cNvSpPr txBox="1"/>
          <p:nvPr/>
        </p:nvSpPr>
        <p:spPr>
          <a:xfrm>
            <a:off x="822960" y="3043004"/>
            <a:ext cx="31183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Στοιχεία συμμετεχόντων 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400" dirty="0"/>
              <a:t>Φοιτητές :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Εξάμηνο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Τμήμα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Έτος εισαγωγής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Πρόγραμμα Σπουδών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Κατεύθυνση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…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400" dirty="0"/>
              <a:t>Διδάσκοντες :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Κατηγορία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Τμήμα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Συμμετοχή στο Ίδρυμα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400" dirty="0"/>
              <a:t>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ΜΟΔΙΠ - ΕΜΠ</a:t>
            </a:r>
            <a:endParaRPr lang="el-G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5247062" cy="200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9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dirty="0" smtClean="0"/>
              <a:t>και όχι μόνο …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23928" y="2974344"/>
            <a:ext cx="4816394" cy="197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DB347D-F709-CD75-F7D1-3132A8874824}"/>
              </a:ext>
            </a:extLst>
          </p:cNvPr>
          <p:cNvSpPr txBox="1"/>
          <p:nvPr/>
        </p:nvSpPr>
        <p:spPr>
          <a:xfrm>
            <a:off x="822960" y="188268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dirty="0"/>
              <a:t>Επέκταση συμμετεχόντων αξιολόγησης για συμμετοχή προσώπων εκτός της ακαδημαϊκής κοινότητας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1A0D50-2F72-142C-80EC-1A5373EFFA5A}"/>
              </a:ext>
            </a:extLst>
          </p:cNvPr>
          <p:cNvSpPr txBox="1"/>
          <p:nvPr/>
        </p:nvSpPr>
        <p:spPr>
          <a:xfrm>
            <a:off x="822960" y="2968462"/>
            <a:ext cx="2923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l-GR" dirty="0"/>
              <a:t>Πετυχαίνουμε :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l-G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/>
              <a:t>Εξωστρέφεια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/>
              <a:t>Ενημέρωση κοινού για τις δράσεις του Ιδρύματος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/>
              <a:t>Απόκτηση </a:t>
            </a:r>
            <a:r>
              <a:rPr lang="en-US" dirty="0"/>
              <a:t>feedback </a:t>
            </a:r>
            <a:r>
              <a:rPr lang="el-GR" dirty="0"/>
              <a:t>και βελτίωση των δράσεων του Ιδρύματος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0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Δημιουργία περιγράμματος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8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420888"/>
            <a:ext cx="3456384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686745" cy="324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2996952"/>
            <a:ext cx="1632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Εκτύπωση</a:t>
            </a:r>
          </a:p>
          <a:p>
            <a:r>
              <a:rPr lang="el-GR" dirty="0" smtClean="0"/>
              <a:t>περιγράμματος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17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με </a:t>
            </a:r>
            <a:r>
              <a:rPr lang="en-GB" dirty="0"/>
              <a:t>SCOPUS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B66A-BC4E-4D11-B4A3-4AED53710F6A}" type="slidenum">
              <a:rPr lang="el-GR" smtClean="0"/>
              <a:t>9</a:t>
            </a:fld>
            <a:endParaRPr lang="el-GR" dirty="0"/>
          </a:p>
        </p:txBody>
      </p:sp>
      <p:sp>
        <p:nvSpPr>
          <p:cNvPr id="6" name="Cloud 5">
            <a:extLst>
              <a:ext uri="{FF2B5EF4-FFF2-40B4-BE49-F238E27FC236}">
                <a16:creationId xmlns="" xmlns:a16="http://schemas.microsoft.com/office/drawing/2014/main" id="{D44B75D9-9883-19A6-3708-32FD55767963}"/>
              </a:ext>
            </a:extLst>
          </p:cNvPr>
          <p:cNvSpPr/>
          <p:nvPr/>
        </p:nvSpPr>
        <p:spPr>
          <a:xfrm>
            <a:off x="914978" y="2028149"/>
            <a:ext cx="2349288" cy="108012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Scopus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F6C09C-863D-1B9D-A658-B3357F1F4E2D}"/>
              </a:ext>
            </a:extLst>
          </p:cNvPr>
          <p:cNvSpPr/>
          <p:nvPr/>
        </p:nvSpPr>
        <p:spPr>
          <a:xfrm>
            <a:off x="5581109" y="2042666"/>
            <a:ext cx="1583179" cy="10183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ΜΟΔΙΠ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A530E47-D282-884A-6649-DF9A70999460}"/>
              </a:ext>
            </a:extLst>
          </p:cNvPr>
          <p:cNvCxnSpPr>
            <a:cxnSpLocks/>
          </p:cNvCxnSpPr>
          <p:nvPr/>
        </p:nvCxnSpPr>
        <p:spPr>
          <a:xfrm>
            <a:off x="3491880" y="2852936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CAEB5699-3A6F-3134-1D75-25F896F97218}"/>
              </a:ext>
            </a:extLst>
          </p:cNvPr>
          <p:cNvCxnSpPr>
            <a:cxnSpLocks/>
          </p:cNvCxnSpPr>
          <p:nvPr/>
        </p:nvCxnSpPr>
        <p:spPr>
          <a:xfrm flipH="1">
            <a:off x="3491880" y="2348880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9D444C-185B-88AB-6A7E-8A41A6D9AC5A}"/>
              </a:ext>
            </a:extLst>
          </p:cNvPr>
          <p:cNvSpPr txBox="1"/>
          <p:nvPr/>
        </p:nvSpPr>
        <p:spPr>
          <a:xfrm>
            <a:off x="3888724" y="2023161"/>
            <a:ext cx="87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Scopus 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56B9AC-9F56-67DE-6F8C-F0B16C893180}"/>
              </a:ext>
            </a:extLst>
          </p:cNvPr>
          <p:cNvSpPr txBox="1"/>
          <p:nvPr/>
        </p:nvSpPr>
        <p:spPr>
          <a:xfrm>
            <a:off x="3791367" y="2825120"/>
            <a:ext cx="12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Δημοσιεύσεις</a:t>
            </a:r>
            <a:endParaRPr lang="en-US" sz="1400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="" xmlns:a16="http://schemas.microsoft.com/office/drawing/2014/main" id="{4292486C-AF89-A2D2-17EB-A54E8A7D93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97756" y="2731436"/>
            <a:ext cx="936104" cy="459024"/>
          </a:xfrm>
          <a:prstGeom prst="bentConnector3">
            <a:avLst>
              <a:gd name="adj1" fmla="val 6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ΜΟΔΙΠ - ΕΜΠ</a:t>
            </a:r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787616" cy="243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6082</TotalTime>
  <Words>576</Words>
  <Application>Microsoft Office PowerPoint</Application>
  <PresentationFormat>Προβολή στην οθόνη (4:3)</PresentationFormat>
  <Paragraphs>199</Paragraphs>
  <Slides>22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Retrospect</vt:lpstr>
      <vt:lpstr>  ΕΘΝΙΚΟ ΜΕΤΣΟΒΙΟ ΠΟΛΥΤΕΧΝΕΙΟ   ΠΛΗΡΟΦΟΡΙΑΚΟ ΣΥΣΤΗΜΑ ΜΟΔΙΠ                                                                                                  </vt:lpstr>
      <vt:lpstr>ΕΡΓΟ ΜΟΔΙΠ</vt:lpstr>
      <vt:lpstr>ΜΟΔΙΠ – Αποτίμηση διδασκαλίας</vt:lpstr>
      <vt:lpstr>Στατιστική απεικόνιση</vt:lpstr>
      <vt:lpstr>Στατιστική απεικόνιση</vt:lpstr>
      <vt:lpstr>ΜΟΔΙΠ – Αξιολόγηση υπηρεσιών</vt:lpstr>
      <vt:lpstr> και όχι μόνο …</vt:lpstr>
      <vt:lpstr>Περίγραμμα μαθήματος</vt:lpstr>
      <vt:lpstr>Σύνδεση με SCOPUS</vt:lpstr>
      <vt:lpstr>Συλλογή δεδομένων (1/3)</vt:lpstr>
      <vt:lpstr>Συλλογή δεδομένων (2/3)</vt:lpstr>
      <vt:lpstr>Συλλογή δεδομένων (3/3)</vt:lpstr>
      <vt:lpstr>Έλεγχοι εγκυρότητας</vt:lpstr>
      <vt:lpstr>Πρόοδος συμπλήρωσης</vt:lpstr>
      <vt:lpstr>Αποστολή δεδομένων</vt:lpstr>
      <vt:lpstr>Προβλήματα που προέκυψαν</vt:lpstr>
      <vt:lpstr>Επίλυση</vt:lpstr>
      <vt:lpstr>Αξιοποίηση δεδομένων</vt:lpstr>
      <vt:lpstr>Πρόκληση</vt:lpstr>
      <vt:lpstr>Κατηγορίες φοιτητών ανά έτος</vt:lpstr>
      <vt:lpstr>Κατηγορίες φοιτητών ανά έτος</vt:lpstr>
      <vt:lpstr>Ερωτήσεις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Unitron</dc:title>
  <dc:creator>Giannis Tsialtas</dc:creator>
  <cp:lastModifiedBy>yat</cp:lastModifiedBy>
  <cp:revision>122</cp:revision>
  <dcterms:created xsi:type="dcterms:W3CDTF">2021-05-19T13:48:04Z</dcterms:created>
  <dcterms:modified xsi:type="dcterms:W3CDTF">2023-10-09T19:28:31Z</dcterms:modified>
</cp:coreProperties>
</file>